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5"/>
  </p:notesMasterIdLst>
  <p:sldIdLst>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ondensed" charset="1" panose="02000000000000000000"/>
      <p:regular r:id="rId10"/>
    </p:embeddedFont>
    <p:embeddedFont>
      <p:font typeface="Roboto Condensed Bold" charset="1" panose="02000000000000000000"/>
      <p:regular r:id="rId11"/>
    </p:embeddedFont>
    <p:embeddedFont>
      <p:font typeface="Roboto Condensed Italics" charset="1" panose="02000000000000000000"/>
      <p:regular r:id="rId12"/>
    </p:embeddedFont>
    <p:embeddedFont>
      <p:font typeface="Roboto Condensed Bold Italics" charset="1" panose="02000000000000000000"/>
      <p:regular r:id="rId13"/>
    </p:embeddedFont>
    <p:embeddedFont>
      <p:font typeface="DM Sans" charset="1" panose="00000000000000000000"/>
      <p:regular r:id="rId14"/>
    </p:embeddedFont>
    <p:embeddedFont>
      <p:font typeface="DM Sans Bold" charset="1" panose="00000000000000000000"/>
      <p:regular r:id="rId15"/>
    </p:embeddedFont>
    <p:embeddedFont>
      <p:font typeface="DM Sans Italics" charset="1" panose="00000000000000000000"/>
      <p:regular r:id="rId16"/>
    </p:embeddedFont>
    <p:embeddedFont>
      <p:font typeface="DM Sans Bold Italics" charset="1" panose="00000000000000000000"/>
      <p:regular r:id="rId17"/>
    </p:embeddedFont>
    <p:embeddedFont>
      <p:font typeface="Public Sans" charset="1" panose="00000000000000000000"/>
      <p:regular r:id="rId18"/>
    </p:embeddedFont>
    <p:embeddedFont>
      <p:font typeface="Public Sans Bold" charset="1" panose="00000000000000000000"/>
      <p:regular r:id="rId19"/>
    </p:embeddedFont>
    <p:embeddedFont>
      <p:font typeface="Public Sans Italics" charset="1" panose="00000000000000000000"/>
      <p:regular r:id="rId20"/>
    </p:embeddedFont>
    <p:embeddedFont>
      <p:font typeface="Public Sans Bold Italics" charset="1" panose="00000000000000000000"/>
      <p:regular r:id="rId21"/>
    </p:embeddedFont>
    <p:embeddedFont>
      <p:font typeface="Public Sans Thin" charset="1" panose="00000000000000000000"/>
      <p:regular r:id="rId22"/>
    </p:embeddedFont>
    <p:embeddedFont>
      <p:font typeface="Public Sans Thin Italics" charset="1" panose="00000000000000000000"/>
      <p:regular r:id="rId23"/>
    </p:embeddedFont>
    <p:embeddedFont>
      <p:font typeface="Public Sans Medium" charset="1" panose="00000000000000000000"/>
      <p:regular r:id="rId24"/>
    </p:embeddedFont>
    <p:embeddedFont>
      <p:font typeface="Public Sans Medium Italics" charset="1" panose="00000000000000000000"/>
      <p:regular r:id="rId25"/>
    </p:embeddedFont>
    <p:embeddedFont>
      <p:font typeface="Public Sans Heavy" charset="1" panose="00000000000000000000"/>
      <p:regular r:id="rId26"/>
    </p:embeddedFont>
    <p:embeddedFont>
      <p:font typeface="Public Sans Heavy Italics" charset="1" panose="00000000000000000000"/>
      <p:regular r:id="rId27"/>
    </p:embeddedFont>
    <p:embeddedFont>
      <p:font typeface="Roboto Slab" charset="1" panose="00000000000000000000"/>
      <p:regular r:id="rId28"/>
    </p:embeddedFont>
    <p:embeddedFont>
      <p:font typeface="Roboto Slab Bold" charset="1" panose="00000000000000000000"/>
      <p:regular r:id="rId29"/>
    </p:embeddedFont>
    <p:embeddedFont>
      <p:font typeface="Roboto Slab Thin" charset="1" panose="00000000000000000000"/>
      <p:regular r:id="rId30"/>
    </p:embeddedFont>
    <p:embeddedFont>
      <p:font typeface="Roboto Slab Light" charset="1" panose="000000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slides/slide1.xml" Type="http://schemas.openxmlformats.org/officeDocument/2006/relationships/slide"/><Relationship Id="rId33" Target="slides/slide2.xml" Type="http://schemas.openxmlformats.org/officeDocument/2006/relationships/slide"/><Relationship Id="rId34" Target="slides/slide3.xml" Type="http://schemas.openxmlformats.org/officeDocument/2006/relationships/slide"/><Relationship Id="rId35" Target="slides/slide4.xml" Type="http://schemas.openxmlformats.org/officeDocument/2006/relationships/slide"/><Relationship Id="rId36" Target="slides/slide5.xml" Type="http://schemas.openxmlformats.org/officeDocument/2006/relationships/slide"/><Relationship Id="rId37" Target="slides/slide6.xml" Type="http://schemas.openxmlformats.org/officeDocument/2006/relationships/slide"/><Relationship Id="rId38" Target="slides/slide7.xml" Type="http://schemas.openxmlformats.org/officeDocument/2006/relationships/slide"/><Relationship Id="rId39" Target="slides/slide8.xml" Type="http://schemas.openxmlformats.org/officeDocument/2006/relationships/slide"/><Relationship Id="rId4" Target="theme/theme1.xml" Type="http://schemas.openxmlformats.org/officeDocument/2006/relationships/theme"/><Relationship Id="rId40" Target="slides/slide9.xml" Type="http://schemas.openxmlformats.org/officeDocument/2006/relationships/slide"/><Relationship Id="rId41" Target="slides/slide10.xml" Type="http://schemas.openxmlformats.org/officeDocument/2006/relationships/slide"/><Relationship Id="rId42" Target="slides/slide11.xml" Type="http://schemas.openxmlformats.org/officeDocument/2006/relationships/slide"/><Relationship Id="rId43" Target="slides/slide12.xml" Type="http://schemas.openxmlformats.org/officeDocument/2006/relationships/slide"/><Relationship Id="rId44" Target="slides/slide13.xml" Type="http://schemas.openxmlformats.org/officeDocument/2006/relationships/slide"/><Relationship Id="rId45" Target="slides/slide14.xml" Type="http://schemas.openxmlformats.org/officeDocument/2006/relationships/slide"/><Relationship Id="rId46" Target="slides/slide15.xml" Type="http://schemas.openxmlformats.org/officeDocument/2006/relationships/slide"/><Relationship Id="rId47" Target="slides/slide16.xml" Type="http://schemas.openxmlformats.org/officeDocument/2006/relationships/slide"/><Relationship Id="rId48" Target="slides/slide17.xml" Type="http://schemas.openxmlformats.org/officeDocument/2006/relationships/slide"/><Relationship Id="rId49" Target="slides/slide18.xml" Type="http://schemas.openxmlformats.org/officeDocument/2006/relationships/slide"/><Relationship Id="rId5" Target="tableStyles.xml" Type="http://schemas.openxmlformats.org/officeDocument/2006/relationships/tableStyles"/><Relationship Id="rId50" Target="slides/slide19.xml" Type="http://schemas.openxmlformats.org/officeDocument/2006/relationships/slide"/><Relationship Id="rId51" Target="slides/slide20.xml" Type="http://schemas.openxmlformats.org/officeDocument/2006/relationships/slide"/><Relationship Id="rId52" Target="slides/slide21.xml" Type="http://schemas.openxmlformats.org/officeDocument/2006/relationships/slide"/><Relationship Id="rId53" Target="slides/slide22.xml" Type="http://schemas.openxmlformats.org/officeDocument/2006/relationships/slide"/><Relationship Id="rId54" Target="slides/slide23.xml" Type="http://schemas.openxmlformats.org/officeDocument/2006/relationships/slide"/><Relationship Id="rId55" Target="notesMasters/notesMaster1.xml" Type="http://schemas.openxmlformats.org/officeDocument/2006/relationships/notesMaster"/><Relationship Id="rId56" Target="theme/theme2.xml" Type="http://schemas.openxmlformats.org/officeDocument/2006/relationships/theme"/><Relationship Id="rId57" Target="notesSlides/notesSlide1.xml" Type="http://schemas.openxmlformats.org/officeDocument/2006/relationships/notesSlide"/><Relationship Id="rId58" Target="notesSlides/notesSlide2.xml" Type="http://schemas.openxmlformats.org/officeDocument/2006/relationships/notesSlide"/><Relationship Id="rId59" Target="notesSlides/notesSlide3.xml" Type="http://schemas.openxmlformats.org/officeDocument/2006/relationships/notesSlide"/><Relationship Id="rId6" Target="fonts/font6.fntdata" Type="http://schemas.openxmlformats.org/officeDocument/2006/relationships/font"/><Relationship Id="rId60" Target="notesSlides/notesSlide4.xml" Type="http://schemas.openxmlformats.org/officeDocument/2006/relationships/notesSlide"/><Relationship Id="rId61" Target="notesSlides/notesSlide5.xml" Type="http://schemas.openxmlformats.org/officeDocument/2006/relationships/notesSlide"/><Relationship Id="rId62" Target="notesSlides/notesSlide6.xml" Type="http://schemas.openxmlformats.org/officeDocument/2006/relationships/notesSlide"/><Relationship Id="rId63" Target="notesSlides/notesSlide7.xml" Type="http://schemas.openxmlformats.org/officeDocument/2006/relationships/notesSlide"/><Relationship Id="rId64" Target="notesSlides/notesSlide8.xml" Type="http://schemas.openxmlformats.org/officeDocument/2006/relationships/notesSlide"/><Relationship Id="rId65" Target="notesSlides/notesSlide9.xml" Type="http://schemas.openxmlformats.org/officeDocument/2006/relationships/notesSlide"/><Relationship Id="rId66" Target="notesSlides/notesSlide10.xml" Type="http://schemas.openxmlformats.org/officeDocument/2006/relationships/notesSlide"/><Relationship Id="rId67" Target="notesSlides/notesSlide11.xml" Type="http://schemas.openxmlformats.org/officeDocument/2006/relationships/notesSlide"/><Relationship Id="rId68" Target="notesSlides/notesSlide12.xml" Type="http://schemas.openxmlformats.org/officeDocument/2006/relationships/notesSlide"/><Relationship Id="rId69" Target="notesSlides/notesSlide13.xml" Type="http://schemas.openxmlformats.org/officeDocument/2006/relationships/notesSlide"/><Relationship Id="rId7" Target="fonts/font7.fntdata" Type="http://schemas.openxmlformats.org/officeDocument/2006/relationships/font"/><Relationship Id="rId70" Target="notesSlides/notesSlide14.xml" Type="http://schemas.openxmlformats.org/officeDocument/2006/relationships/notesSlide"/><Relationship Id="rId71" Target="notesSlides/notesSlide15.xml" Type="http://schemas.openxmlformats.org/officeDocument/2006/relationships/notesSlide"/><Relationship Id="rId72" Target="notesSlides/notesSlide16.xml" Type="http://schemas.openxmlformats.org/officeDocument/2006/relationships/notesSlide"/><Relationship Id="rId73" Target="notesSlides/notesSlide17.xml" Type="http://schemas.openxmlformats.org/officeDocument/2006/relationships/notesSlide"/><Relationship Id="rId74" Target="notesSlides/notesSlide18.xml" Type="http://schemas.openxmlformats.org/officeDocument/2006/relationships/notesSlide"/><Relationship Id="rId75" Target="notesSlides/notesSlide19.xml" Type="http://schemas.openxmlformats.org/officeDocument/2006/relationships/notesSlide"/><Relationship Id="rId76" Target="notesSlides/notesSlide20.xml" Type="http://schemas.openxmlformats.org/officeDocument/2006/relationships/notesSlide"/><Relationship Id="rId77" Target="notesSlides/notesSlide21.xml" Type="http://schemas.openxmlformats.org/officeDocument/2006/relationships/notesSlide"/><Relationship Id="rId78" Target="notesSlides/notesSlide22.xml" Type="http://schemas.openxmlformats.org/officeDocument/2006/relationships/notesSlide"/><Relationship Id="rId79" Target="notesSlides/notesSlide23.xml" Type="http://schemas.openxmlformats.org/officeDocument/2006/relationships/notesSlide"/><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Soma to introduce herself / her credentials​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 examination, the medical assistant or nurse will provide you with a medical gown to change into. They will leave the room to give you privacy while you change. Once you are ready, you can sit and wait on the exam table.​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often a paper sheet on the exam table, which you can unfold and place over your lap for more privacy.​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the medical provider comes in, they will first go over the information that has been given to them and talk to you about any health concerns you may have.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 may ask a few questions such as:​</a:t>
            </a:r>
          </a:p>
          <a:p>
            <a:r>
              <a:rPr lang="en-US"/>
              <a:t/>
            </a:r>
          </a:p>
          <a:p>
            <a:r>
              <a:rPr lang="en-US"/>
              <a:t>When was your last period?​</a:t>
            </a:r>
          </a:p>
          <a:p>
            <a:r>
              <a:rPr lang="en-US"/>
              <a:t/>
            </a:r>
          </a:p>
          <a:p>
            <a:r>
              <a:rPr lang="en-US"/>
              <a:t>Are you sexually active?​</a:t>
            </a:r>
          </a:p>
          <a:p>
            <a:r>
              <a:rPr lang="en-US"/>
              <a:t/>
            </a:r>
          </a:p>
          <a:p>
            <a:r>
              <a:rPr lang="en-US"/>
              <a:t>Are you using any type of birth control?​</a:t>
            </a:r>
          </a:p>
          <a:p>
            <a:r>
              <a:rPr lang="en-US"/>
              <a:t/>
            </a:r>
          </a:p>
          <a:p>
            <a:r>
              <a:rPr lang="en-US"/>
              <a:t>Do you think you might be pregnant?​</a:t>
            </a:r>
          </a:p>
          <a:p>
            <a:r>
              <a:rPr lang="en-US"/>
              <a:t/>
            </a:r>
          </a:p>
          <a:p>
            <a:r>
              <a:rPr lang="en-US"/>
              <a:t>These questions will help your medical provider provide the care that is best for you. It is important that you have a medical provider that you can trust. If you do not feel comfortable with your medical provider, consider switching to a different provider that you feel comfortable with.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that, the medical provider will usually do a breast exam. This exam is done to check for any abnormalities, including lumps or changes that might require more testing. Breast examinations are one of the most important ways to detect breast cancer. The earlier that breast cancer is found, the easier it can be to treat.​</a:t>
            </a:r>
          </a:p>
          <a:p>
            <a:r>
              <a:rPr lang="en-US"/>
              <a:t/>
            </a:r>
          </a:p>
          <a:p>
            <a:r>
              <a:rPr lang="en-US"/>
              <a:t>​</a:t>
            </a:r>
          </a:p>
          <a:p>
            <a:r>
              <a:rPr lang="en-US"/>
              <a:t/>
            </a:r>
          </a:p>
          <a:p>
            <a:r>
              <a:rPr lang="en-US"/>
              <a:t>During this exam, the medical provider may ask you to lie back on the exam table or ask that you remain sitting upright. They will then remove the top half of the gown to expose the breasts. You will be asked to either raise your arms, let them hang by your sides, or place your hands on your hips. These different positions help the medical provider examine the breasts thoroughly. Using just their hands, the medical provider will press and feel the breasts, nipples, and armpit region for abnormalities in shape, texture, or color.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the breast exam, the medical provider will likely conduct a pelvic exam and a pap test. A pelvic exam is a regular part of your wellness exam, where the medical provider checks the health of your reproductive organs. During the pelvic exam, the medical provider may conduct a pap test to see if there are any abnormal cell changes on your cervix that could lead to cervical cancer.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will be asked to lie back on the exam table and place your feet in foot supports known as stirrups. This allows the medical provider to view the pelvic region.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medical provider will examine the  outside  of the vagina. They will then examine the inside. They do this by inserting a speculum, which is a medical instrument that comes in different sizes and makes it easier to see inside the vagina.​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medical provider will use a lubricant to make the speculum go in more easily. They may also ask you to relax as much as possible as this helps the speculum go in more easily.​</a:t>
            </a:r>
          </a:p>
          <a:p>
            <a:r>
              <a:rPr lang="en-US"/>
              <a:t/>
            </a:r>
          </a:p>
          <a:p>
            <a:r>
              <a:rPr lang="en-US"/>
              <a:t>Once the speculum is in, the medical provider will examine the vagina and the cervix, check for abnormal growths, or take samples for testing. The speculum may feel cold or a little uncomfortable, and you should communicate any discomfort you have to your provider.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the pap test, the medical provider will use a small brush to gently remove a sample from the cervix and back of the vagina. This sample is sent to a lab to be examined.  During this time, they may also test you for any infections.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doctors recommend that women who have sex or who are over the age of 21 have a “Women’s Wellness Exam” every year. Women’s wellness exams are an opportunity to review the overall health of a woman. This includes physical health, mental health, and social situation.​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you are in the same position, the medical provider will examine the pelvic region for abnormalities. Because the pelvic organs such as the uterus and ovaries can't be seen from outside the body, the provider will use their hands to feel the stomach area and pelvis. The provider will insert one or two lubricated, gloved fingers into the vagina with one hand. At the same time using the other hand, the medical provider will press gently on the outside of your lower belly. This helps check for the size and shape of the uterus and ovaries and to check for any tender areas or abnormal growths.​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medical provider should explain the different procedures in the exam to you. You can also ask questions at any time during your appointment, even in the middle of a procedure. This is also true of expressing discomfort or hesitation about the procedures. Your comfort is very important and letting your medical provider know your questions or concerns helps them give you the best care possible.​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the exams are done, the medical provider will give you any information that can be shared immediately. If they took any samples, they will tell you when you can expect the results. As the appointment comes to an end, the medical provider will talk about what to do next. This can include following specific instructions at home, scheduling a second appointment, or  seeing a different doctor . They will then leave the room so you can get dressed in private.  The medical provider may also discuss contraceptive options and the various modes of contraception available for you. It is your choice to have this conversation or accept the recommendations for contraception.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Having a women’s wellness exam every year is important for detecting health concerns early. By doing this, these concerns may be easier to cure or manage. It is also an important and private time to talk to a medical provider about your health worries or to ask questions so you have the information you need to take care of your health.​</a:t>
            </a:r>
          </a:p>
          <a:p>
            <a:r>
              <a:rPr lang="en-US"/>
              <a:t/>
            </a:r>
          </a:p>
          <a:p>
            <a:r>
              <a:rPr lang="en-US"/>
              <a:t>Thank you for watching this series on Women's Wellness Exams!​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physical exam may include a check of your height and weight, your blood pressure and pulse, a review of your vaccines and other tests based on how you feel.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also usually include three things: a breast exam, a pelvic exam, and a pap test.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happens at a Women’s Wellness Exam is checking in at the front desk. This means you go to the front desk and give the staff your name so they know you have arrived.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staff may give you paperwork to fill out with questions about your family medical history, any medications you are taking, general demographic information, your menstrual cycle, whether or not you  have had sex, and if you have been pregnant before.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need help reading and filling out the paperwork in your language, an interpreter should be able to help you. If an interpreter is not there in person or needs to be called over the phone, hold onto the paperwork until the interpreter is on the phone.​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checking in, you will wait in the lobby for your name to be called. When your name is called, a medical assistant or nurse will accompany you into the exam area of the clinic...​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take your height, weight, and blood pressure. They will also ask you about your health concerns, your medical history, and your family’s medical history. This information will be given to the medical provider.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3.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3.jpeg" Type="http://schemas.openxmlformats.org/officeDocument/2006/relationships/image"/><Relationship Id="rId4" Target="../media/image1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5.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5.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6.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7.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7.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9.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9.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0.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2.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1028700" y="9196721"/>
            <a:ext cx="16230600" cy="61579"/>
            <a:chOff x="0" y="0"/>
            <a:chExt cx="5017630" cy="19037"/>
          </a:xfrm>
        </p:grpSpPr>
        <p:sp>
          <p:nvSpPr>
            <p:cNvPr name="Freeform 3" id="3"/>
            <p:cNvSpPr/>
            <p:nvPr/>
          </p:nvSpPr>
          <p:spPr>
            <a:xfrm flipH="false" flipV="false" rot="0">
              <a:off x="0" y="0"/>
              <a:ext cx="5017630" cy="19037"/>
            </a:xfrm>
            <a:custGeom>
              <a:avLst/>
              <a:gdLst/>
              <a:ahLst/>
              <a:cxnLst/>
              <a:rect r="r" b="b" t="t" l="l"/>
              <a:pathLst>
                <a:path h="19037" w="5017630">
                  <a:moveTo>
                    <a:pt x="0" y="0"/>
                  </a:moveTo>
                  <a:lnTo>
                    <a:pt x="5017630" y="0"/>
                  </a:lnTo>
                  <a:lnTo>
                    <a:pt x="5017630" y="19037"/>
                  </a:lnTo>
                  <a:lnTo>
                    <a:pt x="0" y="19037"/>
                  </a:lnTo>
                  <a:close/>
                </a:path>
              </a:pathLst>
            </a:custGeom>
            <a:solidFill>
              <a:srgbClr val="00A2A0"/>
            </a:solidFill>
          </p:spPr>
        </p:sp>
        <p:sp>
          <p:nvSpPr>
            <p:cNvPr name="TextBox 4" id="4"/>
            <p:cNvSpPr txBox="true"/>
            <p:nvPr/>
          </p:nvSpPr>
          <p:spPr>
            <a:xfrm>
              <a:off x="0" y="9525"/>
              <a:ext cx="5017630" cy="9512"/>
            </a:xfrm>
            <a:prstGeom prst="rect">
              <a:avLst/>
            </a:prstGeom>
          </p:spPr>
          <p:txBody>
            <a:bodyPr anchor="ctr" rtlCol="false" tIns="50800" lIns="50800" bIns="50800" rIns="50800"/>
            <a:lstStyle/>
            <a:p>
              <a:pPr algn="ctr">
                <a:lnSpc>
                  <a:spcPts val="1539"/>
                </a:lnSpc>
              </a:pPr>
            </a:p>
          </p:txBody>
        </p:sp>
      </p:grpSp>
      <p:grpSp>
        <p:nvGrpSpPr>
          <p:cNvPr name="Group 5" id="5"/>
          <p:cNvGrpSpPr/>
          <p:nvPr/>
        </p:nvGrpSpPr>
        <p:grpSpPr>
          <a:xfrm rot="0">
            <a:off x="1197292" y="4112743"/>
            <a:ext cx="8365933" cy="1081807"/>
            <a:chOff x="0" y="0"/>
            <a:chExt cx="11154577" cy="1442409"/>
          </a:xfrm>
        </p:grpSpPr>
        <p:pic>
          <p:nvPicPr>
            <p:cNvPr name="Picture 6" id="6"/>
            <p:cNvPicPr>
              <a:picLocks noChangeAspect="true"/>
            </p:cNvPicPr>
            <p:nvPr/>
          </p:nvPicPr>
          <p:blipFill>
            <a:blip r:embed="rId3"/>
            <a:srcRect l="0" t="0" r="0" b="74931"/>
            <a:stretch>
              <a:fillRect/>
            </a:stretch>
          </p:blipFill>
          <p:spPr>
            <a:xfrm flipH="false" flipV="false">
              <a:off x="0" y="0"/>
              <a:ext cx="11154577" cy="1442409"/>
            </a:xfrm>
            <a:prstGeom prst="rect">
              <a:avLst/>
            </a:prstGeom>
          </p:spPr>
        </p:pic>
      </p:grpSp>
      <p:grpSp>
        <p:nvGrpSpPr>
          <p:cNvPr name="Group 7" id="7"/>
          <p:cNvGrpSpPr/>
          <p:nvPr/>
        </p:nvGrpSpPr>
        <p:grpSpPr>
          <a:xfrm rot="0">
            <a:off x="1197292" y="2773761"/>
            <a:ext cx="8365933" cy="1081807"/>
            <a:chOff x="0" y="0"/>
            <a:chExt cx="11154577" cy="1442409"/>
          </a:xfrm>
        </p:grpSpPr>
        <p:pic>
          <p:nvPicPr>
            <p:cNvPr name="Picture 8" id="8"/>
            <p:cNvPicPr>
              <a:picLocks noChangeAspect="true"/>
            </p:cNvPicPr>
            <p:nvPr/>
          </p:nvPicPr>
          <p:blipFill>
            <a:blip r:embed="rId3"/>
            <a:srcRect l="0" t="0" r="0" b="74931"/>
            <a:stretch>
              <a:fillRect/>
            </a:stretch>
          </p:blipFill>
          <p:spPr>
            <a:xfrm flipH="false" flipV="false">
              <a:off x="0" y="0"/>
              <a:ext cx="11154577" cy="1442409"/>
            </a:xfrm>
            <a:prstGeom prst="rect">
              <a:avLst/>
            </a:prstGeom>
          </p:spPr>
        </p:pic>
      </p:grpSp>
      <p:grpSp>
        <p:nvGrpSpPr>
          <p:cNvPr name="Group 9" id="9"/>
          <p:cNvGrpSpPr/>
          <p:nvPr/>
        </p:nvGrpSpPr>
        <p:grpSpPr>
          <a:xfrm rot="0">
            <a:off x="1197292" y="5453782"/>
            <a:ext cx="2772055" cy="1081807"/>
            <a:chOff x="0" y="0"/>
            <a:chExt cx="3696074" cy="1442409"/>
          </a:xfrm>
        </p:grpSpPr>
        <p:pic>
          <p:nvPicPr>
            <p:cNvPr name="Picture 10" id="10"/>
            <p:cNvPicPr>
              <a:picLocks noChangeAspect="true"/>
            </p:cNvPicPr>
            <p:nvPr/>
          </p:nvPicPr>
          <p:blipFill>
            <a:blip r:embed="rId3"/>
            <a:srcRect l="33432" t="0" r="33432" b="74931"/>
            <a:stretch>
              <a:fillRect/>
            </a:stretch>
          </p:blipFill>
          <p:spPr>
            <a:xfrm flipH="false" flipV="false">
              <a:off x="0" y="0"/>
              <a:ext cx="3696074" cy="1442409"/>
            </a:xfrm>
            <a:prstGeom prst="rect">
              <a:avLst/>
            </a:prstGeom>
          </p:spPr>
        </p:pic>
      </p:grpSp>
      <p:sp>
        <p:nvSpPr>
          <p:cNvPr name="Freeform 11" id="11"/>
          <p:cNvSpPr/>
          <p:nvPr/>
        </p:nvSpPr>
        <p:spPr>
          <a:xfrm flipH="false" flipV="false" rot="0">
            <a:off x="1197292" y="7833005"/>
            <a:ext cx="1126364" cy="1126364"/>
          </a:xfrm>
          <a:custGeom>
            <a:avLst/>
            <a:gdLst/>
            <a:ahLst/>
            <a:cxnLst/>
            <a:rect r="r" b="b" t="t" l="l"/>
            <a:pathLst>
              <a:path h="1126364" w="1126364">
                <a:moveTo>
                  <a:pt x="0" y="0"/>
                </a:moveTo>
                <a:lnTo>
                  <a:pt x="1126363" y="0"/>
                </a:lnTo>
                <a:lnTo>
                  <a:pt x="1126363" y="1126363"/>
                </a:lnTo>
                <a:lnTo>
                  <a:pt x="0" y="1126363"/>
                </a:lnTo>
                <a:lnTo>
                  <a:pt x="0" y="0"/>
                </a:lnTo>
                <a:close/>
              </a:path>
            </a:pathLst>
          </a:custGeom>
          <a:blipFill>
            <a:blip r:embed="rId4"/>
            <a:stretch>
              <a:fillRect l="0" t="0" r="0" b="0"/>
            </a:stretch>
          </a:blipFill>
        </p:spPr>
      </p:sp>
      <p:sp>
        <p:nvSpPr>
          <p:cNvPr name="Freeform 12" id="12"/>
          <p:cNvSpPr/>
          <p:nvPr/>
        </p:nvSpPr>
        <p:spPr>
          <a:xfrm flipH="false" flipV="false" rot="0">
            <a:off x="2535145" y="7923888"/>
            <a:ext cx="944598" cy="944598"/>
          </a:xfrm>
          <a:custGeom>
            <a:avLst/>
            <a:gdLst/>
            <a:ahLst/>
            <a:cxnLst/>
            <a:rect r="r" b="b" t="t" l="l"/>
            <a:pathLst>
              <a:path h="944598" w="944598">
                <a:moveTo>
                  <a:pt x="0" y="0"/>
                </a:moveTo>
                <a:lnTo>
                  <a:pt x="944597" y="0"/>
                </a:lnTo>
                <a:lnTo>
                  <a:pt x="944597" y="944597"/>
                </a:lnTo>
                <a:lnTo>
                  <a:pt x="0" y="944597"/>
                </a:lnTo>
                <a:lnTo>
                  <a:pt x="0" y="0"/>
                </a:lnTo>
                <a:close/>
              </a:path>
            </a:pathLst>
          </a:custGeom>
          <a:blipFill>
            <a:blip r:embed="rId5"/>
            <a:stretch>
              <a:fillRect l="0" t="0" r="0" b="0"/>
            </a:stretch>
          </a:blipFill>
        </p:spPr>
      </p:sp>
      <p:sp>
        <p:nvSpPr>
          <p:cNvPr name="Freeform 13" id="13"/>
          <p:cNvSpPr/>
          <p:nvPr/>
        </p:nvSpPr>
        <p:spPr>
          <a:xfrm flipH="false" flipV="false" rot="0">
            <a:off x="9888747" y="1248406"/>
            <a:ext cx="7710963" cy="7710963"/>
          </a:xfrm>
          <a:custGeom>
            <a:avLst/>
            <a:gdLst/>
            <a:ahLst/>
            <a:cxnLst/>
            <a:rect r="r" b="b" t="t" l="l"/>
            <a:pathLst>
              <a:path h="7710963" w="7710963">
                <a:moveTo>
                  <a:pt x="0" y="0"/>
                </a:moveTo>
                <a:lnTo>
                  <a:pt x="7710962" y="0"/>
                </a:lnTo>
                <a:lnTo>
                  <a:pt x="7710962" y="7710962"/>
                </a:lnTo>
                <a:lnTo>
                  <a:pt x="0" y="7710962"/>
                </a:lnTo>
                <a:lnTo>
                  <a:pt x="0" y="0"/>
                </a:lnTo>
                <a:close/>
              </a:path>
            </a:pathLst>
          </a:custGeom>
          <a:blipFill>
            <a:blip r:embed="rId6"/>
            <a:stretch>
              <a:fillRect l="0" t="0" r="0" b="0"/>
            </a:stretch>
          </a:blipFill>
        </p:spPr>
      </p:sp>
      <p:sp>
        <p:nvSpPr>
          <p:cNvPr name="TextBox 14" id="14"/>
          <p:cNvSpPr txBox="true"/>
          <p:nvPr/>
        </p:nvSpPr>
        <p:spPr>
          <a:xfrm rot="0">
            <a:off x="1379006" y="2602311"/>
            <a:ext cx="8817502" cy="3852934"/>
          </a:xfrm>
          <a:prstGeom prst="rect">
            <a:avLst/>
          </a:prstGeom>
        </p:spPr>
        <p:txBody>
          <a:bodyPr anchor="t" rtlCol="false" tIns="0" lIns="0" bIns="0" rIns="0">
            <a:spAutoFit/>
          </a:bodyPr>
          <a:lstStyle/>
          <a:p>
            <a:pPr>
              <a:lnSpc>
                <a:spcPts val="10315"/>
              </a:lnSpc>
            </a:pPr>
            <a:r>
              <a:rPr lang="en-US" sz="7065">
                <a:solidFill>
                  <a:srgbClr val="FFFFFF"/>
                </a:solidFill>
                <a:latin typeface="Roboto Slab Bold"/>
              </a:rPr>
              <a:t>What Happens at a Women's Wellness Exam</a:t>
            </a:r>
          </a:p>
        </p:txBody>
      </p:sp>
      <p:sp>
        <p:nvSpPr>
          <p:cNvPr name="TextBox 15" id="15"/>
          <p:cNvSpPr txBox="true"/>
          <p:nvPr/>
        </p:nvSpPr>
        <p:spPr>
          <a:xfrm rot="0">
            <a:off x="1197292" y="1616157"/>
            <a:ext cx="4816006" cy="900430"/>
          </a:xfrm>
          <a:prstGeom prst="rect">
            <a:avLst/>
          </a:prstGeom>
        </p:spPr>
        <p:txBody>
          <a:bodyPr anchor="t" rtlCol="false" tIns="0" lIns="0" bIns="0" rIns="0">
            <a:spAutoFit/>
          </a:bodyPr>
          <a:lstStyle/>
          <a:p>
            <a:pPr>
              <a:lnSpc>
                <a:spcPts val="7280"/>
              </a:lnSpc>
            </a:pPr>
            <a:r>
              <a:rPr lang="en-US" sz="5600">
                <a:solidFill>
                  <a:srgbClr val="0C2675"/>
                </a:solidFill>
                <a:latin typeface="Roboto Slab"/>
              </a:rPr>
              <a:t>Part 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13181" t="0" r="39966" b="0"/>
            <a:stretch>
              <a:fillRect/>
            </a:stretch>
          </p:blipFill>
          <p:spPr>
            <a:xfrm flipH="false" flipV="false">
              <a:off x="0" y="0"/>
              <a:ext cx="12192000" cy="13716000"/>
            </a:xfrm>
            <a:prstGeom prst="rect">
              <a:avLst/>
            </a:prstGeom>
          </p:spPr>
        </p:pic>
      </p:grpSp>
      <p:sp>
        <p:nvSpPr>
          <p:cNvPr name="TextBox 4" id="4"/>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5</a:t>
            </a:r>
          </a:p>
        </p:txBody>
      </p:sp>
      <p:grpSp>
        <p:nvGrpSpPr>
          <p:cNvPr name="Group 5" id="5"/>
          <p:cNvGrpSpPr/>
          <p:nvPr/>
        </p:nvGrpSpPr>
        <p:grpSpPr>
          <a:xfrm rot="0">
            <a:off x="1426564" y="4295346"/>
            <a:ext cx="4783755" cy="1073055"/>
            <a:chOff x="0" y="0"/>
            <a:chExt cx="611485" cy="137164"/>
          </a:xfrm>
        </p:grpSpPr>
        <p:sp>
          <p:nvSpPr>
            <p:cNvPr name="Freeform 6" id="6"/>
            <p:cNvSpPr/>
            <p:nvPr/>
          </p:nvSpPr>
          <p:spPr>
            <a:xfrm flipH="false" flipV="false" rot="0">
              <a:off x="0" y="0"/>
              <a:ext cx="611485" cy="137164"/>
            </a:xfrm>
            <a:custGeom>
              <a:avLst/>
              <a:gdLst/>
              <a:ahLst/>
              <a:cxnLst/>
              <a:rect r="r" b="b" t="t" l="l"/>
              <a:pathLst>
                <a:path h="137164" w="611485">
                  <a:moveTo>
                    <a:pt x="0" y="0"/>
                  </a:moveTo>
                  <a:lnTo>
                    <a:pt x="611485" y="0"/>
                  </a:lnTo>
                  <a:lnTo>
                    <a:pt x="611485" y="137164"/>
                  </a:lnTo>
                  <a:lnTo>
                    <a:pt x="0" y="137164"/>
                  </a:lnTo>
                  <a:close/>
                </a:path>
              </a:pathLst>
            </a:custGeom>
            <a:solidFill>
              <a:srgbClr val="335929"/>
            </a:solidFill>
          </p:spPr>
        </p:sp>
        <p:sp>
          <p:nvSpPr>
            <p:cNvPr name="TextBox 7" id="7"/>
            <p:cNvSpPr txBox="true"/>
            <p:nvPr/>
          </p:nvSpPr>
          <p:spPr>
            <a:xfrm>
              <a:off x="0" y="-28575"/>
              <a:ext cx="611485"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1724"/>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Change into a </a:t>
            </a:r>
            <a:r>
              <a:rPr lang="en-US" sz="5500">
                <a:solidFill>
                  <a:srgbClr val="FFFFFF"/>
                </a:solidFill>
                <a:latin typeface="Roboto Slab Bold"/>
              </a:rPr>
              <a:t>medical gown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sp>
        <p:nvSpPr>
          <p:cNvPr name="TextBox 2" id="2"/>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5</a:t>
            </a:r>
          </a:p>
        </p:txBody>
      </p:sp>
      <p:grpSp>
        <p:nvGrpSpPr>
          <p:cNvPr name="Group 3" id="3"/>
          <p:cNvGrpSpPr/>
          <p:nvPr/>
        </p:nvGrpSpPr>
        <p:grpSpPr>
          <a:xfrm rot="0">
            <a:off x="1426564" y="4295346"/>
            <a:ext cx="4783755" cy="1073055"/>
            <a:chOff x="0" y="0"/>
            <a:chExt cx="611485" cy="137164"/>
          </a:xfrm>
        </p:grpSpPr>
        <p:sp>
          <p:nvSpPr>
            <p:cNvPr name="Freeform 4" id="4"/>
            <p:cNvSpPr/>
            <p:nvPr/>
          </p:nvSpPr>
          <p:spPr>
            <a:xfrm flipH="false" flipV="false" rot="0">
              <a:off x="0" y="0"/>
              <a:ext cx="611485" cy="137164"/>
            </a:xfrm>
            <a:custGeom>
              <a:avLst/>
              <a:gdLst/>
              <a:ahLst/>
              <a:cxnLst/>
              <a:rect r="r" b="b" t="t" l="l"/>
              <a:pathLst>
                <a:path h="137164" w="611485">
                  <a:moveTo>
                    <a:pt x="0" y="0"/>
                  </a:moveTo>
                  <a:lnTo>
                    <a:pt x="611485" y="0"/>
                  </a:lnTo>
                  <a:lnTo>
                    <a:pt x="611485" y="137164"/>
                  </a:lnTo>
                  <a:lnTo>
                    <a:pt x="0" y="137164"/>
                  </a:lnTo>
                  <a:close/>
                </a:path>
              </a:pathLst>
            </a:custGeom>
            <a:solidFill>
              <a:srgbClr val="335929"/>
            </a:solidFill>
          </p:spPr>
        </p:sp>
        <p:sp>
          <p:nvSpPr>
            <p:cNvPr name="TextBox 5" id="5"/>
            <p:cNvSpPr txBox="true"/>
            <p:nvPr/>
          </p:nvSpPr>
          <p:spPr>
            <a:xfrm>
              <a:off x="0" y="-28575"/>
              <a:ext cx="611485" cy="165739"/>
            </a:xfrm>
            <a:prstGeom prst="rect">
              <a:avLst/>
            </a:prstGeom>
          </p:spPr>
          <p:txBody>
            <a:bodyPr anchor="ctr" rtlCol="false" tIns="50800" lIns="50800" bIns="50800" rIns="50800"/>
            <a:lstStyle/>
            <a:p>
              <a:pPr algn="ctr">
                <a:lnSpc>
                  <a:spcPts val="1400"/>
                </a:lnSpc>
              </a:pPr>
            </a:p>
          </p:txBody>
        </p:sp>
      </p:grpSp>
      <p:sp>
        <p:nvSpPr>
          <p:cNvPr name="TextBox 6" id="6"/>
          <p:cNvSpPr txBox="true"/>
          <p:nvPr/>
        </p:nvSpPr>
        <p:spPr>
          <a:xfrm rot="0">
            <a:off x="1516931" y="3251724"/>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Change into a </a:t>
            </a:r>
            <a:r>
              <a:rPr lang="en-US" sz="5500">
                <a:solidFill>
                  <a:srgbClr val="FFFFFF"/>
                </a:solidFill>
                <a:latin typeface="Roboto Slab Bold"/>
              </a:rPr>
              <a:t>medical gown</a:t>
            </a:r>
          </a:p>
        </p:txBody>
      </p:sp>
      <p:grpSp>
        <p:nvGrpSpPr>
          <p:cNvPr name="Group 7" id="7"/>
          <p:cNvGrpSpPr/>
          <p:nvPr/>
        </p:nvGrpSpPr>
        <p:grpSpPr>
          <a:xfrm rot="0">
            <a:off x="9144000" y="0"/>
            <a:ext cx="9144000" cy="10287000"/>
            <a:chOff x="0" y="0"/>
            <a:chExt cx="12192000" cy="13716000"/>
          </a:xfrm>
        </p:grpSpPr>
        <p:pic>
          <p:nvPicPr>
            <p:cNvPr name="Picture 8" id="8"/>
            <p:cNvPicPr>
              <a:picLocks noChangeAspect="true"/>
            </p:cNvPicPr>
            <p:nvPr/>
          </p:nvPicPr>
          <p:blipFill>
            <a:blip r:embed="rId3"/>
            <a:srcRect l="13181" t="0" r="39966" b="0"/>
            <a:stretch>
              <a:fillRect/>
            </a:stretch>
          </p:blipFill>
          <p:spPr>
            <a:xfrm flipH="false" flipV="false">
              <a:off x="0" y="0"/>
              <a:ext cx="12192000" cy="13716000"/>
            </a:xfrm>
            <a:prstGeom prst="rect">
              <a:avLst/>
            </a:prstGeom>
          </p:spPr>
        </p:pic>
      </p:grpSp>
      <p:sp>
        <p:nvSpPr>
          <p:cNvPr name="Freeform 9" id="9"/>
          <p:cNvSpPr/>
          <p:nvPr/>
        </p:nvSpPr>
        <p:spPr>
          <a:xfrm flipH="false" flipV="false" rot="0">
            <a:off x="6047106" y="6820048"/>
            <a:ext cx="6193789" cy="2438252"/>
          </a:xfrm>
          <a:custGeom>
            <a:avLst/>
            <a:gdLst/>
            <a:ahLst/>
            <a:cxnLst/>
            <a:rect r="r" b="b" t="t" l="l"/>
            <a:pathLst>
              <a:path h="2438252" w="6193789">
                <a:moveTo>
                  <a:pt x="0" y="0"/>
                </a:moveTo>
                <a:lnTo>
                  <a:pt x="6193788" y="0"/>
                </a:lnTo>
                <a:lnTo>
                  <a:pt x="6193788" y="2438252"/>
                </a:lnTo>
                <a:lnTo>
                  <a:pt x="0" y="2438252"/>
                </a:lnTo>
                <a:lnTo>
                  <a:pt x="0" y="0"/>
                </a:lnTo>
                <a:close/>
              </a:path>
            </a:pathLst>
          </a:custGeom>
          <a:blipFill>
            <a:blip r:embed="rId4"/>
            <a:stretch>
              <a:fillRect l="0" t="-77012" r="0" b="-77012"/>
            </a:stretch>
          </a:blipFill>
        </p:spPr>
      </p:sp>
      <p:sp>
        <p:nvSpPr>
          <p:cNvPr name="AutoShape 10" id="10"/>
          <p:cNvSpPr/>
          <p:nvPr/>
        </p:nvSpPr>
        <p:spPr>
          <a:xfrm flipH="true">
            <a:off x="11860820" y="7617684"/>
            <a:ext cx="869018" cy="421490"/>
          </a:xfrm>
          <a:prstGeom prst="line">
            <a:avLst/>
          </a:prstGeom>
          <a:ln cap="flat" w="76200">
            <a:solidFill>
              <a:srgbClr val="FFC72C"/>
            </a:solidFill>
            <a:prstDash val="solid"/>
            <a:headEnd type="none" len="sm" w="sm"/>
            <a:tailEnd type="arrow" len="sm" w="med"/>
          </a:ln>
        </p:spPr>
      </p:sp>
      <p:grpSp>
        <p:nvGrpSpPr>
          <p:cNvPr name="Group 11" id="11"/>
          <p:cNvGrpSpPr/>
          <p:nvPr/>
        </p:nvGrpSpPr>
        <p:grpSpPr>
          <a:xfrm rot="0">
            <a:off x="12729838" y="7295767"/>
            <a:ext cx="2658204" cy="643833"/>
            <a:chOff x="0" y="0"/>
            <a:chExt cx="3544271" cy="858444"/>
          </a:xfrm>
        </p:grpSpPr>
        <p:grpSp>
          <p:nvGrpSpPr>
            <p:cNvPr name="Group 12" id="12"/>
            <p:cNvGrpSpPr/>
            <p:nvPr/>
          </p:nvGrpSpPr>
          <p:grpSpPr>
            <a:xfrm rot="0">
              <a:off x="0" y="0"/>
              <a:ext cx="3544271" cy="858444"/>
              <a:chOff x="0" y="0"/>
              <a:chExt cx="339785" cy="82298"/>
            </a:xfrm>
          </p:grpSpPr>
          <p:sp>
            <p:nvSpPr>
              <p:cNvPr name="Freeform 13" id="13"/>
              <p:cNvSpPr/>
              <p:nvPr/>
            </p:nvSpPr>
            <p:spPr>
              <a:xfrm flipH="false" flipV="false" rot="0">
                <a:off x="0" y="0"/>
                <a:ext cx="339785" cy="82298"/>
              </a:xfrm>
              <a:custGeom>
                <a:avLst/>
                <a:gdLst/>
                <a:ahLst/>
                <a:cxnLst/>
                <a:rect r="r" b="b" t="t" l="l"/>
                <a:pathLst>
                  <a:path h="82298" w="339785">
                    <a:moveTo>
                      <a:pt x="0" y="0"/>
                    </a:moveTo>
                    <a:lnTo>
                      <a:pt x="339785" y="0"/>
                    </a:lnTo>
                    <a:lnTo>
                      <a:pt x="339785" y="82298"/>
                    </a:lnTo>
                    <a:lnTo>
                      <a:pt x="0" y="82298"/>
                    </a:lnTo>
                    <a:close/>
                  </a:path>
                </a:pathLst>
              </a:custGeom>
              <a:solidFill>
                <a:srgbClr val="FFC72C"/>
              </a:solidFill>
            </p:spPr>
          </p:sp>
          <p:sp>
            <p:nvSpPr>
              <p:cNvPr name="TextBox 14" id="14"/>
              <p:cNvSpPr txBox="true"/>
              <p:nvPr/>
            </p:nvSpPr>
            <p:spPr>
              <a:xfrm>
                <a:off x="0" y="-28575"/>
                <a:ext cx="339785" cy="110873"/>
              </a:xfrm>
              <a:prstGeom prst="rect">
                <a:avLst/>
              </a:prstGeom>
            </p:spPr>
            <p:txBody>
              <a:bodyPr anchor="ctr" rtlCol="false" tIns="50800" lIns="50800" bIns="50800" rIns="50800"/>
              <a:lstStyle/>
              <a:p>
                <a:pPr algn="ctr">
                  <a:lnSpc>
                    <a:spcPts val="1400"/>
                  </a:lnSpc>
                </a:pPr>
              </a:p>
            </p:txBody>
          </p:sp>
        </p:grpSp>
        <p:sp>
          <p:nvSpPr>
            <p:cNvPr name="TextBox 15" id="15"/>
            <p:cNvSpPr txBox="true"/>
            <p:nvPr/>
          </p:nvSpPr>
          <p:spPr>
            <a:xfrm rot="0">
              <a:off x="215617" y="9233"/>
              <a:ext cx="3113038" cy="659003"/>
            </a:xfrm>
            <a:prstGeom prst="rect">
              <a:avLst/>
            </a:prstGeom>
          </p:spPr>
          <p:txBody>
            <a:bodyPr anchor="t" rtlCol="false" tIns="0" lIns="0" bIns="0" rIns="0">
              <a:spAutoFit/>
            </a:bodyPr>
            <a:lstStyle/>
            <a:p>
              <a:pPr algn="ctr">
                <a:lnSpc>
                  <a:spcPts val="4632"/>
                </a:lnSpc>
              </a:pPr>
              <a:r>
                <a:rPr lang="en-US" sz="2400" spc="235">
                  <a:solidFill>
                    <a:srgbClr val="0C2675"/>
                  </a:solidFill>
                  <a:latin typeface="Roboto Condensed Bold"/>
                </a:rPr>
                <a:t>PAPER SHEET</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7909" t="0" r="18238"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6</a:t>
            </a:r>
          </a:p>
        </p:txBody>
      </p:sp>
      <p:grpSp>
        <p:nvGrpSpPr>
          <p:cNvPr name="Group 5" id="5"/>
          <p:cNvGrpSpPr/>
          <p:nvPr/>
        </p:nvGrpSpPr>
        <p:grpSpPr>
          <a:xfrm rot="0">
            <a:off x="1426564" y="4300431"/>
            <a:ext cx="2395042" cy="1073055"/>
            <a:chOff x="0" y="0"/>
            <a:chExt cx="306147" cy="137164"/>
          </a:xfrm>
        </p:grpSpPr>
        <p:sp>
          <p:nvSpPr>
            <p:cNvPr name="Freeform 6" id="6"/>
            <p:cNvSpPr/>
            <p:nvPr/>
          </p:nvSpPr>
          <p:spPr>
            <a:xfrm flipH="false" flipV="false" rot="0">
              <a:off x="0" y="0"/>
              <a:ext cx="306147" cy="137164"/>
            </a:xfrm>
            <a:custGeom>
              <a:avLst/>
              <a:gdLst/>
              <a:ahLst/>
              <a:cxnLst/>
              <a:rect r="r" b="b" t="t" l="l"/>
              <a:pathLst>
                <a:path h="137164" w="306147">
                  <a:moveTo>
                    <a:pt x="0" y="0"/>
                  </a:moveTo>
                  <a:lnTo>
                    <a:pt x="306147" y="0"/>
                  </a:lnTo>
                  <a:lnTo>
                    <a:pt x="306147" y="137164"/>
                  </a:lnTo>
                  <a:lnTo>
                    <a:pt x="0" y="137164"/>
                  </a:lnTo>
                  <a:close/>
                </a:path>
              </a:pathLst>
            </a:custGeom>
            <a:solidFill>
              <a:srgbClr val="335929"/>
            </a:solidFill>
          </p:spPr>
        </p:sp>
        <p:sp>
          <p:nvSpPr>
            <p:cNvPr name="TextBox 7" id="7"/>
            <p:cNvSpPr txBox="true"/>
            <p:nvPr/>
          </p:nvSpPr>
          <p:spPr>
            <a:xfrm>
              <a:off x="0" y="-28575"/>
              <a:ext cx="306147"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6809"/>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Talk with your </a:t>
            </a:r>
            <a:r>
              <a:rPr lang="en-US" sz="5500">
                <a:solidFill>
                  <a:srgbClr val="FFFFFF"/>
                </a:solidFill>
                <a:latin typeface="Roboto Slab Bold"/>
              </a:rPr>
              <a:t>doctor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7909" t="0" r="18238"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6</a:t>
            </a:r>
          </a:p>
        </p:txBody>
      </p:sp>
      <p:grpSp>
        <p:nvGrpSpPr>
          <p:cNvPr name="Group 5" id="5"/>
          <p:cNvGrpSpPr/>
          <p:nvPr/>
        </p:nvGrpSpPr>
        <p:grpSpPr>
          <a:xfrm rot="0">
            <a:off x="1426564" y="4300431"/>
            <a:ext cx="2395042" cy="1073055"/>
            <a:chOff x="0" y="0"/>
            <a:chExt cx="306147" cy="137164"/>
          </a:xfrm>
        </p:grpSpPr>
        <p:sp>
          <p:nvSpPr>
            <p:cNvPr name="Freeform 6" id="6"/>
            <p:cNvSpPr/>
            <p:nvPr/>
          </p:nvSpPr>
          <p:spPr>
            <a:xfrm flipH="false" flipV="false" rot="0">
              <a:off x="0" y="0"/>
              <a:ext cx="306147" cy="137164"/>
            </a:xfrm>
            <a:custGeom>
              <a:avLst/>
              <a:gdLst/>
              <a:ahLst/>
              <a:cxnLst/>
              <a:rect r="r" b="b" t="t" l="l"/>
              <a:pathLst>
                <a:path h="137164" w="306147">
                  <a:moveTo>
                    <a:pt x="0" y="0"/>
                  </a:moveTo>
                  <a:lnTo>
                    <a:pt x="306147" y="0"/>
                  </a:lnTo>
                  <a:lnTo>
                    <a:pt x="306147" y="137164"/>
                  </a:lnTo>
                  <a:lnTo>
                    <a:pt x="0" y="137164"/>
                  </a:lnTo>
                  <a:close/>
                </a:path>
              </a:pathLst>
            </a:custGeom>
            <a:solidFill>
              <a:srgbClr val="335929"/>
            </a:solidFill>
          </p:spPr>
        </p:sp>
        <p:sp>
          <p:nvSpPr>
            <p:cNvPr name="TextBox 7" id="7"/>
            <p:cNvSpPr txBox="true"/>
            <p:nvPr/>
          </p:nvSpPr>
          <p:spPr>
            <a:xfrm>
              <a:off x="0" y="-28575"/>
              <a:ext cx="306147"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6809"/>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Talk with your </a:t>
            </a:r>
            <a:r>
              <a:rPr lang="en-US" sz="5500">
                <a:solidFill>
                  <a:srgbClr val="FFFFFF"/>
                </a:solidFill>
                <a:latin typeface="Roboto Slab Bold"/>
              </a:rPr>
              <a:t>doctor</a:t>
            </a:r>
          </a:p>
        </p:txBody>
      </p:sp>
      <p:grpSp>
        <p:nvGrpSpPr>
          <p:cNvPr name="Group 9" id="9"/>
          <p:cNvGrpSpPr/>
          <p:nvPr/>
        </p:nvGrpSpPr>
        <p:grpSpPr>
          <a:xfrm rot="0">
            <a:off x="10235939" y="4201134"/>
            <a:ext cx="7023361" cy="4830674"/>
            <a:chOff x="0" y="0"/>
            <a:chExt cx="2072481" cy="1425454"/>
          </a:xfrm>
        </p:grpSpPr>
        <p:sp>
          <p:nvSpPr>
            <p:cNvPr name="Freeform 10" id="10"/>
            <p:cNvSpPr/>
            <p:nvPr/>
          </p:nvSpPr>
          <p:spPr>
            <a:xfrm flipH="false" flipV="false" rot="0">
              <a:off x="0" y="0"/>
              <a:ext cx="2072481" cy="1425454"/>
            </a:xfrm>
            <a:custGeom>
              <a:avLst/>
              <a:gdLst/>
              <a:ahLst/>
              <a:cxnLst/>
              <a:rect r="r" b="b" t="t" l="l"/>
              <a:pathLst>
                <a:path h="1425454" w="2072481">
                  <a:moveTo>
                    <a:pt x="103617" y="0"/>
                  </a:moveTo>
                  <a:lnTo>
                    <a:pt x="1968864" y="0"/>
                  </a:lnTo>
                  <a:cubicBezTo>
                    <a:pt x="1996345" y="0"/>
                    <a:pt x="2022700" y="10917"/>
                    <a:pt x="2042132" y="30349"/>
                  </a:cubicBezTo>
                  <a:cubicBezTo>
                    <a:pt x="2061564" y="49781"/>
                    <a:pt x="2072481" y="76136"/>
                    <a:pt x="2072481" y="103617"/>
                  </a:cubicBezTo>
                  <a:lnTo>
                    <a:pt x="2072481" y="1321837"/>
                  </a:lnTo>
                  <a:cubicBezTo>
                    <a:pt x="2072481" y="1349318"/>
                    <a:pt x="2061564" y="1375673"/>
                    <a:pt x="2042132" y="1395105"/>
                  </a:cubicBezTo>
                  <a:cubicBezTo>
                    <a:pt x="2022700" y="1414537"/>
                    <a:pt x="1996345" y="1425454"/>
                    <a:pt x="1968864" y="1425454"/>
                  </a:cubicBezTo>
                  <a:lnTo>
                    <a:pt x="103617" y="1425454"/>
                  </a:lnTo>
                  <a:cubicBezTo>
                    <a:pt x="76136" y="1425454"/>
                    <a:pt x="49781" y="1414537"/>
                    <a:pt x="30349" y="1395105"/>
                  </a:cubicBezTo>
                  <a:cubicBezTo>
                    <a:pt x="10917" y="1375673"/>
                    <a:pt x="0" y="1349318"/>
                    <a:pt x="0" y="1321837"/>
                  </a:cubicBezTo>
                  <a:lnTo>
                    <a:pt x="0" y="103617"/>
                  </a:lnTo>
                  <a:cubicBezTo>
                    <a:pt x="0" y="76136"/>
                    <a:pt x="10917" y="49781"/>
                    <a:pt x="30349" y="30349"/>
                  </a:cubicBezTo>
                  <a:cubicBezTo>
                    <a:pt x="49781" y="10917"/>
                    <a:pt x="76136" y="0"/>
                    <a:pt x="103617" y="0"/>
                  </a:cubicBezTo>
                  <a:close/>
                </a:path>
              </a:pathLst>
            </a:custGeom>
            <a:solidFill>
              <a:srgbClr val="FFFFFF"/>
            </a:solidFill>
          </p:spPr>
        </p:sp>
        <p:sp>
          <p:nvSpPr>
            <p:cNvPr name="TextBox 11" id="11"/>
            <p:cNvSpPr txBox="true"/>
            <p:nvPr/>
          </p:nvSpPr>
          <p:spPr>
            <a:xfrm>
              <a:off x="0" y="-38100"/>
              <a:ext cx="2072481" cy="1463554"/>
            </a:xfrm>
            <a:prstGeom prst="rect">
              <a:avLst/>
            </a:prstGeom>
          </p:spPr>
          <p:txBody>
            <a:bodyPr anchor="ctr" rtlCol="false" tIns="50800" lIns="50800" bIns="50800" rIns="50800"/>
            <a:lstStyle/>
            <a:p>
              <a:pPr algn="ctr">
                <a:lnSpc>
                  <a:spcPts val="2520"/>
                </a:lnSpc>
              </a:pPr>
            </a:p>
          </p:txBody>
        </p:sp>
      </p:grpSp>
      <p:sp>
        <p:nvSpPr>
          <p:cNvPr name="TextBox 12" id="12"/>
          <p:cNvSpPr txBox="true"/>
          <p:nvPr/>
        </p:nvSpPr>
        <p:spPr>
          <a:xfrm rot="0">
            <a:off x="10753428" y="5512970"/>
            <a:ext cx="5988383" cy="2730118"/>
          </a:xfrm>
          <a:prstGeom prst="rect">
            <a:avLst/>
          </a:prstGeom>
        </p:spPr>
        <p:txBody>
          <a:bodyPr anchor="t" rtlCol="false" tIns="0" lIns="0" bIns="0" rIns="0">
            <a:spAutoFit/>
          </a:bodyPr>
          <a:lstStyle/>
          <a:p>
            <a:pPr marL="604523" indent="-302261" lvl="1">
              <a:lnSpc>
                <a:spcPts val="5488"/>
              </a:lnSpc>
              <a:buFont typeface="Arial"/>
              <a:buChar char="•"/>
            </a:pPr>
            <a:r>
              <a:rPr lang="en-US" sz="2800">
                <a:solidFill>
                  <a:srgbClr val="0C2675"/>
                </a:solidFill>
                <a:latin typeface="Roboto Condensed"/>
              </a:rPr>
              <a:t>  When was your last period?</a:t>
            </a:r>
          </a:p>
          <a:p>
            <a:pPr marL="604523" indent="-302261" lvl="1">
              <a:lnSpc>
                <a:spcPts val="5488"/>
              </a:lnSpc>
              <a:buFont typeface="Arial"/>
              <a:buChar char="•"/>
            </a:pPr>
            <a:r>
              <a:rPr lang="en-US" sz="2800">
                <a:solidFill>
                  <a:srgbClr val="0C2675"/>
                </a:solidFill>
                <a:latin typeface="Roboto Condensed"/>
              </a:rPr>
              <a:t>  Are you sexually active?</a:t>
            </a:r>
          </a:p>
          <a:p>
            <a:pPr marL="604523" indent="-302261" lvl="1">
              <a:lnSpc>
                <a:spcPts val="5488"/>
              </a:lnSpc>
              <a:buFont typeface="Arial"/>
              <a:buChar char="•"/>
            </a:pPr>
            <a:r>
              <a:rPr lang="en-US" sz="2800">
                <a:solidFill>
                  <a:srgbClr val="0C2675"/>
                </a:solidFill>
                <a:latin typeface="Roboto Condensed"/>
              </a:rPr>
              <a:t>  Are you using birth control?</a:t>
            </a:r>
          </a:p>
          <a:p>
            <a:pPr marL="604523" indent="-302261" lvl="1">
              <a:lnSpc>
                <a:spcPts val="5488"/>
              </a:lnSpc>
              <a:buFont typeface="Arial"/>
              <a:buChar char="•"/>
            </a:pPr>
            <a:r>
              <a:rPr lang="en-US" sz="2800">
                <a:solidFill>
                  <a:srgbClr val="0C2675"/>
                </a:solidFill>
                <a:latin typeface="Roboto Condensed"/>
              </a:rPr>
              <a:t>  Do you think you might be pregnant?</a:t>
            </a:r>
          </a:p>
        </p:txBody>
      </p:sp>
      <p:sp>
        <p:nvSpPr>
          <p:cNvPr name="TextBox 13" id="13"/>
          <p:cNvSpPr txBox="true"/>
          <p:nvPr/>
        </p:nvSpPr>
        <p:spPr>
          <a:xfrm rot="0">
            <a:off x="11009792" y="4799355"/>
            <a:ext cx="5292582" cy="554602"/>
          </a:xfrm>
          <a:prstGeom prst="rect">
            <a:avLst/>
          </a:prstGeom>
        </p:spPr>
        <p:txBody>
          <a:bodyPr anchor="t" rtlCol="false" tIns="0" lIns="0" bIns="0" rIns="0">
            <a:spAutoFit/>
          </a:bodyPr>
          <a:lstStyle/>
          <a:p>
            <a:pPr>
              <a:lnSpc>
                <a:spcPts val="4714"/>
              </a:lnSpc>
            </a:pPr>
            <a:r>
              <a:rPr lang="en-US" sz="2442" spc="239">
                <a:solidFill>
                  <a:srgbClr val="0C2675"/>
                </a:solidFill>
                <a:latin typeface="Roboto Condensed Bold"/>
              </a:rPr>
              <a:t>YOUR DOCTOR MAY ASK:</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8465" t="19745" r="23975"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7</a:t>
            </a:r>
          </a:p>
        </p:txBody>
      </p:sp>
      <p:grpSp>
        <p:nvGrpSpPr>
          <p:cNvPr name="Group 5" id="5"/>
          <p:cNvGrpSpPr/>
          <p:nvPr/>
        </p:nvGrpSpPr>
        <p:grpSpPr>
          <a:xfrm rot="0">
            <a:off x="1426564" y="4300431"/>
            <a:ext cx="4223900" cy="1073055"/>
            <a:chOff x="0" y="0"/>
            <a:chExt cx="539921" cy="137164"/>
          </a:xfrm>
        </p:grpSpPr>
        <p:sp>
          <p:nvSpPr>
            <p:cNvPr name="Freeform 6" id="6"/>
            <p:cNvSpPr/>
            <p:nvPr/>
          </p:nvSpPr>
          <p:spPr>
            <a:xfrm flipH="false" flipV="false" rot="0">
              <a:off x="0" y="0"/>
              <a:ext cx="539921" cy="137164"/>
            </a:xfrm>
            <a:custGeom>
              <a:avLst/>
              <a:gdLst/>
              <a:ahLst/>
              <a:cxnLst/>
              <a:rect r="r" b="b" t="t" l="l"/>
              <a:pathLst>
                <a:path h="137164" w="539921">
                  <a:moveTo>
                    <a:pt x="0" y="0"/>
                  </a:moveTo>
                  <a:lnTo>
                    <a:pt x="539921" y="0"/>
                  </a:lnTo>
                  <a:lnTo>
                    <a:pt x="539921" y="137164"/>
                  </a:lnTo>
                  <a:lnTo>
                    <a:pt x="0" y="137164"/>
                  </a:lnTo>
                  <a:close/>
                </a:path>
              </a:pathLst>
            </a:custGeom>
            <a:solidFill>
              <a:srgbClr val="335929"/>
            </a:solidFill>
          </p:spPr>
        </p:sp>
        <p:sp>
          <p:nvSpPr>
            <p:cNvPr name="TextBox 7" id="7"/>
            <p:cNvSpPr txBox="true"/>
            <p:nvPr/>
          </p:nvSpPr>
          <p:spPr>
            <a:xfrm>
              <a:off x="0" y="-28575"/>
              <a:ext cx="539921"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6809"/>
            <a:ext cx="4297792"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the </a:t>
            </a:r>
            <a:r>
              <a:rPr lang="en-US" sz="5500">
                <a:solidFill>
                  <a:srgbClr val="FFFFFF"/>
                </a:solidFill>
                <a:latin typeface="Roboto Slab Bold"/>
              </a:rPr>
              <a:t>breast exam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0" t="0" r="40740"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8</a:t>
            </a:r>
          </a:p>
        </p:txBody>
      </p:sp>
      <p:grpSp>
        <p:nvGrpSpPr>
          <p:cNvPr name="Group 5" id="5"/>
          <p:cNvGrpSpPr/>
          <p:nvPr/>
        </p:nvGrpSpPr>
        <p:grpSpPr>
          <a:xfrm rot="0">
            <a:off x="1426564" y="4300431"/>
            <a:ext cx="1987283" cy="1073055"/>
            <a:chOff x="0" y="0"/>
            <a:chExt cx="254025" cy="137164"/>
          </a:xfrm>
        </p:grpSpPr>
        <p:sp>
          <p:nvSpPr>
            <p:cNvPr name="Freeform 6" id="6"/>
            <p:cNvSpPr/>
            <p:nvPr/>
          </p:nvSpPr>
          <p:spPr>
            <a:xfrm flipH="false" flipV="false" rot="0">
              <a:off x="0" y="0"/>
              <a:ext cx="254025" cy="137164"/>
            </a:xfrm>
            <a:custGeom>
              <a:avLst/>
              <a:gdLst/>
              <a:ahLst/>
              <a:cxnLst/>
              <a:rect r="r" b="b" t="t" l="l"/>
              <a:pathLst>
                <a:path h="137164" w="254025">
                  <a:moveTo>
                    <a:pt x="0" y="0"/>
                  </a:moveTo>
                  <a:lnTo>
                    <a:pt x="254025" y="0"/>
                  </a:lnTo>
                  <a:lnTo>
                    <a:pt x="254025" y="137164"/>
                  </a:lnTo>
                  <a:lnTo>
                    <a:pt x="0" y="137164"/>
                  </a:lnTo>
                  <a:close/>
                </a:path>
              </a:pathLst>
            </a:custGeom>
            <a:solidFill>
              <a:srgbClr val="335929"/>
            </a:solidFill>
          </p:spPr>
        </p:sp>
        <p:sp>
          <p:nvSpPr>
            <p:cNvPr name="TextBox 7" id="7"/>
            <p:cNvSpPr txBox="true"/>
            <p:nvPr/>
          </p:nvSpPr>
          <p:spPr>
            <a:xfrm>
              <a:off x="0" y="-28575"/>
              <a:ext cx="254025" cy="165739"/>
            </a:xfrm>
            <a:prstGeom prst="rect">
              <a:avLst/>
            </a:prstGeom>
          </p:spPr>
          <p:txBody>
            <a:bodyPr anchor="ctr" rtlCol="false" tIns="50800" lIns="50800" bIns="50800" rIns="50800"/>
            <a:lstStyle/>
            <a:p>
              <a:pPr algn="ctr">
                <a:lnSpc>
                  <a:spcPts val="1400"/>
                </a:lnSpc>
              </a:pPr>
            </a:p>
          </p:txBody>
        </p:sp>
      </p:grpSp>
      <p:grpSp>
        <p:nvGrpSpPr>
          <p:cNvPr name="Group 8" id="8"/>
          <p:cNvGrpSpPr/>
          <p:nvPr/>
        </p:nvGrpSpPr>
        <p:grpSpPr>
          <a:xfrm rot="0">
            <a:off x="4844434" y="4290906"/>
            <a:ext cx="2811113" cy="1073055"/>
            <a:chOff x="0" y="0"/>
            <a:chExt cx="359331" cy="137164"/>
          </a:xfrm>
        </p:grpSpPr>
        <p:sp>
          <p:nvSpPr>
            <p:cNvPr name="Freeform 9" id="9"/>
            <p:cNvSpPr/>
            <p:nvPr/>
          </p:nvSpPr>
          <p:spPr>
            <a:xfrm flipH="false" flipV="false" rot="0">
              <a:off x="0" y="0"/>
              <a:ext cx="359331" cy="137164"/>
            </a:xfrm>
            <a:custGeom>
              <a:avLst/>
              <a:gdLst/>
              <a:ahLst/>
              <a:cxnLst/>
              <a:rect r="r" b="b" t="t" l="l"/>
              <a:pathLst>
                <a:path h="137164" w="359331">
                  <a:moveTo>
                    <a:pt x="0" y="0"/>
                  </a:moveTo>
                  <a:lnTo>
                    <a:pt x="359331" y="0"/>
                  </a:lnTo>
                  <a:lnTo>
                    <a:pt x="359331" y="137164"/>
                  </a:lnTo>
                  <a:lnTo>
                    <a:pt x="0" y="137164"/>
                  </a:lnTo>
                  <a:close/>
                </a:path>
              </a:pathLst>
            </a:custGeom>
            <a:solidFill>
              <a:srgbClr val="335929"/>
            </a:solidFill>
          </p:spPr>
        </p:sp>
        <p:sp>
          <p:nvSpPr>
            <p:cNvPr name="TextBox 10" id="10"/>
            <p:cNvSpPr txBox="true"/>
            <p:nvPr/>
          </p:nvSpPr>
          <p:spPr>
            <a:xfrm>
              <a:off x="0" y="-28575"/>
              <a:ext cx="359331" cy="165739"/>
            </a:xfrm>
            <a:prstGeom prst="rect">
              <a:avLst/>
            </a:prstGeom>
          </p:spPr>
          <p:txBody>
            <a:bodyPr anchor="ctr" rtlCol="false" tIns="50800" lIns="50800" bIns="50800" rIns="50800"/>
            <a:lstStyle/>
            <a:p>
              <a:pPr algn="ctr">
                <a:lnSpc>
                  <a:spcPts val="1400"/>
                </a:lnSpc>
              </a:pPr>
            </a:p>
          </p:txBody>
        </p:sp>
      </p:grpSp>
      <p:grpSp>
        <p:nvGrpSpPr>
          <p:cNvPr name="Group 11" id="11"/>
          <p:cNvGrpSpPr/>
          <p:nvPr/>
        </p:nvGrpSpPr>
        <p:grpSpPr>
          <a:xfrm rot="0">
            <a:off x="4572979" y="3342534"/>
            <a:ext cx="2172347" cy="1073055"/>
            <a:chOff x="0" y="0"/>
            <a:chExt cx="277681" cy="137164"/>
          </a:xfrm>
        </p:grpSpPr>
        <p:sp>
          <p:nvSpPr>
            <p:cNvPr name="Freeform 12" id="12"/>
            <p:cNvSpPr/>
            <p:nvPr/>
          </p:nvSpPr>
          <p:spPr>
            <a:xfrm flipH="false" flipV="false" rot="0">
              <a:off x="0" y="0"/>
              <a:ext cx="277681" cy="137164"/>
            </a:xfrm>
            <a:custGeom>
              <a:avLst/>
              <a:gdLst/>
              <a:ahLst/>
              <a:cxnLst/>
              <a:rect r="r" b="b" t="t" l="l"/>
              <a:pathLst>
                <a:path h="137164" w="277681">
                  <a:moveTo>
                    <a:pt x="0" y="0"/>
                  </a:moveTo>
                  <a:lnTo>
                    <a:pt x="277681" y="0"/>
                  </a:lnTo>
                  <a:lnTo>
                    <a:pt x="277681" y="137164"/>
                  </a:lnTo>
                  <a:lnTo>
                    <a:pt x="0" y="137164"/>
                  </a:lnTo>
                  <a:close/>
                </a:path>
              </a:pathLst>
            </a:custGeom>
            <a:solidFill>
              <a:srgbClr val="335929"/>
            </a:solidFill>
          </p:spPr>
        </p:sp>
        <p:sp>
          <p:nvSpPr>
            <p:cNvPr name="TextBox 13" id="13"/>
            <p:cNvSpPr txBox="true"/>
            <p:nvPr/>
          </p:nvSpPr>
          <p:spPr>
            <a:xfrm>
              <a:off x="0" y="-28575"/>
              <a:ext cx="277681" cy="165739"/>
            </a:xfrm>
            <a:prstGeom prst="rect">
              <a:avLst/>
            </a:prstGeom>
          </p:spPr>
          <p:txBody>
            <a:bodyPr anchor="ctr" rtlCol="false" tIns="50800" lIns="50800" bIns="50800" rIns="50800"/>
            <a:lstStyle/>
            <a:p>
              <a:pPr algn="ctr">
                <a:lnSpc>
                  <a:spcPts val="1400"/>
                </a:lnSpc>
              </a:pPr>
            </a:p>
          </p:txBody>
        </p:sp>
      </p:grpSp>
      <p:sp>
        <p:nvSpPr>
          <p:cNvPr name="TextBox 14" id="14"/>
          <p:cNvSpPr txBox="true"/>
          <p:nvPr/>
        </p:nvSpPr>
        <p:spPr>
          <a:xfrm rot="0">
            <a:off x="1516931" y="3256809"/>
            <a:ext cx="6504741"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0" t="0" r="40740" b="0"/>
            <a:stretch>
              <a:fillRect/>
            </a:stretch>
          </p:blipFill>
          <p:spPr>
            <a:xfrm flipH="false" flipV="false">
              <a:off x="0" y="0"/>
              <a:ext cx="12192000" cy="13716000"/>
            </a:xfrm>
            <a:prstGeom prst="rect">
              <a:avLst/>
            </a:prstGeom>
          </p:spPr>
        </p:pic>
      </p:grpSp>
      <p:sp>
        <p:nvSpPr>
          <p:cNvPr name="AutoShape 4" id="4"/>
          <p:cNvSpPr/>
          <p:nvPr/>
        </p:nvSpPr>
        <p:spPr>
          <a:xfrm flipH="true" flipV="true">
            <a:off x="11015491" y="4641543"/>
            <a:ext cx="22472" cy="1774943"/>
          </a:xfrm>
          <a:prstGeom prst="line">
            <a:avLst/>
          </a:prstGeom>
          <a:ln cap="flat" w="76200">
            <a:solidFill>
              <a:srgbClr val="FFC72C"/>
            </a:solidFill>
            <a:prstDash val="solid"/>
            <a:headEnd type="none" len="sm" w="sm"/>
            <a:tailEnd type="arrow" len="sm" w="med"/>
          </a:ln>
        </p:spPr>
      </p:sp>
      <p:grpSp>
        <p:nvGrpSpPr>
          <p:cNvPr name="Group 5" id="5"/>
          <p:cNvGrpSpPr/>
          <p:nvPr/>
        </p:nvGrpSpPr>
        <p:grpSpPr>
          <a:xfrm rot="0">
            <a:off x="10042061" y="5839719"/>
            <a:ext cx="2067997" cy="643833"/>
            <a:chOff x="0" y="0"/>
            <a:chExt cx="2757330" cy="858444"/>
          </a:xfrm>
        </p:grpSpPr>
        <p:grpSp>
          <p:nvGrpSpPr>
            <p:cNvPr name="Group 6" id="6"/>
            <p:cNvGrpSpPr/>
            <p:nvPr/>
          </p:nvGrpSpPr>
          <p:grpSpPr>
            <a:xfrm rot="0">
              <a:off x="0" y="0"/>
              <a:ext cx="2757330" cy="858444"/>
              <a:chOff x="0" y="0"/>
              <a:chExt cx="264342" cy="82298"/>
            </a:xfrm>
          </p:grpSpPr>
          <p:sp>
            <p:nvSpPr>
              <p:cNvPr name="Freeform 7" id="7"/>
              <p:cNvSpPr/>
              <p:nvPr/>
            </p:nvSpPr>
            <p:spPr>
              <a:xfrm flipH="false" flipV="false" rot="0">
                <a:off x="0" y="0"/>
                <a:ext cx="264342" cy="82298"/>
              </a:xfrm>
              <a:custGeom>
                <a:avLst/>
                <a:gdLst/>
                <a:ahLst/>
                <a:cxnLst/>
                <a:rect r="r" b="b" t="t" l="l"/>
                <a:pathLst>
                  <a:path h="82298" w="264342">
                    <a:moveTo>
                      <a:pt x="0" y="0"/>
                    </a:moveTo>
                    <a:lnTo>
                      <a:pt x="264342" y="0"/>
                    </a:lnTo>
                    <a:lnTo>
                      <a:pt x="264342" y="82298"/>
                    </a:lnTo>
                    <a:lnTo>
                      <a:pt x="0" y="82298"/>
                    </a:lnTo>
                    <a:close/>
                  </a:path>
                </a:pathLst>
              </a:custGeom>
              <a:solidFill>
                <a:srgbClr val="FFC72C"/>
              </a:solidFill>
            </p:spPr>
          </p:sp>
          <p:sp>
            <p:nvSpPr>
              <p:cNvPr name="TextBox 8" id="8"/>
              <p:cNvSpPr txBox="true"/>
              <p:nvPr/>
            </p:nvSpPr>
            <p:spPr>
              <a:xfrm>
                <a:off x="0" y="-28575"/>
                <a:ext cx="264342" cy="110873"/>
              </a:xfrm>
              <a:prstGeom prst="rect">
                <a:avLst/>
              </a:prstGeom>
            </p:spPr>
            <p:txBody>
              <a:bodyPr anchor="ctr" rtlCol="false" tIns="50800" lIns="50800" bIns="50800" rIns="50800"/>
              <a:lstStyle/>
              <a:p>
                <a:pPr algn="ctr">
                  <a:lnSpc>
                    <a:spcPts val="1400"/>
                  </a:lnSpc>
                </a:pPr>
              </a:p>
            </p:txBody>
          </p:sp>
        </p:grpSp>
        <p:sp>
          <p:nvSpPr>
            <p:cNvPr name="TextBox 9" id="9"/>
            <p:cNvSpPr txBox="true"/>
            <p:nvPr/>
          </p:nvSpPr>
          <p:spPr>
            <a:xfrm rot="0">
              <a:off x="167743" y="9233"/>
              <a:ext cx="2421844" cy="659003"/>
            </a:xfrm>
            <a:prstGeom prst="rect">
              <a:avLst/>
            </a:prstGeom>
          </p:spPr>
          <p:txBody>
            <a:bodyPr anchor="t" rtlCol="false" tIns="0" lIns="0" bIns="0" rIns="0">
              <a:spAutoFit/>
            </a:bodyPr>
            <a:lstStyle/>
            <a:p>
              <a:pPr algn="ctr">
                <a:lnSpc>
                  <a:spcPts val="4632"/>
                </a:lnSpc>
              </a:pPr>
              <a:r>
                <a:rPr lang="en-US" sz="2400" spc="235">
                  <a:solidFill>
                    <a:srgbClr val="0C2675"/>
                  </a:solidFill>
                  <a:latin typeface="Roboto Condensed Bold"/>
                </a:rPr>
                <a:t>STIRRUPS</a:t>
              </a:r>
            </a:p>
          </p:txBody>
        </p:sp>
      </p:grpSp>
      <p:sp>
        <p:nvSpPr>
          <p:cNvPr name="TextBox 10" id="10"/>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8</a:t>
            </a:r>
          </a:p>
        </p:txBody>
      </p:sp>
      <p:grpSp>
        <p:nvGrpSpPr>
          <p:cNvPr name="Group 11" id="11"/>
          <p:cNvGrpSpPr/>
          <p:nvPr/>
        </p:nvGrpSpPr>
        <p:grpSpPr>
          <a:xfrm rot="0">
            <a:off x="1426564" y="4300431"/>
            <a:ext cx="1987283" cy="1073055"/>
            <a:chOff x="0" y="0"/>
            <a:chExt cx="254025" cy="137164"/>
          </a:xfrm>
        </p:grpSpPr>
        <p:sp>
          <p:nvSpPr>
            <p:cNvPr name="Freeform 12" id="12"/>
            <p:cNvSpPr/>
            <p:nvPr/>
          </p:nvSpPr>
          <p:spPr>
            <a:xfrm flipH="false" flipV="false" rot="0">
              <a:off x="0" y="0"/>
              <a:ext cx="254025" cy="137164"/>
            </a:xfrm>
            <a:custGeom>
              <a:avLst/>
              <a:gdLst/>
              <a:ahLst/>
              <a:cxnLst/>
              <a:rect r="r" b="b" t="t" l="l"/>
              <a:pathLst>
                <a:path h="137164" w="254025">
                  <a:moveTo>
                    <a:pt x="0" y="0"/>
                  </a:moveTo>
                  <a:lnTo>
                    <a:pt x="254025" y="0"/>
                  </a:lnTo>
                  <a:lnTo>
                    <a:pt x="254025" y="137164"/>
                  </a:lnTo>
                  <a:lnTo>
                    <a:pt x="0" y="137164"/>
                  </a:lnTo>
                  <a:close/>
                </a:path>
              </a:pathLst>
            </a:custGeom>
            <a:solidFill>
              <a:srgbClr val="335929"/>
            </a:solidFill>
          </p:spPr>
        </p:sp>
        <p:sp>
          <p:nvSpPr>
            <p:cNvPr name="TextBox 13" id="13"/>
            <p:cNvSpPr txBox="true"/>
            <p:nvPr/>
          </p:nvSpPr>
          <p:spPr>
            <a:xfrm>
              <a:off x="0" y="-28575"/>
              <a:ext cx="254025" cy="165739"/>
            </a:xfrm>
            <a:prstGeom prst="rect">
              <a:avLst/>
            </a:prstGeom>
          </p:spPr>
          <p:txBody>
            <a:bodyPr anchor="ctr" rtlCol="false" tIns="50800" lIns="50800" bIns="50800" rIns="50800"/>
            <a:lstStyle/>
            <a:p>
              <a:pPr algn="ctr">
                <a:lnSpc>
                  <a:spcPts val="1400"/>
                </a:lnSpc>
              </a:pPr>
            </a:p>
          </p:txBody>
        </p:sp>
      </p:grpSp>
      <p:grpSp>
        <p:nvGrpSpPr>
          <p:cNvPr name="Group 14" id="14"/>
          <p:cNvGrpSpPr/>
          <p:nvPr/>
        </p:nvGrpSpPr>
        <p:grpSpPr>
          <a:xfrm rot="0">
            <a:off x="4844434" y="4290906"/>
            <a:ext cx="2811113" cy="1073055"/>
            <a:chOff x="0" y="0"/>
            <a:chExt cx="359331" cy="137164"/>
          </a:xfrm>
        </p:grpSpPr>
        <p:sp>
          <p:nvSpPr>
            <p:cNvPr name="Freeform 15" id="15"/>
            <p:cNvSpPr/>
            <p:nvPr/>
          </p:nvSpPr>
          <p:spPr>
            <a:xfrm flipH="false" flipV="false" rot="0">
              <a:off x="0" y="0"/>
              <a:ext cx="359331" cy="137164"/>
            </a:xfrm>
            <a:custGeom>
              <a:avLst/>
              <a:gdLst/>
              <a:ahLst/>
              <a:cxnLst/>
              <a:rect r="r" b="b" t="t" l="l"/>
              <a:pathLst>
                <a:path h="137164" w="359331">
                  <a:moveTo>
                    <a:pt x="0" y="0"/>
                  </a:moveTo>
                  <a:lnTo>
                    <a:pt x="359331" y="0"/>
                  </a:lnTo>
                  <a:lnTo>
                    <a:pt x="359331" y="137164"/>
                  </a:lnTo>
                  <a:lnTo>
                    <a:pt x="0" y="137164"/>
                  </a:lnTo>
                  <a:close/>
                </a:path>
              </a:pathLst>
            </a:custGeom>
            <a:solidFill>
              <a:srgbClr val="335929"/>
            </a:solidFill>
          </p:spPr>
        </p:sp>
        <p:sp>
          <p:nvSpPr>
            <p:cNvPr name="TextBox 16" id="16"/>
            <p:cNvSpPr txBox="true"/>
            <p:nvPr/>
          </p:nvSpPr>
          <p:spPr>
            <a:xfrm>
              <a:off x="0" y="-28575"/>
              <a:ext cx="359331" cy="165739"/>
            </a:xfrm>
            <a:prstGeom prst="rect">
              <a:avLst/>
            </a:prstGeom>
          </p:spPr>
          <p:txBody>
            <a:bodyPr anchor="ctr" rtlCol="false" tIns="50800" lIns="50800" bIns="50800" rIns="50800"/>
            <a:lstStyle/>
            <a:p>
              <a:pPr algn="ctr">
                <a:lnSpc>
                  <a:spcPts val="1400"/>
                </a:lnSpc>
              </a:pPr>
            </a:p>
          </p:txBody>
        </p:sp>
      </p:grpSp>
      <p:grpSp>
        <p:nvGrpSpPr>
          <p:cNvPr name="Group 17" id="17"/>
          <p:cNvGrpSpPr/>
          <p:nvPr/>
        </p:nvGrpSpPr>
        <p:grpSpPr>
          <a:xfrm rot="0">
            <a:off x="4572979" y="3342534"/>
            <a:ext cx="2172347" cy="1073055"/>
            <a:chOff x="0" y="0"/>
            <a:chExt cx="277681" cy="137164"/>
          </a:xfrm>
        </p:grpSpPr>
        <p:sp>
          <p:nvSpPr>
            <p:cNvPr name="Freeform 18" id="18"/>
            <p:cNvSpPr/>
            <p:nvPr/>
          </p:nvSpPr>
          <p:spPr>
            <a:xfrm flipH="false" flipV="false" rot="0">
              <a:off x="0" y="0"/>
              <a:ext cx="277681" cy="137164"/>
            </a:xfrm>
            <a:custGeom>
              <a:avLst/>
              <a:gdLst/>
              <a:ahLst/>
              <a:cxnLst/>
              <a:rect r="r" b="b" t="t" l="l"/>
              <a:pathLst>
                <a:path h="137164" w="277681">
                  <a:moveTo>
                    <a:pt x="0" y="0"/>
                  </a:moveTo>
                  <a:lnTo>
                    <a:pt x="277681" y="0"/>
                  </a:lnTo>
                  <a:lnTo>
                    <a:pt x="277681" y="137164"/>
                  </a:lnTo>
                  <a:lnTo>
                    <a:pt x="0" y="137164"/>
                  </a:lnTo>
                  <a:close/>
                </a:path>
              </a:pathLst>
            </a:custGeom>
            <a:solidFill>
              <a:srgbClr val="335929"/>
            </a:solidFill>
          </p:spPr>
        </p:sp>
        <p:sp>
          <p:nvSpPr>
            <p:cNvPr name="TextBox 19" id="19"/>
            <p:cNvSpPr txBox="true"/>
            <p:nvPr/>
          </p:nvSpPr>
          <p:spPr>
            <a:xfrm>
              <a:off x="0" y="-28575"/>
              <a:ext cx="277681" cy="165739"/>
            </a:xfrm>
            <a:prstGeom prst="rect">
              <a:avLst/>
            </a:prstGeom>
          </p:spPr>
          <p:txBody>
            <a:bodyPr anchor="ctr" rtlCol="false" tIns="50800" lIns="50800" bIns="50800" rIns="50800"/>
            <a:lstStyle/>
            <a:p>
              <a:pPr algn="ctr">
                <a:lnSpc>
                  <a:spcPts val="1400"/>
                </a:lnSpc>
              </a:pPr>
            </a:p>
          </p:txBody>
        </p:sp>
      </p:grpSp>
      <p:sp>
        <p:nvSpPr>
          <p:cNvPr name="TextBox 20" id="20"/>
          <p:cNvSpPr txBox="true"/>
          <p:nvPr/>
        </p:nvSpPr>
        <p:spPr>
          <a:xfrm rot="0">
            <a:off x="1516931" y="3256809"/>
            <a:ext cx="6504741"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0370" t="0" r="20370"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8</a:t>
            </a:r>
          </a:p>
        </p:txBody>
      </p:sp>
      <p:grpSp>
        <p:nvGrpSpPr>
          <p:cNvPr name="Group 5" id="5"/>
          <p:cNvGrpSpPr/>
          <p:nvPr/>
        </p:nvGrpSpPr>
        <p:grpSpPr>
          <a:xfrm rot="0">
            <a:off x="1426564" y="4300431"/>
            <a:ext cx="1987283" cy="1073055"/>
            <a:chOff x="0" y="0"/>
            <a:chExt cx="254025" cy="137164"/>
          </a:xfrm>
        </p:grpSpPr>
        <p:sp>
          <p:nvSpPr>
            <p:cNvPr name="Freeform 6" id="6"/>
            <p:cNvSpPr/>
            <p:nvPr/>
          </p:nvSpPr>
          <p:spPr>
            <a:xfrm flipH="false" flipV="false" rot="0">
              <a:off x="0" y="0"/>
              <a:ext cx="254025" cy="137164"/>
            </a:xfrm>
            <a:custGeom>
              <a:avLst/>
              <a:gdLst/>
              <a:ahLst/>
              <a:cxnLst/>
              <a:rect r="r" b="b" t="t" l="l"/>
              <a:pathLst>
                <a:path h="137164" w="254025">
                  <a:moveTo>
                    <a:pt x="0" y="0"/>
                  </a:moveTo>
                  <a:lnTo>
                    <a:pt x="254025" y="0"/>
                  </a:lnTo>
                  <a:lnTo>
                    <a:pt x="254025" y="137164"/>
                  </a:lnTo>
                  <a:lnTo>
                    <a:pt x="0" y="137164"/>
                  </a:lnTo>
                  <a:close/>
                </a:path>
              </a:pathLst>
            </a:custGeom>
            <a:solidFill>
              <a:srgbClr val="335929"/>
            </a:solidFill>
          </p:spPr>
        </p:sp>
        <p:sp>
          <p:nvSpPr>
            <p:cNvPr name="TextBox 7" id="7"/>
            <p:cNvSpPr txBox="true"/>
            <p:nvPr/>
          </p:nvSpPr>
          <p:spPr>
            <a:xfrm>
              <a:off x="0" y="-28575"/>
              <a:ext cx="254025" cy="165739"/>
            </a:xfrm>
            <a:prstGeom prst="rect">
              <a:avLst/>
            </a:prstGeom>
          </p:spPr>
          <p:txBody>
            <a:bodyPr anchor="ctr" rtlCol="false" tIns="50800" lIns="50800" bIns="50800" rIns="50800"/>
            <a:lstStyle/>
            <a:p>
              <a:pPr algn="ctr">
                <a:lnSpc>
                  <a:spcPts val="1400"/>
                </a:lnSpc>
              </a:pPr>
            </a:p>
          </p:txBody>
        </p:sp>
      </p:grpSp>
      <p:grpSp>
        <p:nvGrpSpPr>
          <p:cNvPr name="Group 8" id="8"/>
          <p:cNvGrpSpPr/>
          <p:nvPr/>
        </p:nvGrpSpPr>
        <p:grpSpPr>
          <a:xfrm rot="0">
            <a:off x="4844434" y="4290906"/>
            <a:ext cx="2811113" cy="1073055"/>
            <a:chOff x="0" y="0"/>
            <a:chExt cx="359331" cy="137164"/>
          </a:xfrm>
        </p:grpSpPr>
        <p:sp>
          <p:nvSpPr>
            <p:cNvPr name="Freeform 9" id="9"/>
            <p:cNvSpPr/>
            <p:nvPr/>
          </p:nvSpPr>
          <p:spPr>
            <a:xfrm flipH="false" flipV="false" rot="0">
              <a:off x="0" y="0"/>
              <a:ext cx="359331" cy="137164"/>
            </a:xfrm>
            <a:custGeom>
              <a:avLst/>
              <a:gdLst/>
              <a:ahLst/>
              <a:cxnLst/>
              <a:rect r="r" b="b" t="t" l="l"/>
              <a:pathLst>
                <a:path h="137164" w="359331">
                  <a:moveTo>
                    <a:pt x="0" y="0"/>
                  </a:moveTo>
                  <a:lnTo>
                    <a:pt x="359331" y="0"/>
                  </a:lnTo>
                  <a:lnTo>
                    <a:pt x="359331" y="137164"/>
                  </a:lnTo>
                  <a:lnTo>
                    <a:pt x="0" y="137164"/>
                  </a:lnTo>
                  <a:close/>
                </a:path>
              </a:pathLst>
            </a:custGeom>
            <a:solidFill>
              <a:srgbClr val="335929"/>
            </a:solidFill>
          </p:spPr>
        </p:sp>
        <p:sp>
          <p:nvSpPr>
            <p:cNvPr name="TextBox 10" id="10"/>
            <p:cNvSpPr txBox="true"/>
            <p:nvPr/>
          </p:nvSpPr>
          <p:spPr>
            <a:xfrm>
              <a:off x="0" y="-28575"/>
              <a:ext cx="359331" cy="165739"/>
            </a:xfrm>
            <a:prstGeom prst="rect">
              <a:avLst/>
            </a:prstGeom>
          </p:spPr>
          <p:txBody>
            <a:bodyPr anchor="ctr" rtlCol="false" tIns="50800" lIns="50800" bIns="50800" rIns="50800"/>
            <a:lstStyle/>
            <a:p>
              <a:pPr algn="ctr">
                <a:lnSpc>
                  <a:spcPts val="1400"/>
                </a:lnSpc>
              </a:pPr>
            </a:p>
          </p:txBody>
        </p:sp>
      </p:grpSp>
      <p:grpSp>
        <p:nvGrpSpPr>
          <p:cNvPr name="Group 11" id="11"/>
          <p:cNvGrpSpPr/>
          <p:nvPr/>
        </p:nvGrpSpPr>
        <p:grpSpPr>
          <a:xfrm rot="0">
            <a:off x="4572979" y="3342534"/>
            <a:ext cx="2172347" cy="1073055"/>
            <a:chOff x="0" y="0"/>
            <a:chExt cx="277681" cy="137164"/>
          </a:xfrm>
        </p:grpSpPr>
        <p:sp>
          <p:nvSpPr>
            <p:cNvPr name="Freeform 12" id="12"/>
            <p:cNvSpPr/>
            <p:nvPr/>
          </p:nvSpPr>
          <p:spPr>
            <a:xfrm flipH="false" flipV="false" rot="0">
              <a:off x="0" y="0"/>
              <a:ext cx="277681" cy="137164"/>
            </a:xfrm>
            <a:custGeom>
              <a:avLst/>
              <a:gdLst/>
              <a:ahLst/>
              <a:cxnLst/>
              <a:rect r="r" b="b" t="t" l="l"/>
              <a:pathLst>
                <a:path h="137164" w="277681">
                  <a:moveTo>
                    <a:pt x="0" y="0"/>
                  </a:moveTo>
                  <a:lnTo>
                    <a:pt x="277681" y="0"/>
                  </a:lnTo>
                  <a:lnTo>
                    <a:pt x="277681" y="137164"/>
                  </a:lnTo>
                  <a:lnTo>
                    <a:pt x="0" y="137164"/>
                  </a:lnTo>
                  <a:close/>
                </a:path>
              </a:pathLst>
            </a:custGeom>
            <a:solidFill>
              <a:srgbClr val="335929"/>
            </a:solidFill>
          </p:spPr>
        </p:sp>
        <p:sp>
          <p:nvSpPr>
            <p:cNvPr name="TextBox 13" id="13"/>
            <p:cNvSpPr txBox="true"/>
            <p:nvPr/>
          </p:nvSpPr>
          <p:spPr>
            <a:xfrm>
              <a:off x="0" y="-28575"/>
              <a:ext cx="277681" cy="165739"/>
            </a:xfrm>
            <a:prstGeom prst="rect">
              <a:avLst/>
            </a:prstGeom>
          </p:spPr>
          <p:txBody>
            <a:bodyPr anchor="ctr" rtlCol="false" tIns="50800" lIns="50800" bIns="50800" rIns="50800"/>
            <a:lstStyle/>
            <a:p>
              <a:pPr algn="ctr">
                <a:lnSpc>
                  <a:spcPts val="1400"/>
                </a:lnSpc>
              </a:pPr>
            </a:p>
          </p:txBody>
        </p:sp>
      </p:grpSp>
      <p:sp>
        <p:nvSpPr>
          <p:cNvPr name="TextBox 14" id="14"/>
          <p:cNvSpPr txBox="true"/>
          <p:nvPr/>
        </p:nvSpPr>
        <p:spPr>
          <a:xfrm rot="0">
            <a:off x="1516931" y="3256809"/>
            <a:ext cx="6504741"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1964" r="0" b="13713"/>
            <a:stretch>
              <a:fillRect/>
            </a:stretch>
          </p:blipFill>
          <p:spPr>
            <a:xfrm flipH="false" flipV="false">
              <a:off x="0" y="0"/>
              <a:ext cx="24384000" cy="13716000"/>
            </a:xfrm>
            <a:prstGeom prst="rect">
              <a:avLst/>
            </a:prstGeom>
          </p:spPr>
        </p:pic>
      </p:grpSp>
      <p:sp>
        <p:nvSpPr>
          <p:cNvPr name="AutoShape 4" id="4"/>
          <p:cNvSpPr/>
          <p:nvPr/>
        </p:nvSpPr>
        <p:spPr>
          <a:xfrm>
            <a:off x="3342546" y="4095416"/>
            <a:ext cx="1211884" cy="2248976"/>
          </a:xfrm>
          <a:prstGeom prst="line">
            <a:avLst/>
          </a:prstGeom>
          <a:ln cap="flat" w="76200">
            <a:solidFill>
              <a:srgbClr val="0C2675"/>
            </a:solidFill>
            <a:prstDash val="solid"/>
            <a:headEnd type="none" len="sm" w="sm"/>
            <a:tailEnd type="arrow" len="sm" w="med"/>
          </a:ln>
        </p:spPr>
      </p:sp>
      <p:grpSp>
        <p:nvGrpSpPr>
          <p:cNvPr name="Group 5" id="5"/>
          <p:cNvGrpSpPr/>
          <p:nvPr/>
        </p:nvGrpSpPr>
        <p:grpSpPr>
          <a:xfrm rot="0">
            <a:off x="2286075" y="3519131"/>
            <a:ext cx="2067997" cy="643833"/>
            <a:chOff x="0" y="0"/>
            <a:chExt cx="2757330" cy="858444"/>
          </a:xfrm>
        </p:grpSpPr>
        <p:grpSp>
          <p:nvGrpSpPr>
            <p:cNvPr name="Group 6" id="6"/>
            <p:cNvGrpSpPr/>
            <p:nvPr/>
          </p:nvGrpSpPr>
          <p:grpSpPr>
            <a:xfrm rot="0">
              <a:off x="0" y="0"/>
              <a:ext cx="2757330" cy="858444"/>
              <a:chOff x="0" y="0"/>
              <a:chExt cx="264342" cy="82298"/>
            </a:xfrm>
          </p:grpSpPr>
          <p:sp>
            <p:nvSpPr>
              <p:cNvPr name="Freeform 7" id="7"/>
              <p:cNvSpPr/>
              <p:nvPr/>
            </p:nvSpPr>
            <p:spPr>
              <a:xfrm flipH="false" flipV="false" rot="0">
                <a:off x="0" y="0"/>
                <a:ext cx="264342" cy="82298"/>
              </a:xfrm>
              <a:custGeom>
                <a:avLst/>
                <a:gdLst/>
                <a:ahLst/>
                <a:cxnLst/>
                <a:rect r="r" b="b" t="t" l="l"/>
                <a:pathLst>
                  <a:path h="82298" w="264342">
                    <a:moveTo>
                      <a:pt x="0" y="0"/>
                    </a:moveTo>
                    <a:lnTo>
                      <a:pt x="264342" y="0"/>
                    </a:lnTo>
                    <a:lnTo>
                      <a:pt x="264342" y="82298"/>
                    </a:lnTo>
                    <a:lnTo>
                      <a:pt x="0" y="82298"/>
                    </a:lnTo>
                    <a:close/>
                  </a:path>
                </a:pathLst>
              </a:custGeom>
              <a:solidFill>
                <a:srgbClr val="FFFFFF"/>
              </a:solidFill>
            </p:spPr>
          </p:sp>
          <p:sp>
            <p:nvSpPr>
              <p:cNvPr name="TextBox 8" id="8"/>
              <p:cNvSpPr txBox="true"/>
              <p:nvPr/>
            </p:nvSpPr>
            <p:spPr>
              <a:xfrm>
                <a:off x="0" y="-28575"/>
                <a:ext cx="264342" cy="110873"/>
              </a:xfrm>
              <a:prstGeom prst="rect">
                <a:avLst/>
              </a:prstGeom>
            </p:spPr>
            <p:txBody>
              <a:bodyPr anchor="ctr" rtlCol="false" tIns="50800" lIns="50800" bIns="50800" rIns="50800"/>
              <a:lstStyle/>
              <a:p>
                <a:pPr algn="ctr">
                  <a:lnSpc>
                    <a:spcPts val="1400"/>
                  </a:lnSpc>
                </a:pPr>
              </a:p>
            </p:txBody>
          </p:sp>
        </p:grpSp>
        <p:sp>
          <p:nvSpPr>
            <p:cNvPr name="TextBox 9" id="9"/>
            <p:cNvSpPr txBox="true"/>
            <p:nvPr/>
          </p:nvSpPr>
          <p:spPr>
            <a:xfrm rot="0">
              <a:off x="167743" y="9233"/>
              <a:ext cx="2421844" cy="659003"/>
            </a:xfrm>
            <a:prstGeom prst="rect">
              <a:avLst/>
            </a:prstGeom>
          </p:spPr>
          <p:txBody>
            <a:bodyPr anchor="t" rtlCol="false" tIns="0" lIns="0" bIns="0" rIns="0">
              <a:spAutoFit/>
            </a:bodyPr>
            <a:lstStyle/>
            <a:p>
              <a:pPr algn="ctr">
                <a:lnSpc>
                  <a:spcPts val="4632"/>
                </a:lnSpc>
              </a:pPr>
              <a:r>
                <a:rPr lang="en-US" sz="2400" spc="235">
                  <a:solidFill>
                    <a:srgbClr val="0C2675"/>
                  </a:solidFill>
                  <a:latin typeface="Roboto Condensed Bold"/>
                </a:rPr>
                <a:t>SPECULUM</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1964" r="0" b="13713"/>
            <a:stretch>
              <a:fillRect/>
            </a:stretch>
          </p:blipFill>
          <p:spPr>
            <a:xfrm flipH="false" flipV="false">
              <a:off x="0" y="0"/>
              <a:ext cx="24384000" cy="13716000"/>
            </a:xfrm>
            <a:prstGeom prst="rect">
              <a:avLst/>
            </a:prstGeom>
          </p:spPr>
        </p:pic>
      </p:grpSp>
      <p:sp>
        <p:nvSpPr>
          <p:cNvPr name="AutoShape 4" id="4"/>
          <p:cNvSpPr/>
          <p:nvPr/>
        </p:nvSpPr>
        <p:spPr>
          <a:xfrm>
            <a:off x="3342546" y="4095416"/>
            <a:ext cx="1211884" cy="2248976"/>
          </a:xfrm>
          <a:prstGeom prst="line">
            <a:avLst/>
          </a:prstGeom>
          <a:ln cap="flat" w="76200">
            <a:solidFill>
              <a:srgbClr val="0C2675"/>
            </a:solidFill>
            <a:prstDash val="solid"/>
            <a:headEnd type="none" len="sm" w="sm"/>
            <a:tailEnd type="arrow" len="sm" w="med"/>
          </a:ln>
        </p:spPr>
      </p:sp>
      <p:grpSp>
        <p:nvGrpSpPr>
          <p:cNvPr name="Group 5" id="5"/>
          <p:cNvGrpSpPr/>
          <p:nvPr/>
        </p:nvGrpSpPr>
        <p:grpSpPr>
          <a:xfrm rot="0">
            <a:off x="2286075" y="3519131"/>
            <a:ext cx="2067997" cy="643833"/>
            <a:chOff x="0" y="0"/>
            <a:chExt cx="2757330" cy="858444"/>
          </a:xfrm>
        </p:grpSpPr>
        <p:grpSp>
          <p:nvGrpSpPr>
            <p:cNvPr name="Group 6" id="6"/>
            <p:cNvGrpSpPr/>
            <p:nvPr/>
          </p:nvGrpSpPr>
          <p:grpSpPr>
            <a:xfrm rot="0">
              <a:off x="0" y="0"/>
              <a:ext cx="2757330" cy="858444"/>
              <a:chOff x="0" y="0"/>
              <a:chExt cx="264342" cy="82298"/>
            </a:xfrm>
          </p:grpSpPr>
          <p:sp>
            <p:nvSpPr>
              <p:cNvPr name="Freeform 7" id="7"/>
              <p:cNvSpPr/>
              <p:nvPr/>
            </p:nvSpPr>
            <p:spPr>
              <a:xfrm flipH="false" flipV="false" rot="0">
                <a:off x="0" y="0"/>
                <a:ext cx="264342" cy="82298"/>
              </a:xfrm>
              <a:custGeom>
                <a:avLst/>
                <a:gdLst/>
                <a:ahLst/>
                <a:cxnLst/>
                <a:rect r="r" b="b" t="t" l="l"/>
                <a:pathLst>
                  <a:path h="82298" w="264342">
                    <a:moveTo>
                      <a:pt x="0" y="0"/>
                    </a:moveTo>
                    <a:lnTo>
                      <a:pt x="264342" y="0"/>
                    </a:lnTo>
                    <a:lnTo>
                      <a:pt x="264342" y="82298"/>
                    </a:lnTo>
                    <a:lnTo>
                      <a:pt x="0" y="82298"/>
                    </a:lnTo>
                    <a:close/>
                  </a:path>
                </a:pathLst>
              </a:custGeom>
              <a:solidFill>
                <a:srgbClr val="FFFFFF"/>
              </a:solidFill>
            </p:spPr>
          </p:sp>
          <p:sp>
            <p:nvSpPr>
              <p:cNvPr name="TextBox 8" id="8"/>
              <p:cNvSpPr txBox="true"/>
              <p:nvPr/>
            </p:nvSpPr>
            <p:spPr>
              <a:xfrm>
                <a:off x="0" y="-28575"/>
                <a:ext cx="264342" cy="110873"/>
              </a:xfrm>
              <a:prstGeom prst="rect">
                <a:avLst/>
              </a:prstGeom>
            </p:spPr>
            <p:txBody>
              <a:bodyPr anchor="ctr" rtlCol="false" tIns="50800" lIns="50800" bIns="50800" rIns="50800"/>
              <a:lstStyle/>
              <a:p>
                <a:pPr algn="ctr">
                  <a:lnSpc>
                    <a:spcPts val="1400"/>
                  </a:lnSpc>
                </a:pPr>
              </a:p>
            </p:txBody>
          </p:sp>
        </p:grpSp>
        <p:sp>
          <p:nvSpPr>
            <p:cNvPr name="TextBox 9" id="9"/>
            <p:cNvSpPr txBox="true"/>
            <p:nvPr/>
          </p:nvSpPr>
          <p:spPr>
            <a:xfrm rot="0">
              <a:off x="167743" y="9233"/>
              <a:ext cx="2421844" cy="659003"/>
            </a:xfrm>
            <a:prstGeom prst="rect">
              <a:avLst/>
            </a:prstGeom>
          </p:spPr>
          <p:txBody>
            <a:bodyPr anchor="t" rtlCol="false" tIns="0" lIns="0" bIns="0" rIns="0">
              <a:spAutoFit/>
            </a:bodyPr>
            <a:lstStyle/>
            <a:p>
              <a:pPr algn="ctr">
                <a:lnSpc>
                  <a:spcPts val="4632"/>
                </a:lnSpc>
              </a:pPr>
              <a:r>
                <a:rPr lang="en-US" sz="2400" spc="235">
                  <a:solidFill>
                    <a:srgbClr val="0C2675"/>
                  </a:solidFill>
                  <a:latin typeface="Roboto Condensed Bold"/>
                </a:rPr>
                <a:t>SPECULUM</a:t>
              </a:r>
            </a:p>
          </p:txBody>
        </p:sp>
      </p:grpSp>
      <p:sp>
        <p:nvSpPr>
          <p:cNvPr name="AutoShape 10" id="10"/>
          <p:cNvSpPr/>
          <p:nvPr/>
        </p:nvSpPr>
        <p:spPr>
          <a:xfrm flipV="true">
            <a:off x="7947446" y="1098140"/>
            <a:ext cx="531389" cy="1847768"/>
          </a:xfrm>
          <a:prstGeom prst="line">
            <a:avLst/>
          </a:prstGeom>
          <a:ln cap="flat" w="76200">
            <a:solidFill>
              <a:srgbClr val="0C2675"/>
            </a:solidFill>
            <a:prstDash val="solid"/>
            <a:headEnd type="none" len="sm" w="sm"/>
            <a:tailEnd type="arrow" len="sm" w="med"/>
          </a:ln>
        </p:spPr>
      </p:sp>
      <p:grpSp>
        <p:nvGrpSpPr>
          <p:cNvPr name="Group 11" id="11"/>
          <p:cNvGrpSpPr/>
          <p:nvPr/>
        </p:nvGrpSpPr>
        <p:grpSpPr>
          <a:xfrm rot="0">
            <a:off x="7278299" y="2789573"/>
            <a:ext cx="1444601" cy="643833"/>
            <a:chOff x="0" y="0"/>
            <a:chExt cx="1926135" cy="858444"/>
          </a:xfrm>
        </p:grpSpPr>
        <p:grpSp>
          <p:nvGrpSpPr>
            <p:cNvPr name="Group 12" id="12"/>
            <p:cNvGrpSpPr/>
            <p:nvPr/>
          </p:nvGrpSpPr>
          <p:grpSpPr>
            <a:xfrm rot="0">
              <a:off x="0" y="0"/>
              <a:ext cx="1926135" cy="858444"/>
              <a:chOff x="0" y="0"/>
              <a:chExt cx="184657" cy="82298"/>
            </a:xfrm>
          </p:grpSpPr>
          <p:sp>
            <p:nvSpPr>
              <p:cNvPr name="Freeform 13" id="13"/>
              <p:cNvSpPr/>
              <p:nvPr/>
            </p:nvSpPr>
            <p:spPr>
              <a:xfrm flipH="false" flipV="false" rot="0">
                <a:off x="0" y="0"/>
                <a:ext cx="184656" cy="82298"/>
              </a:xfrm>
              <a:custGeom>
                <a:avLst/>
                <a:gdLst/>
                <a:ahLst/>
                <a:cxnLst/>
                <a:rect r="r" b="b" t="t" l="l"/>
                <a:pathLst>
                  <a:path h="82298" w="184656">
                    <a:moveTo>
                      <a:pt x="0" y="0"/>
                    </a:moveTo>
                    <a:lnTo>
                      <a:pt x="184656" y="0"/>
                    </a:lnTo>
                    <a:lnTo>
                      <a:pt x="184656" y="82298"/>
                    </a:lnTo>
                    <a:lnTo>
                      <a:pt x="0" y="82298"/>
                    </a:lnTo>
                    <a:close/>
                  </a:path>
                </a:pathLst>
              </a:custGeom>
              <a:solidFill>
                <a:srgbClr val="FFFFFF"/>
              </a:solidFill>
            </p:spPr>
          </p:sp>
          <p:sp>
            <p:nvSpPr>
              <p:cNvPr name="TextBox 14" id="14"/>
              <p:cNvSpPr txBox="true"/>
              <p:nvPr/>
            </p:nvSpPr>
            <p:spPr>
              <a:xfrm>
                <a:off x="0" y="-28575"/>
                <a:ext cx="184657" cy="110873"/>
              </a:xfrm>
              <a:prstGeom prst="rect">
                <a:avLst/>
              </a:prstGeom>
            </p:spPr>
            <p:txBody>
              <a:bodyPr anchor="ctr" rtlCol="false" tIns="50800" lIns="50800" bIns="50800" rIns="50800"/>
              <a:lstStyle/>
              <a:p>
                <a:pPr algn="ctr">
                  <a:lnSpc>
                    <a:spcPts val="1400"/>
                  </a:lnSpc>
                </a:pPr>
              </a:p>
            </p:txBody>
          </p:sp>
        </p:grpSp>
        <p:sp>
          <p:nvSpPr>
            <p:cNvPr name="TextBox 15" id="15"/>
            <p:cNvSpPr txBox="true"/>
            <p:nvPr/>
          </p:nvSpPr>
          <p:spPr>
            <a:xfrm rot="0">
              <a:off x="117177" y="9233"/>
              <a:ext cx="1691781" cy="659003"/>
            </a:xfrm>
            <a:prstGeom prst="rect">
              <a:avLst/>
            </a:prstGeom>
          </p:spPr>
          <p:txBody>
            <a:bodyPr anchor="t" rtlCol="false" tIns="0" lIns="0" bIns="0" rIns="0">
              <a:spAutoFit/>
            </a:bodyPr>
            <a:lstStyle/>
            <a:p>
              <a:pPr algn="ctr">
                <a:lnSpc>
                  <a:spcPts val="4632"/>
                </a:lnSpc>
              </a:pPr>
              <a:r>
                <a:rPr lang="en-US" sz="2400" spc="235">
                  <a:solidFill>
                    <a:srgbClr val="0C2675"/>
                  </a:solidFill>
                  <a:latin typeface="Roboto Condensed Bold"/>
                </a:rPr>
                <a:t>BRUSH</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2022140" y="4122039"/>
            <a:ext cx="6870567" cy="679567"/>
            <a:chOff x="0" y="0"/>
            <a:chExt cx="878232" cy="86866"/>
          </a:xfrm>
        </p:grpSpPr>
        <p:sp>
          <p:nvSpPr>
            <p:cNvPr name="Freeform 3" id="3"/>
            <p:cNvSpPr/>
            <p:nvPr/>
          </p:nvSpPr>
          <p:spPr>
            <a:xfrm flipH="false" flipV="false" rot="0">
              <a:off x="0" y="0"/>
              <a:ext cx="878232" cy="86866"/>
            </a:xfrm>
            <a:custGeom>
              <a:avLst/>
              <a:gdLst/>
              <a:ahLst/>
              <a:cxnLst/>
              <a:rect r="r" b="b" t="t" l="l"/>
              <a:pathLst>
                <a:path h="86866" w="878232">
                  <a:moveTo>
                    <a:pt x="0" y="0"/>
                  </a:moveTo>
                  <a:lnTo>
                    <a:pt x="878232" y="0"/>
                  </a:lnTo>
                  <a:lnTo>
                    <a:pt x="878232" y="86866"/>
                  </a:lnTo>
                  <a:lnTo>
                    <a:pt x="0" y="86866"/>
                  </a:lnTo>
                  <a:close/>
                </a:path>
              </a:pathLst>
            </a:custGeom>
            <a:solidFill>
              <a:srgbClr val="FFC72C"/>
            </a:solidFill>
          </p:spPr>
        </p:sp>
        <p:sp>
          <p:nvSpPr>
            <p:cNvPr name="TextBox 4" id="4"/>
            <p:cNvSpPr txBox="true"/>
            <p:nvPr/>
          </p:nvSpPr>
          <p:spPr>
            <a:xfrm>
              <a:off x="0" y="-28575"/>
              <a:ext cx="878232" cy="115441"/>
            </a:xfrm>
            <a:prstGeom prst="rect">
              <a:avLst/>
            </a:prstGeom>
          </p:spPr>
          <p:txBody>
            <a:bodyPr anchor="ctr" rtlCol="false" tIns="50800" lIns="50800" bIns="50800" rIns="50800"/>
            <a:lstStyle/>
            <a:p>
              <a:pPr algn="ctr">
                <a:lnSpc>
                  <a:spcPts val="1400"/>
                </a:lnSpc>
              </a:pPr>
            </a:p>
          </p:txBody>
        </p:sp>
      </p:grpSp>
      <p:grpSp>
        <p:nvGrpSpPr>
          <p:cNvPr name="Group 5" id="5"/>
          <p:cNvGrpSpPr/>
          <p:nvPr/>
        </p:nvGrpSpPr>
        <p:grpSpPr>
          <a:xfrm rot="0">
            <a:off x="2022140" y="2301156"/>
            <a:ext cx="2687584" cy="839087"/>
            <a:chOff x="0" y="0"/>
            <a:chExt cx="3583445" cy="1118783"/>
          </a:xfrm>
        </p:grpSpPr>
        <p:sp>
          <p:nvSpPr>
            <p:cNvPr name="Freeform 6" id="6"/>
            <p:cNvSpPr/>
            <p:nvPr/>
          </p:nvSpPr>
          <p:spPr>
            <a:xfrm flipH="false" flipV="false" rot="0">
              <a:off x="0"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3"/>
              <a:stretch>
                <a:fillRect l="0" t="0" r="0" b="0"/>
              </a:stretch>
            </a:blipFill>
          </p:spPr>
        </p:sp>
        <p:sp>
          <p:nvSpPr>
            <p:cNvPr name="Freeform 7" id="7"/>
            <p:cNvSpPr/>
            <p:nvPr/>
          </p:nvSpPr>
          <p:spPr>
            <a:xfrm flipH="false" flipV="false" rot="0">
              <a:off x="1239332"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4"/>
              <a:stretch>
                <a:fillRect l="0" t="0" r="0" b="0"/>
              </a:stretch>
            </a:blipFill>
          </p:spPr>
        </p:sp>
        <p:sp>
          <p:nvSpPr>
            <p:cNvPr name="Freeform 8" id="8"/>
            <p:cNvSpPr/>
            <p:nvPr/>
          </p:nvSpPr>
          <p:spPr>
            <a:xfrm flipH="false" flipV="false" rot="0">
              <a:off x="2482281"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5"/>
              <a:stretch>
                <a:fillRect l="0" t="0" r="0" b="0"/>
              </a:stretch>
            </a:blipFill>
          </p:spPr>
        </p:sp>
      </p:grpSp>
      <p:sp>
        <p:nvSpPr>
          <p:cNvPr name="TextBox 9" id="9"/>
          <p:cNvSpPr txBox="true"/>
          <p:nvPr/>
        </p:nvSpPr>
        <p:spPr>
          <a:xfrm rot="0">
            <a:off x="2117390" y="4007739"/>
            <a:ext cx="14295786" cy="1587466"/>
          </a:xfrm>
          <a:prstGeom prst="rect">
            <a:avLst/>
          </a:prstGeom>
        </p:spPr>
        <p:txBody>
          <a:bodyPr anchor="t" rtlCol="false" tIns="0" lIns="0" bIns="0" rIns="0">
            <a:spAutoFit/>
          </a:bodyPr>
          <a:lstStyle/>
          <a:p>
            <a:pPr>
              <a:lnSpc>
                <a:spcPts val="6524"/>
              </a:lnSpc>
            </a:pPr>
            <a:r>
              <a:rPr lang="en-US" sz="4103" spc="82">
                <a:solidFill>
                  <a:srgbClr val="0C2675"/>
                </a:solidFill>
                <a:latin typeface="Roboto Slab Bold"/>
              </a:rPr>
              <a:t>Women's Wellness Exams are an opportunity to review the overall health of a woman.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9815" t="0" r="31072" b="0"/>
            <a:stretch>
              <a:fillRect/>
            </a:stretch>
          </p:blipFill>
          <p:spPr>
            <a:xfrm flipH="false" flipV="false">
              <a:off x="0" y="0"/>
              <a:ext cx="12192000" cy="13716000"/>
            </a:xfrm>
            <a:prstGeom prst="rect">
              <a:avLst/>
            </a:prstGeom>
          </p:spPr>
        </p:pic>
      </p:grpSp>
      <p:sp>
        <p:nvSpPr>
          <p:cNvPr name="TextBox 4" id="4"/>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8</a:t>
            </a:r>
          </a:p>
        </p:txBody>
      </p:sp>
      <p:grpSp>
        <p:nvGrpSpPr>
          <p:cNvPr name="Group 5" id="5"/>
          <p:cNvGrpSpPr/>
          <p:nvPr/>
        </p:nvGrpSpPr>
        <p:grpSpPr>
          <a:xfrm rot="0">
            <a:off x="1426564" y="4300431"/>
            <a:ext cx="1987283" cy="1073055"/>
            <a:chOff x="0" y="0"/>
            <a:chExt cx="254025" cy="137164"/>
          </a:xfrm>
        </p:grpSpPr>
        <p:sp>
          <p:nvSpPr>
            <p:cNvPr name="Freeform 6" id="6"/>
            <p:cNvSpPr/>
            <p:nvPr/>
          </p:nvSpPr>
          <p:spPr>
            <a:xfrm flipH="false" flipV="false" rot="0">
              <a:off x="0" y="0"/>
              <a:ext cx="254025" cy="137164"/>
            </a:xfrm>
            <a:custGeom>
              <a:avLst/>
              <a:gdLst/>
              <a:ahLst/>
              <a:cxnLst/>
              <a:rect r="r" b="b" t="t" l="l"/>
              <a:pathLst>
                <a:path h="137164" w="254025">
                  <a:moveTo>
                    <a:pt x="0" y="0"/>
                  </a:moveTo>
                  <a:lnTo>
                    <a:pt x="254025" y="0"/>
                  </a:lnTo>
                  <a:lnTo>
                    <a:pt x="254025" y="137164"/>
                  </a:lnTo>
                  <a:lnTo>
                    <a:pt x="0" y="137164"/>
                  </a:lnTo>
                  <a:close/>
                </a:path>
              </a:pathLst>
            </a:custGeom>
            <a:solidFill>
              <a:srgbClr val="335929"/>
            </a:solidFill>
          </p:spPr>
        </p:sp>
        <p:sp>
          <p:nvSpPr>
            <p:cNvPr name="TextBox 7" id="7"/>
            <p:cNvSpPr txBox="true"/>
            <p:nvPr/>
          </p:nvSpPr>
          <p:spPr>
            <a:xfrm>
              <a:off x="0" y="-28575"/>
              <a:ext cx="254025" cy="165739"/>
            </a:xfrm>
            <a:prstGeom prst="rect">
              <a:avLst/>
            </a:prstGeom>
          </p:spPr>
          <p:txBody>
            <a:bodyPr anchor="ctr" rtlCol="false" tIns="50800" lIns="50800" bIns="50800" rIns="50800"/>
            <a:lstStyle/>
            <a:p>
              <a:pPr algn="ctr">
                <a:lnSpc>
                  <a:spcPts val="1400"/>
                </a:lnSpc>
              </a:pPr>
            </a:p>
          </p:txBody>
        </p:sp>
      </p:grpSp>
      <p:grpSp>
        <p:nvGrpSpPr>
          <p:cNvPr name="Group 8" id="8"/>
          <p:cNvGrpSpPr/>
          <p:nvPr/>
        </p:nvGrpSpPr>
        <p:grpSpPr>
          <a:xfrm rot="0">
            <a:off x="4844434" y="4290906"/>
            <a:ext cx="2811113" cy="1073055"/>
            <a:chOff x="0" y="0"/>
            <a:chExt cx="359331" cy="137164"/>
          </a:xfrm>
        </p:grpSpPr>
        <p:sp>
          <p:nvSpPr>
            <p:cNvPr name="Freeform 9" id="9"/>
            <p:cNvSpPr/>
            <p:nvPr/>
          </p:nvSpPr>
          <p:spPr>
            <a:xfrm flipH="false" flipV="false" rot="0">
              <a:off x="0" y="0"/>
              <a:ext cx="359331" cy="137164"/>
            </a:xfrm>
            <a:custGeom>
              <a:avLst/>
              <a:gdLst/>
              <a:ahLst/>
              <a:cxnLst/>
              <a:rect r="r" b="b" t="t" l="l"/>
              <a:pathLst>
                <a:path h="137164" w="359331">
                  <a:moveTo>
                    <a:pt x="0" y="0"/>
                  </a:moveTo>
                  <a:lnTo>
                    <a:pt x="359331" y="0"/>
                  </a:lnTo>
                  <a:lnTo>
                    <a:pt x="359331" y="137164"/>
                  </a:lnTo>
                  <a:lnTo>
                    <a:pt x="0" y="137164"/>
                  </a:lnTo>
                  <a:close/>
                </a:path>
              </a:pathLst>
            </a:custGeom>
            <a:solidFill>
              <a:srgbClr val="335929"/>
            </a:solidFill>
          </p:spPr>
        </p:sp>
        <p:sp>
          <p:nvSpPr>
            <p:cNvPr name="TextBox 10" id="10"/>
            <p:cNvSpPr txBox="true"/>
            <p:nvPr/>
          </p:nvSpPr>
          <p:spPr>
            <a:xfrm>
              <a:off x="0" y="-28575"/>
              <a:ext cx="359331" cy="165739"/>
            </a:xfrm>
            <a:prstGeom prst="rect">
              <a:avLst/>
            </a:prstGeom>
          </p:spPr>
          <p:txBody>
            <a:bodyPr anchor="ctr" rtlCol="false" tIns="50800" lIns="50800" bIns="50800" rIns="50800"/>
            <a:lstStyle/>
            <a:p>
              <a:pPr algn="ctr">
                <a:lnSpc>
                  <a:spcPts val="1400"/>
                </a:lnSpc>
              </a:pPr>
            </a:p>
          </p:txBody>
        </p:sp>
      </p:grpSp>
      <p:grpSp>
        <p:nvGrpSpPr>
          <p:cNvPr name="Group 11" id="11"/>
          <p:cNvGrpSpPr/>
          <p:nvPr/>
        </p:nvGrpSpPr>
        <p:grpSpPr>
          <a:xfrm rot="0">
            <a:off x="4572979" y="3342534"/>
            <a:ext cx="2172347" cy="1073055"/>
            <a:chOff x="0" y="0"/>
            <a:chExt cx="277681" cy="137164"/>
          </a:xfrm>
        </p:grpSpPr>
        <p:sp>
          <p:nvSpPr>
            <p:cNvPr name="Freeform 12" id="12"/>
            <p:cNvSpPr/>
            <p:nvPr/>
          </p:nvSpPr>
          <p:spPr>
            <a:xfrm flipH="false" flipV="false" rot="0">
              <a:off x="0" y="0"/>
              <a:ext cx="277681" cy="137164"/>
            </a:xfrm>
            <a:custGeom>
              <a:avLst/>
              <a:gdLst/>
              <a:ahLst/>
              <a:cxnLst/>
              <a:rect r="r" b="b" t="t" l="l"/>
              <a:pathLst>
                <a:path h="137164" w="277681">
                  <a:moveTo>
                    <a:pt x="0" y="0"/>
                  </a:moveTo>
                  <a:lnTo>
                    <a:pt x="277681" y="0"/>
                  </a:lnTo>
                  <a:lnTo>
                    <a:pt x="277681" y="137164"/>
                  </a:lnTo>
                  <a:lnTo>
                    <a:pt x="0" y="137164"/>
                  </a:lnTo>
                  <a:close/>
                </a:path>
              </a:pathLst>
            </a:custGeom>
            <a:solidFill>
              <a:srgbClr val="335929"/>
            </a:solidFill>
          </p:spPr>
        </p:sp>
        <p:sp>
          <p:nvSpPr>
            <p:cNvPr name="TextBox 13" id="13"/>
            <p:cNvSpPr txBox="true"/>
            <p:nvPr/>
          </p:nvSpPr>
          <p:spPr>
            <a:xfrm>
              <a:off x="0" y="-28575"/>
              <a:ext cx="277681" cy="165739"/>
            </a:xfrm>
            <a:prstGeom prst="rect">
              <a:avLst/>
            </a:prstGeom>
          </p:spPr>
          <p:txBody>
            <a:bodyPr anchor="ctr" rtlCol="false" tIns="50800" lIns="50800" bIns="50800" rIns="50800"/>
            <a:lstStyle/>
            <a:p>
              <a:pPr algn="ctr">
                <a:lnSpc>
                  <a:spcPts val="1400"/>
                </a:lnSpc>
              </a:pPr>
            </a:p>
          </p:txBody>
        </p:sp>
      </p:grpSp>
      <p:sp>
        <p:nvSpPr>
          <p:cNvPr name="TextBox 14" id="14"/>
          <p:cNvSpPr txBox="true"/>
          <p:nvPr/>
        </p:nvSpPr>
        <p:spPr>
          <a:xfrm rot="0">
            <a:off x="1516931" y="3256809"/>
            <a:ext cx="6504741"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4939084" y="1549045"/>
            <a:ext cx="8409833" cy="7188910"/>
            <a:chOff x="0" y="0"/>
            <a:chExt cx="2481606" cy="2121332"/>
          </a:xfrm>
        </p:grpSpPr>
        <p:sp>
          <p:nvSpPr>
            <p:cNvPr name="Freeform 3" id="3"/>
            <p:cNvSpPr/>
            <p:nvPr/>
          </p:nvSpPr>
          <p:spPr>
            <a:xfrm flipH="false" flipV="false" rot="0">
              <a:off x="0" y="0"/>
              <a:ext cx="2481606" cy="2121332"/>
            </a:xfrm>
            <a:custGeom>
              <a:avLst/>
              <a:gdLst/>
              <a:ahLst/>
              <a:cxnLst/>
              <a:rect r="r" b="b" t="t" l="l"/>
              <a:pathLst>
                <a:path h="2121332" w="2481606">
                  <a:moveTo>
                    <a:pt x="86534" y="0"/>
                  </a:moveTo>
                  <a:lnTo>
                    <a:pt x="2395072" y="0"/>
                  </a:lnTo>
                  <a:cubicBezTo>
                    <a:pt x="2442864" y="0"/>
                    <a:pt x="2481606" y="38743"/>
                    <a:pt x="2481606" y="86534"/>
                  </a:cubicBezTo>
                  <a:lnTo>
                    <a:pt x="2481606" y="2034797"/>
                  </a:lnTo>
                  <a:cubicBezTo>
                    <a:pt x="2481606" y="2082589"/>
                    <a:pt x="2442864" y="2121332"/>
                    <a:pt x="2395072" y="2121332"/>
                  </a:cubicBezTo>
                  <a:lnTo>
                    <a:pt x="86534" y="2121332"/>
                  </a:lnTo>
                  <a:cubicBezTo>
                    <a:pt x="38743" y="2121332"/>
                    <a:pt x="0" y="2082589"/>
                    <a:pt x="0" y="2034797"/>
                  </a:cubicBezTo>
                  <a:lnTo>
                    <a:pt x="0" y="86534"/>
                  </a:lnTo>
                  <a:cubicBezTo>
                    <a:pt x="0" y="38743"/>
                    <a:pt x="38743" y="0"/>
                    <a:pt x="86534" y="0"/>
                  </a:cubicBezTo>
                  <a:close/>
                </a:path>
              </a:pathLst>
            </a:custGeom>
            <a:solidFill>
              <a:srgbClr val="FFFFFF"/>
            </a:solidFill>
          </p:spPr>
        </p:sp>
        <p:sp>
          <p:nvSpPr>
            <p:cNvPr name="TextBox 4" id="4"/>
            <p:cNvSpPr txBox="true"/>
            <p:nvPr/>
          </p:nvSpPr>
          <p:spPr>
            <a:xfrm>
              <a:off x="0" y="-38100"/>
              <a:ext cx="2481606" cy="2159432"/>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3435272" y="531174"/>
            <a:ext cx="2236485" cy="2894274"/>
          </a:xfrm>
          <a:custGeom>
            <a:avLst/>
            <a:gdLst/>
            <a:ahLst/>
            <a:cxnLst/>
            <a:rect r="r" b="b" t="t" l="l"/>
            <a:pathLst>
              <a:path h="2894274" w="2236485">
                <a:moveTo>
                  <a:pt x="0" y="0"/>
                </a:moveTo>
                <a:lnTo>
                  <a:pt x="2236485" y="0"/>
                </a:lnTo>
                <a:lnTo>
                  <a:pt x="2236485" y="2894274"/>
                </a:lnTo>
                <a:lnTo>
                  <a:pt x="0" y="2894274"/>
                </a:lnTo>
                <a:lnTo>
                  <a:pt x="0" y="0"/>
                </a:lnTo>
                <a:close/>
              </a:path>
            </a:pathLst>
          </a:custGeom>
          <a:blipFill>
            <a:blip r:embed="rId3"/>
            <a:stretch>
              <a:fillRect l="0" t="0" r="0" b="0"/>
            </a:stretch>
          </a:blipFill>
        </p:spPr>
      </p:sp>
      <p:grpSp>
        <p:nvGrpSpPr>
          <p:cNvPr name="Group 6" id="6"/>
          <p:cNvGrpSpPr/>
          <p:nvPr/>
        </p:nvGrpSpPr>
        <p:grpSpPr>
          <a:xfrm rot="0">
            <a:off x="5945879" y="2598727"/>
            <a:ext cx="2264227" cy="672248"/>
            <a:chOff x="0" y="0"/>
            <a:chExt cx="515186" cy="152959"/>
          </a:xfrm>
        </p:grpSpPr>
        <p:sp>
          <p:nvSpPr>
            <p:cNvPr name="Freeform 7" id="7"/>
            <p:cNvSpPr/>
            <p:nvPr/>
          </p:nvSpPr>
          <p:spPr>
            <a:xfrm flipH="false" flipV="false" rot="0">
              <a:off x="0" y="0"/>
              <a:ext cx="515186" cy="152959"/>
            </a:xfrm>
            <a:custGeom>
              <a:avLst/>
              <a:gdLst/>
              <a:ahLst/>
              <a:cxnLst/>
              <a:rect r="r" b="b" t="t" l="l"/>
              <a:pathLst>
                <a:path h="152959" w="515186">
                  <a:moveTo>
                    <a:pt x="0" y="0"/>
                  </a:moveTo>
                  <a:lnTo>
                    <a:pt x="515186" y="0"/>
                  </a:lnTo>
                  <a:lnTo>
                    <a:pt x="515186" y="152959"/>
                  </a:lnTo>
                  <a:lnTo>
                    <a:pt x="0" y="152959"/>
                  </a:lnTo>
                  <a:close/>
                </a:path>
              </a:pathLst>
            </a:custGeom>
            <a:solidFill>
              <a:srgbClr val="335929"/>
            </a:solidFill>
          </p:spPr>
        </p:sp>
        <p:sp>
          <p:nvSpPr>
            <p:cNvPr name="TextBox 8" id="8"/>
            <p:cNvSpPr txBox="true"/>
            <p:nvPr/>
          </p:nvSpPr>
          <p:spPr>
            <a:xfrm>
              <a:off x="0" y="-28575"/>
              <a:ext cx="515186" cy="181534"/>
            </a:xfrm>
            <a:prstGeom prst="rect">
              <a:avLst/>
            </a:prstGeom>
          </p:spPr>
          <p:txBody>
            <a:bodyPr anchor="ctr" rtlCol="false" tIns="50800" lIns="50800" bIns="50800" rIns="50800"/>
            <a:lstStyle/>
            <a:p>
              <a:pPr algn="ctr">
                <a:lnSpc>
                  <a:spcPts val="1400"/>
                </a:lnSpc>
              </a:pPr>
            </a:p>
          </p:txBody>
        </p:sp>
      </p:grpSp>
      <p:sp>
        <p:nvSpPr>
          <p:cNvPr name="TextBox 9" id="9"/>
          <p:cNvSpPr txBox="true"/>
          <p:nvPr/>
        </p:nvSpPr>
        <p:spPr>
          <a:xfrm rot="0">
            <a:off x="5671757" y="3694555"/>
            <a:ext cx="6570380" cy="3917442"/>
          </a:xfrm>
          <a:prstGeom prst="rect">
            <a:avLst/>
          </a:prstGeom>
        </p:spPr>
        <p:txBody>
          <a:bodyPr anchor="t" rtlCol="false" tIns="0" lIns="0" bIns="0" rIns="0">
            <a:spAutoFit/>
          </a:bodyPr>
          <a:lstStyle/>
          <a:p>
            <a:pPr marL="712470" indent="-356235" lvl="1">
              <a:lnSpc>
                <a:spcPts val="5214"/>
              </a:lnSpc>
              <a:buFont typeface="Arial"/>
              <a:buChar char="•"/>
            </a:pPr>
            <a:r>
              <a:rPr lang="en-US" sz="3300">
                <a:solidFill>
                  <a:srgbClr val="0C2675"/>
                </a:solidFill>
                <a:latin typeface="Roboto Condensed"/>
              </a:rPr>
              <a:t>You have the right to ask your doctor questions</a:t>
            </a:r>
          </a:p>
          <a:p>
            <a:pPr>
              <a:lnSpc>
                <a:spcPts val="5214"/>
              </a:lnSpc>
            </a:pPr>
          </a:p>
          <a:p>
            <a:pPr marL="712470" indent="-356235" lvl="1">
              <a:lnSpc>
                <a:spcPts val="5214"/>
              </a:lnSpc>
              <a:buFont typeface="Arial"/>
              <a:buChar char="•"/>
            </a:pPr>
            <a:r>
              <a:rPr lang="en-US" sz="3300">
                <a:solidFill>
                  <a:srgbClr val="0C2675"/>
                </a:solidFill>
                <a:latin typeface="Roboto Condensed"/>
              </a:rPr>
              <a:t>You should express any discomfort or hesitation so that your doctor can give you the best care possible</a:t>
            </a:r>
          </a:p>
        </p:txBody>
      </p:sp>
      <p:sp>
        <p:nvSpPr>
          <p:cNvPr name="TextBox 10" id="10"/>
          <p:cNvSpPr txBox="true"/>
          <p:nvPr/>
        </p:nvSpPr>
        <p:spPr>
          <a:xfrm rot="0">
            <a:off x="6083382" y="2536157"/>
            <a:ext cx="2126725" cy="612515"/>
          </a:xfrm>
          <a:prstGeom prst="rect">
            <a:avLst/>
          </a:prstGeom>
        </p:spPr>
        <p:txBody>
          <a:bodyPr anchor="t" rtlCol="false" tIns="0" lIns="0" bIns="0" rIns="0">
            <a:spAutoFit/>
          </a:bodyPr>
          <a:lstStyle/>
          <a:p>
            <a:pPr>
              <a:lnSpc>
                <a:spcPts val="5293"/>
              </a:lnSpc>
            </a:pPr>
            <a:r>
              <a:rPr lang="en-US" sz="2742" spc="268">
                <a:solidFill>
                  <a:srgbClr val="FFFFFF"/>
                </a:solidFill>
                <a:latin typeface="Roboto Condensed Bold"/>
              </a:rPr>
              <a:t>REMEMBER: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1426564" y="3281256"/>
            <a:ext cx="2783087" cy="1073055"/>
            <a:chOff x="0" y="0"/>
            <a:chExt cx="355749" cy="137164"/>
          </a:xfrm>
        </p:grpSpPr>
        <p:sp>
          <p:nvSpPr>
            <p:cNvPr name="Freeform 3" id="3"/>
            <p:cNvSpPr/>
            <p:nvPr/>
          </p:nvSpPr>
          <p:spPr>
            <a:xfrm flipH="false" flipV="false" rot="0">
              <a:off x="0" y="0"/>
              <a:ext cx="355749" cy="137164"/>
            </a:xfrm>
            <a:custGeom>
              <a:avLst/>
              <a:gdLst/>
              <a:ahLst/>
              <a:cxnLst/>
              <a:rect r="r" b="b" t="t" l="l"/>
              <a:pathLst>
                <a:path h="137164" w="355749">
                  <a:moveTo>
                    <a:pt x="0" y="0"/>
                  </a:moveTo>
                  <a:lnTo>
                    <a:pt x="355749" y="0"/>
                  </a:lnTo>
                  <a:lnTo>
                    <a:pt x="355749" y="137164"/>
                  </a:lnTo>
                  <a:lnTo>
                    <a:pt x="0" y="137164"/>
                  </a:lnTo>
                  <a:close/>
                </a:path>
              </a:pathLst>
            </a:custGeom>
            <a:solidFill>
              <a:srgbClr val="335929"/>
            </a:solidFill>
          </p:spPr>
        </p:sp>
        <p:sp>
          <p:nvSpPr>
            <p:cNvPr name="TextBox 4" id="4"/>
            <p:cNvSpPr txBox="true"/>
            <p:nvPr/>
          </p:nvSpPr>
          <p:spPr>
            <a:xfrm>
              <a:off x="0" y="-28575"/>
              <a:ext cx="355749" cy="165739"/>
            </a:xfrm>
            <a:prstGeom prst="rect">
              <a:avLst/>
            </a:prstGeom>
          </p:spPr>
          <p:txBody>
            <a:bodyPr anchor="ctr" rtlCol="false" tIns="50800" lIns="50800" bIns="50800" rIns="50800"/>
            <a:lstStyle/>
            <a:p>
              <a:pPr algn="ctr">
                <a:lnSpc>
                  <a:spcPts val="1400"/>
                </a:lnSpc>
              </a:pPr>
            </a:p>
          </p:txBody>
        </p:sp>
      </p:grpSp>
      <p:sp>
        <p:nvSpPr>
          <p:cNvPr name="Freeform 5" id="5"/>
          <p:cNvSpPr/>
          <p:nvPr/>
        </p:nvSpPr>
        <p:spPr>
          <a:xfrm flipH="false" flipV="false" rot="0">
            <a:off x="9144000" y="1288019"/>
            <a:ext cx="7710963" cy="7710963"/>
          </a:xfrm>
          <a:custGeom>
            <a:avLst/>
            <a:gdLst/>
            <a:ahLst/>
            <a:cxnLst/>
            <a:rect r="r" b="b" t="t" l="l"/>
            <a:pathLst>
              <a:path h="7710963" w="7710963">
                <a:moveTo>
                  <a:pt x="0" y="0"/>
                </a:moveTo>
                <a:lnTo>
                  <a:pt x="7710963" y="0"/>
                </a:lnTo>
                <a:lnTo>
                  <a:pt x="7710963" y="7710962"/>
                </a:lnTo>
                <a:lnTo>
                  <a:pt x="0" y="7710962"/>
                </a:lnTo>
                <a:lnTo>
                  <a:pt x="0" y="0"/>
                </a:lnTo>
                <a:close/>
              </a:path>
            </a:pathLst>
          </a:custGeom>
          <a:blipFill>
            <a:blip r:embed="rId3"/>
            <a:stretch>
              <a:fillRect l="0" t="0" r="0" b="0"/>
            </a:stretch>
          </a:blipFill>
        </p:spPr>
      </p:sp>
      <p:sp>
        <p:nvSpPr>
          <p:cNvPr name="TextBox 6" id="6"/>
          <p:cNvSpPr txBox="true"/>
          <p:nvPr/>
        </p:nvSpPr>
        <p:spPr>
          <a:xfrm rot="0">
            <a:off x="1516931" y="2523570"/>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9</a:t>
            </a:r>
          </a:p>
        </p:txBody>
      </p:sp>
      <p:sp>
        <p:nvSpPr>
          <p:cNvPr name="TextBox 7" id="7"/>
          <p:cNvSpPr txBox="true"/>
          <p:nvPr/>
        </p:nvSpPr>
        <p:spPr>
          <a:xfrm rot="0">
            <a:off x="1516931" y="3256809"/>
            <a:ext cx="6853071" cy="1944369"/>
          </a:xfrm>
          <a:prstGeom prst="rect">
            <a:avLst/>
          </a:prstGeom>
        </p:spPr>
        <p:txBody>
          <a:bodyPr anchor="t" rtlCol="false" tIns="0" lIns="0" bIns="0" rIns="0">
            <a:spAutoFit/>
          </a:bodyPr>
          <a:lstStyle/>
          <a:p>
            <a:pPr>
              <a:lnSpc>
                <a:spcPts val="7865"/>
              </a:lnSpc>
            </a:pPr>
            <a:r>
              <a:rPr lang="en-US" sz="5500">
                <a:solidFill>
                  <a:srgbClr val="FFFFFF"/>
                </a:solidFill>
                <a:latin typeface="Roboto Slab Bold"/>
              </a:rPr>
              <a:t>Discuss</a:t>
            </a:r>
            <a:r>
              <a:rPr lang="en-US" sz="5500">
                <a:solidFill>
                  <a:srgbClr val="0C2675"/>
                </a:solidFill>
                <a:latin typeface="Roboto Slab Bold"/>
              </a:rPr>
              <a:t> your results and next steps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2395307" y="4009533"/>
            <a:ext cx="2772094" cy="679567"/>
            <a:chOff x="0" y="0"/>
            <a:chExt cx="354344" cy="86866"/>
          </a:xfrm>
        </p:grpSpPr>
        <p:sp>
          <p:nvSpPr>
            <p:cNvPr name="Freeform 3" id="3"/>
            <p:cNvSpPr/>
            <p:nvPr/>
          </p:nvSpPr>
          <p:spPr>
            <a:xfrm flipH="false" flipV="false" rot="0">
              <a:off x="0" y="0"/>
              <a:ext cx="354344" cy="86866"/>
            </a:xfrm>
            <a:custGeom>
              <a:avLst/>
              <a:gdLst/>
              <a:ahLst/>
              <a:cxnLst/>
              <a:rect r="r" b="b" t="t" l="l"/>
              <a:pathLst>
                <a:path h="86866" w="354344">
                  <a:moveTo>
                    <a:pt x="0" y="0"/>
                  </a:moveTo>
                  <a:lnTo>
                    <a:pt x="354344" y="0"/>
                  </a:lnTo>
                  <a:lnTo>
                    <a:pt x="354344" y="86866"/>
                  </a:lnTo>
                  <a:lnTo>
                    <a:pt x="0" y="86866"/>
                  </a:lnTo>
                  <a:close/>
                </a:path>
              </a:pathLst>
            </a:custGeom>
            <a:solidFill>
              <a:srgbClr val="FFC72C"/>
            </a:solidFill>
          </p:spPr>
        </p:sp>
        <p:sp>
          <p:nvSpPr>
            <p:cNvPr name="TextBox 4" id="4"/>
            <p:cNvSpPr txBox="true"/>
            <p:nvPr/>
          </p:nvSpPr>
          <p:spPr>
            <a:xfrm>
              <a:off x="0" y="-28575"/>
              <a:ext cx="354344" cy="115441"/>
            </a:xfrm>
            <a:prstGeom prst="rect">
              <a:avLst/>
            </a:prstGeom>
          </p:spPr>
          <p:txBody>
            <a:bodyPr anchor="ctr" rtlCol="false" tIns="50800" lIns="50800" bIns="50800" rIns="50800"/>
            <a:lstStyle/>
            <a:p>
              <a:pPr algn="ctr">
                <a:lnSpc>
                  <a:spcPts val="1400"/>
                </a:lnSpc>
              </a:pPr>
            </a:p>
          </p:txBody>
        </p:sp>
      </p:grpSp>
      <p:sp>
        <p:nvSpPr>
          <p:cNvPr name="TextBox 5" id="5"/>
          <p:cNvSpPr txBox="true"/>
          <p:nvPr/>
        </p:nvSpPr>
        <p:spPr>
          <a:xfrm rot="0">
            <a:off x="2490557" y="3895233"/>
            <a:ext cx="13074813" cy="2406616"/>
          </a:xfrm>
          <a:prstGeom prst="rect">
            <a:avLst/>
          </a:prstGeom>
        </p:spPr>
        <p:txBody>
          <a:bodyPr anchor="t" rtlCol="false" tIns="0" lIns="0" bIns="0" rIns="0">
            <a:spAutoFit/>
          </a:bodyPr>
          <a:lstStyle/>
          <a:p>
            <a:pPr>
              <a:lnSpc>
                <a:spcPts val="6524"/>
              </a:lnSpc>
            </a:pPr>
            <a:r>
              <a:rPr lang="en-US" sz="4103" spc="82">
                <a:solidFill>
                  <a:srgbClr val="0C2675"/>
                </a:solidFill>
                <a:latin typeface="Roboto Slab Bold"/>
              </a:rPr>
              <a:t>You did it! You took an important step to detecting health concerns early and taking care of your overall health.</a:t>
            </a:r>
          </a:p>
        </p:txBody>
      </p:sp>
      <p:grpSp>
        <p:nvGrpSpPr>
          <p:cNvPr name="Group 6" id="6"/>
          <p:cNvGrpSpPr/>
          <p:nvPr/>
        </p:nvGrpSpPr>
        <p:grpSpPr>
          <a:xfrm rot="0">
            <a:off x="2395307" y="2188650"/>
            <a:ext cx="2687584" cy="839087"/>
            <a:chOff x="0" y="0"/>
            <a:chExt cx="3583445" cy="1118783"/>
          </a:xfrm>
        </p:grpSpPr>
        <p:sp>
          <p:nvSpPr>
            <p:cNvPr name="Freeform 7" id="7"/>
            <p:cNvSpPr/>
            <p:nvPr/>
          </p:nvSpPr>
          <p:spPr>
            <a:xfrm flipH="false" flipV="false" rot="0">
              <a:off x="0"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3"/>
              <a:stretch>
                <a:fillRect l="0" t="0" r="0" b="0"/>
              </a:stretch>
            </a:blipFill>
          </p:spPr>
        </p:sp>
        <p:sp>
          <p:nvSpPr>
            <p:cNvPr name="Freeform 8" id="8"/>
            <p:cNvSpPr/>
            <p:nvPr/>
          </p:nvSpPr>
          <p:spPr>
            <a:xfrm flipH="false" flipV="false" rot="0">
              <a:off x="1239332"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4"/>
              <a:stretch>
                <a:fillRect l="0" t="0" r="0" b="0"/>
              </a:stretch>
            </a:blipFill>
          </p:spPr>
        </p:sp>
        <p:sp>
          <p:nvSpPr>
            <p:cNvPr name="Freeform 9" id="9"/>
            <p:cNvSpPr/>
            <p:nvPr/>
          </p:nvSpPr>
          <p:spPr>
            <a:xfrm flipH="false" flipV="false" rot="0">
              <a:off x="2482281"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5"/>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2022140" y="4122039"/>
            <a:ext cx="6870567" cy="679567"/>
            <a:chOff x="0" y="0"/>
            <a:chExt cx="878232" cy="86866"/>
          </a:xfrm>
        </p:grpSpPr>
        <p:sp>
          <p:nvSpPr>
            <p:cNvPr name="Freeform 3" id="3"/>
            <p:cNvSpPr/>
            <p:nvPr/>
          </p:nvSpPr>
          <p:spPr>
            <a:xfrm flipH="false" flipV="false" rot="0">
              <a:off x="0" y="0"/>
              <a:ext cx="878232" cy="86866"/>
            </a:xfrm>
            <a:custGeom>
              <a:avLst/>
              <a:gdLst/>
              <a:ahLst/>
              <a:cxnLst/>
              <a:rect r="r" b="b" t="t" l="l"/>
              <a:pathLst>
                <a:path h="86866" w="878232">
                  <a:moveTo>
                    <a:pt x="0" y="0"/>
                  </a:moveTo>
                  <a:lnTo>
                    <a:pt x="878232" y="0"/>
                  </a:lnTo>
                  <a:lnTo>
                    <a:pt x="878232" y="86866"/>
                  </a:lnTo>
                  <a:lnTo>
                    <a:pt x="0" y="86866"/>
                  </a:lnTo>
                  <a:close/>
                </a:path>
              </a:pathLst>
            </a:custGeom>
            <a:solidFill>
              <a:srgbClr val="FFC72C"/>
            </a:solidFill>
          </p:spPr>
        </p:sp>
        <p:sp>
          <p:nvSpPr>
            <p:cNvPr name="TextBox 4" id="4"/>
            <p:cNvSpPr txBox="true"/>
            <p:nvPr/>
          </p:nvSpPr>
          <p:spPr>
            <a:xfrm>
              <a:off x="0" y="-28575"/>
              <a:ext cx="878232" cy="115441"/>
            </a:xfrm>
            <a:prstGeom prst="rect">
              <a:avLst/>
            </a:prstGeom>
          </p:spPr>
          <p:txBody>
            <a:bodyPr anchor="ctr" rtlCol="false" tIns="50800" lIns="50800" bIns="50800" rIns="50800"/>
            <a:lstStyle/>
            <a:p>
              <a:pPr algn="ctr">
                <a:lnSpc>
                  <a:spcPts val="1400"/>
                </a:lnSpc>
              </a:pPr>
            </a:p>
          </p:txBody>
        </p:sp>
      </p:grpSp>
      <p:sp>
        <p:nvSpPr>
          <p:cNvPr name="TextBox 5" id="5"/>
          <p:cNvSpPr txBox="true"/>
          <p:nvPr/>
        </p:nvSpPr>
        <p:spPr>
          <a:xfrm rot="0">
            <a:off x="2117390" y="4007739"/>
            <a:ext cx="14295786" cy="1587466"/>
          </a:xfrm>
          <a:prstGeom prst="rect">
            <a:avLst/>
          </a:prstGeom>
        </p:spPr>
        <p:txBody>
          <a:bodyPr anchor="t" rtlCol="false" tIns="0" lIns="0" bIns="0" rIns="0">
            <a:spAutoFit/>
          </a:bodyPr>
          <a:lstStyle/>
          <a:p>
            <a:pPr>
              <a:lnSpc>
                <a:spcPts val="6524"/>
              </a:lnSpc>
            </a:pPr>
            <a:r>
              <a:rPr lang="en-US" sz="4103" spc="82">
                <a:solidFill>
                  <a:srgbClr val="0C2675"/>
                </a:solidFill>
                <a:latin typeface="Roboto Slab Bold"/>
              </a:rPr>
              <a:t>Women's Wellness Exams are an opportunity to review the overall health of a woman.</a:t>
            </a:r>
          </a:p>
        </p:txBody>
      </p:sp>
      <p:sp>
        <p:nvSpPr>
          <p:cNvPr name="TextBox 6" id="6"/>
          <p:cNvSpPr txBox="true"/>
          <p:nvPr/>
        </p:nvSpPr>
        <p:spPr>
          <a:xfrm rot="0">
            <a:off x="2117390" y="6045774"/>
            <a:ext cx="2183383" cy="491363"/>
          </a:xfrm>
          <a:prstGeom prst="rect">
            <a:avLst/>
          </a:prstGeom>
        </p:spPr>
        <p:txBody>
          <a:bodyPr anchor="t" rtlCol="false" tIns="0" lIns="0" bIns="0" rIns="0">
            <a:spAutoFit/>
          </a:bodyPr>
          <a:lstStyle/>
          <a:p>
            <a:pPr>
              <a:lnSpc>
                <a:spcPts val="4246"/>
              </a:lnSpc>
            </a:pPr>
            <a:r>
              <a:rPr lang="en-US" sz="2200" spc="215">
                <a:solidFill>
                  <a:srgbClr val="0C2675"/>
                </a:solidFill>
                <a:latin typeface="Roboto Condensed"/>
              </a:rPr>
              <a:t>MAY INCLUDE: </a:t>
            </a:r>
          </a:p>
        </p:txBody>
      </p:sp>
      <p:sp>
        <p:nvSpPr>
          <p:cNvPr name="TextBox 7" id="7"/>
          <p:cNvSpPr txBox="true"/>
          <p:nvPr/>
        </p:nvSpPr>
        <p:spPr>
          <a:xfrm rot="0">
            <a:off x="4233473" y="5993006"/>
            <a:ext cx="11185240" cy="568323"/>
          </a:xfrm>
          <a:prstGeom prst="rect">
            <a:avLst/>
          </a:prstGeom>
        </p:spPr>
        <p:txBody>
          <a:bodyPr anchor="t" rtlCol="false" tIns="0" lIns="0" bIns="0" rIns="0">
            <a:spAutoFit/>
          </a:bodyPr>
          <a:lstStyle/>
          <a:p>
            <a:pPr>
              <a:lnSpc>
                <a:spcPts val="4900"/>
              </a:lnSpc>
            </a:pPr>
            <a:r>
              <a:rPr lang="en-US" sz="2500">
                <a:solidFill>
                  <a:srgbClr val="0C2675"/>
                </a:solidFill>
                <a:latin typeface="Roboto Condensed"/>
              </a:rPr>
              <a:t>Height and weight check, blood pressure and pulse check, vaccine review, or other tests</a:t>
            </a:r>
          </a:p>
        </p:txBody>
      </p:sp>
      <p:grpSp>
        <p:nvGrpSpPr>
          <p:cNvPr name="Group 8" id="8"/>
          <p:cNvGrpSpPr/>
          <p:nvPr/>
        </p:nvGrpSpPr>
        <p:grpSpPr>
          <a:xfrm rot="0">
            <a:off x="2022140" y="2301156"/>
            <a:ext cx="2687584" cy="839087"/>
            <a:chOff x="0" y="0"/>
            <a:chExt cx="3583445" cy="1118783"/>
          </a:xfrm>
        </p:grpSpPr>
        <p:sp>
          <p:nvSpPr>
            <p:cNvPr name="Freeform 9" id="9"/>
            <p:cNvSpPr/>
            <p:nvPr/>
          </p:nvSpPr>
          <p:spPr>
            <a:xfrm flipH="false" flipV="false" rot="0">
              <a:off x="0"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3"/>
              <a:stretch>
                <a:fillRect l="0" t="0" r="0" b="0"/>
              </a:stretch>
            </a:blipFill>
          </p:spPr>
        </p:sp>
        <p:sp>
          <p:nvSpPr>
            <p:cNvPr name="Freeform 10" id="10"/>
            <p:cNvSpPr/>
            <p:nvPr/>
          </p:nvSpPr>
          <p:spPr>
            <a:xfrm flipH="false" flipV="false" rot="0">
              <a:off x="1239332"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4"/>
              <a:stretch>
                <a:fillRect l="0" t="0" r="0" b="0"/>
              </a:stretch>
            </a:blipFill>
          </p:spPr>
        </p:sp>
        <p:sp>
          <p:nvSpPr>
            <p:cNvPr name="Freeform 11" id="11"/>
            <p:cNvSpPr/>
            <p:nvPr/>
          </p:nvSpPr>
          <p:spPr>
            <a:xfrm flipH="false" flipV="false" rot="0">
              <a:off x="2482281" y="0"/>
              <a:ext cx="1101164" cy="1118783"/>
            </a:xfrm>
            <a:custGeom>
              <a:avLst/>
              <a:gdLst/>
              <a:ahLst/>
              <a:cxnLst/>
              <a:rect r="r" b="b" t="t" l="l"/>
              <a:pathLst>
                <a:path h="1118783" w="1101164">
                  <a:moveTo>
                    <a:pt x="0" y="0"/>
                  </a:moveTo>
                  <a:lnTo>
                    <a:pt x="1101164" y="0"/>
                  </a:lnTo>
                  <a:lnTo>
                    <a:pt x="1101164" y="1118783"/>
                  </a:lnTo>
                  <a:lnTo>
                    <a:pt x="0" y="1118783"/>
                  </a:lnTo>
                  <a:lnTo>
                    <a:pt x="0" y="0"/>
                  </a:lnTo>
                  <a:close/>
                </a:path>
              </a:pathLst>
            </a:custGeom>
            <a:blipFill>
              <a:blip r:embed="rId5"/>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5455032" y="2308272"/>
            <a:ext cx="7377936" cy="5670456"/>
            <a:chOff x="0" y="0"/>
            <a:chExt cx="2177110" cy="1673260"/>
          </a:xfrm>
        </p:grpSpPr>
        <p:sp>
          <p:nvSpPr>
            <p:cNvPr name="Freeform 3" id="3"/>
            <p:cNvSpPr/>
            <p:nvPr/>
          </p:nvSpPr>
          <p:spPr>
            <a:xfrm flipH="false" flipV="false" rot="0">
              <a:off x="0" y="0"/>
              <a:ext cx="2177110" cy="1673260"/>
            </a:xfrm>
            <a:custGeom>
              <a:avLst/>
              <a:gdLst/>
              <a:ahLst/>
              <a:cxnLst/>
              <a:rect r="r" b="b" t="t" l="l"/>
              <a:pathLst>
                <a:path h="1673260" w="217711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sp>
        <p:sp>
          <p:nvSpPr>
            <p:cNvPr name="TextBox 4" id="4"/>
            <p:cNvSpPr txBox="true"/>
            <p:nvPr/>
          </p:nvSpPr>
          <p:spPr>
            <a:xfrm>
              <a:off x="0" y="-38100"/>
              <a:ext cx="2177110" cy="1711360"/>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6086084" y="4670821"/>
            <a:ext cx="3095801" cy="2386584"/>
          </a:xfrm>
          <a:prstGeom prst="rect">
            <a:avLst/>
          </a:prstGeom>
        </p:spPr>
        <p:txBody>
          <a:bodyPr anchor="t" rtlCol="false" tIns="0" lIns="0" bIns="0" rIns="0">
            <a:spAutoFit/>
          </a:bodyPr>
          <a:lstStyle/>
          <a:p>
            <a:pPr marL="712470" indent="-356235" lvl="1">
              <a:lnSpc>
                <a:spcPts val="6467"/>
              </a:lnSpc>
              <a:buFont typeface="Arial"/>
              <a:buChar char="•"/>
            </a:pPr>
            <a:r>
              <a:rPr lang="en-US" sz="3300">
                <a:solidFill>
                  <a:srgbClr val="0C2675"/>
                </a:solidFill>
                <a:latin typeface="Roboto Condensed"/>
              </a:rPr>
              <a:t>  Breast exam</a:t>
            </a:r>
          </a:p>
          <a:p>
            <a:pPr marL="712470" indent="-356235" lvl="1">
              <a:lnSpc>
                <a:spcPts val="6467"/>
              </a:lnSpc>
              <a:buFont typeface="Arial"/>
              <a:buChar char="•"/>
            </a:pPr>
            <a:r>
              <a:rPr lang="en-US" sz="3300">
                <a:solidFill>
                  <a:srgbClr val="0C2675"/>
                </a:solidFill>
                <a:latin typeface="Roboto Condensed"/>
              </a:rPr>
              <a:t>  Pelvic exam</a:t>
            </a:r>
          </a:p>
          <a:p>
            <a:pPr marL="712470" indent="-356235" lvl="1">
              <a:lnSpc>
                <a:spcPts val="6467"/>
              </a:lnSpc>
              <a:buFont typeface="Arial"/>
              <a:buChar char="•"/>
            </a:pPr>
            <a:r>
              <a:rPr lang="en-US" sz="3300">
                <a:solidFill>
                  <a:srgbClr val="0C2675"/>
                </a:solidFill>
                <a:latin typeface="Roboto Condensed"/>
              </a:rPr>
              <a:t>  Pap test</a:t>
            </a:r>
          </a:p>
        </p:txBody>
      </p:sp>
      <p:grpSp>
        <p:nvGrpSpPr>
          <p:cNvPr name="Group 6" id="6"/>
          <p:cNvGrpSpPr/>
          <p:nvPr/>
        </p:nvGrpSpPr>
        <p:grpSpPr>
          <a:xfrm rot="0">
            <a:off x="6398307" y="3940369"/>
            <a:ext cx="3486616" cy="672248"/>
            <a:chOff x="0" y="0"/>
            <a:chExt cx="793319" cy="152959"/>
          </a:xfrm>
        </p:grpSpPr>
        <p:sp>
          <p:nvSpPr>
            <p:cNvPr name="Freeform 7" id="7"/>
            <p:cNvSpPr/>
            <p:nvPr/>
          </p:nvSpPr>
          <p:spPr>
            <a:xfrm flipH="false" flipV="false" rot="0">
              <a:off x="0" y="0"/>
              <a:ext cx="793319" cy="152959"/>
            </a:xfrm>
            <a:custGeom>
              <a:avLst/>
              <a:gdLst/>
              <a:ahLst/>
              <a:cxnLst/>
              <a:rect r="r" b="b" t="t" l="l"/>
              <a:pathLst>
                <a:path h="152959" w="793319">
                  <a:moveTo>
                    <a:pt x="0" y="0"/>
                  </a:moveTo>
                  <a:lnTo>
                    <a:pt x="793319" y="0"/>
                  </a:lnTo>
                  <a:lnTo>
                    <a:pt x="793319" y="152959"/>
                  </a:lnTo>
                  <a:lnTo>
                    <a:pt x="0" y="152959"/>
                  </a:lnTo>
                  <a:close/>
                </a:path>
              </a:pathLst>
            </a:custGeom>
            <a:solidFill>
              <a:srgbClr val="335929"/>
            </a:solidFill>
          </p:spPr>
        </p:sp>
        <p:sp>
          <p:nvSpPr>
            <p:cNvPr name="TextBox 8" id="8"/>
            <p:cNvSpPr txBox="true"/>
            <p:nvPr/>
          </p:nvSpPr>
          <p:spPr>
            <a:xfrm>
              <a:off x="0" y="-28575"/>
              <a:ext cx="793319" cy="181534"/>
            </a:xfrm>
            <a:prstGeom prst="rect">
              <a:avLst/>
            </a:prstGeom>
          </p:spPr>
          <p:txBody>
            <a:bodyPr anchor="ctr" rtlCol="false" tIns="50800" lIns="50800" bIns="50800" rIns="50800"/>
            <a:lstStyle/>
            <a:p>
              <a:pPr algn="ctr">
                <a:lnSpc>
                  <a:spcPts val="1400"/>
                </a:lnSpc>
              </a:pPr>
            </a:p>
          </p:txBody>
        </p:sp>
      </p:grpSp>
      <p:sp>
        <p:nvSpPr>
          <p:cNvPr name="TextBox 9" id="9"/>
          <p:cNvSpPr txBox="true"/>
          <p:nvPr/>
        </p:nvSpPr>
        <p:spPr>
          <a:xfrm rot="0">
            <a:off x="6497709" y="3211050"/>
            <a:ext cx="5292582" cy="1279265"/>
          </a:xfrm>
          <a:prstGeom prst="rect">
            <a:avLst/>
          </a:prstGeom>
        </p:spPr>
        <p:txBody>
          <a:bodyPr anchor="t" rtlCol="false" tIns="0" lIns="0" bIns="0" rIns="0">
            <a:spAutoFit/>
          </a:bodyPr>
          <a:lstStyle/>
          <a:p>
            <a:pPr>
              <a:lnSpc>
                <a:spcPts val="5293"/>
              </a:lnSpc>
            </a:pPr>
            <a:r>
              <a:rPr lang="en-US" sz="2742" spc="268">
                <a:solidFill>
                  <a:srgbClr val="0C2675"/>
                </a:solidFill>
                <a:latin typeface="Roboto Condensed Bold"/>
              </a:rPr>
              <a:t>WOMEN'S WELLNESS EXAMS </a:t>
            </a:r>
            <a:r>
              <a:rPr lang="en-US" sz="2742" spc="268">
                <a:solidFill>
                  <a:srgbClr val="FFFFFF"/>
                </a:solidFill>
                <a:latin typeface="Roboto Condensed Bold"/>
              </a:rPr>
              <a:t>USUALLY INCLUDE: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0370" t="0" r="20370" b="0"/>
            <a:stretch>
              <a:fillRect/>
            </a:stretch>
          </p:blipFill>
          <p:spPr>
            <a:xfrm flipH="false" flipV="false">
              <a:off x="0" y="0"/>
              <a:ext cx="12192000" cy="13716000"/>
            </a:xfrm>
            <a:prstGeom prst="rect">
              <a:avLst/>
            </a:prstGeom>
          </p:spPr>
        </p:pic>
      </p:grpSp>
      <p:sp>
        <p:nvSpPr>
          <p:cNvPr name="TextBox 4" id="4"/>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1</a:t>
            </a:r>
          </a:p>
        </p:txBody>
      </p:sp>
      <p:grpSp>
        <p:nvGrpSpPr>
          <p:cNvPr name="Group 5" id="5"/>
          <p:cNvGrpSpPr/>
          <p:nvPr/>
        </p:nvGrpSpPr>
        <p:grpSpPr>
          <a:xfrm rot="0">
            <a:off x="1397198" y="4314396"/>
            <a:ext cx="3678533" cy="1073055"/>
            <a:chOff x="0" y="0"/>
            <a:chExt cx="470209" cy="137164"/>
          </a:xfrm>
        </p:grpSpPr>
        <p:sp>
          <p:nvSpPr>
            <p:cNvPr name="Freeform 6" id="6"/>
            <p:cNvSpPr/>
            <p:nvPr/>
          </p:nvSpPr>
          <p:spPr>
            <a:xfrm flipH="false" flipV="false" rot="0">
              <a:off x="0" y="0"/>
              <a:ext cx="470209" cy="137164"/>
            </a:xfrm>
            <a:custGeom>
              <a:avLst/>
              <a:gdLst/>
              <a:ahLst/>
              <a:cxnLst/>
              <a:rect r="r" b="b" t="t" l="l"/>
              <a:pathLst>
                <a:path h="137164" w="470209">
                  <a:moveTo>
                    <a:pt x="0" y="0"/>
                  </a:moveTo>
                  <a:lnTo>
                    <a:pt x="470209" y="0"/>
                  </a:lnTo>
                  <a:lnTo>
                    <a:pt x="470209" y="137164"/>
                  </a:lnTo>
                  <a:lnTo>
                    <a:pt x="0" y="137164"/>
                  </a:lnTo>
                  <a:close/>
                </a:path>
              </a:pathLst>
            </a:custGeom>
            <a:solidFill>
              <a:srgbClr val="335929"/>
            </a:solidFill>
          </p:spPr>
        </p:sp>
        <p:sp>
          <p:nvSpPr>
            <p:cNvPr name="TextBox 7" id="7"/>
            <p:cNvSpPr txBox="true"/>
            <p:nvPr/>
          </p:nvSpPr>
          <p:spPr>
            <a:xfrm>
              <a:off x="0" y="-28575"/>
              <a:ext cx="470209"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1724"/>
            <a:ext cx="6124484"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Check in at the </a:t>
            </a:r>
            <a:r>
              <a:rPr lang="en-US" sz="5500">
                <a:solidFill>
                  <a:srgbClr val="FFFFFF"/>
                </a:solidFill>
                <a:latin typeface="Roboto Slab Bold"/>
              </a:rPr>
              <a:t>front desk</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3512" t="0" r="17228" b="0"/>
            <a:stretch>
              <a:fillRect/>
            </a:stretch>
          </p:blipFill>
          <p:spPr>
            <a:xfrm flipH="false" flipV="false">
              <a:off x="0" y="0"/>
              <a:ext cx="12192000" cy="13716000"/>
            </a:xfrm>
            <a:prstGeom prst="rect">
              <a:avLst/>
            </a:prstGeom>
          </p:spPr>
        </p:pic>
      </p:grpSp>
      <p:sp>
        <p:nvSpPr>
          <p:cNvPr name="TextBox 4" id="4"/>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2</a:t>
            </a:r>
          </a:p>
        </p:txBody>
      </p:sp>
      <p:grpSp>
        <p:nvGrpSpPr>
          <p:cNvPr name="Group 5" id="5"/>
          <p:cNvGrpSpPr/>
          <p:nvPr/>
        </p:nvGrpSpPr>
        <p:grpSpPr>
          <a:xfrm rot="0">
            <a:off x="1397198" y="4314396"/>
            <a:ext cx="3832993" cy="1073055"/>
            <a:chOff x="0" y="0"/>
            <a:chExt cx="489953" cy="137164"/>
          </a:xfrm>
        </p:grpSpPr>
        <p:sp>
          <p:nvSpPr>
            <p:cNvPr name="Freeform 6" id="6"/>
            <p:cNvSpPr/>
            <p:nvPr/>
          </p:nvSpPr>
          <p:spPr>
            <a:xfrm flipH="false" flipV="false" rot="0">
              <a:off x="0" y="0"/>
              <a:ext cx="489953" cy="137164"/>
            </a:xfrm>
            <a:custGeom>
              <a:avLst/>
              <a:gdLst/>
              <a:ahLst/>
              <a:cxnLst/>
              <a:rect r="r" b="b" t="t" l="l"/>
              <a:pathLst>
                <a:path h="137164" w="489953">
                  <a:moveTo>
                    <a:pt x="0" y="0"/>
                  </a:moveTo>
                  <a:lnTo>
                    <a:pt x="489953" y="0"/>
                  </a:lnTo>
                  <a:lnTo>
                    <a:pt x="489953" y="137164"/>
                  </a:lnTo>
                  <a:lnTo>
                    <a:pt x="0" y="137164"/>
                  </a:lnTo>
                  <a:close/>
                </a:path>
              </a:pathLst>
            </a:custGeom>
            <a:solidFill>
              <a:srgbClr val="335929"/>
            </a:solidFill>
          </p:spPr>
        </p:sp>
        <p:sp>
          <p:nvSpPr>
            <p:cNvPr name="TextBox 7" id="7"/>
            <p:cNvSpPr txBox="true"/>
            <p:nvPr/>
          </p:nvSpPr>
          <p:spPr>
            <a:xfrm>
              <a:off x="0" y="-28575"/>
              <a:ext cx="489953"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1724"/>
            <a:ext cx="6124484"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Fill out necessary </a:t>
            </a:r>
            <a:r>
              <a:rPr lang="en-US" sz="5500">
                <a:solidFill>
                  <a:srgbClr val="FFFFFF"/>
                </a:solidFill>
                <a:latin typeface="Roboto Slab Bold"/>
              </a:rPr>
              <a:t>paperwork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sp>
        <p:nvSpPr>
          <p:cNvPr name="Freeform 2" id="2"/>
          <p:cNvSpPr/>
          <p:nvPr/>
        </p:nvSpPr>
        <p:spPr>
          <a:xfrm flipH="false" flipV="false" rot="0">
            <a:off x="4617833" y="1870955"/>
            <a:ext cx="9052335" cy="4938711"/>
          </a:xfrm>
          <a:custGeom>
            <a:avLst/>
            <a:gdLst/>
            <a:ahLst/>
            <a:cxnLst/>
            <a:rect r="r" b="b" t="t" l="l"/>
            <a:pathLst>
              <a:path h="4938711" w="9052335">
                <a:moveTo>
                  <a:pt x="0" y="0"/>
                </a:moveTo>
                <a:lnTo>
                  <a:pt x="9052334" y="0"/>
                </a:lnTo>
                <a:lnTo>
                  <a:pt x="9052334" y="4938711"/>
                </a:lnTo>
                <a:lnTo>
                  <a:pt x="0" y="4938711"/>
                </a:lnTo>
                <a:lnTo>
                  <a:pt x="0" y="0"/>
                </a:lnTo>
                <a:close/>
              </a:path>
            </a:pathLst>
          </a:custGeom>
          <a:blipFill>
            <a:blip r:embed="rId3"/>
            <a:stretch>
              <a:fillRect l="-5235" t="-27874" r="-4487" b="-24218"/>
            </a:stretch>
          </a:blipFill>
        </p:spPr>
      </p:sp>
      <p:sp>
        <p:nvSpPr>
          <p:cNvPr name="TextBox 3" id="3"/>
          <p:cNvSpPr txBox="true"/>
          <p:nvPr/>
        </p:nvSpPr>
        <p:spPr>
          <a:xfrm rot="0">
            <a:off x="4617833" y="7001084"/>
            <a:ext cx="2087101" cy="612515"/>
          </a:xfrm>
          <a:prstGeom prst="rect">
            <a:avLst/>
          </a:prstGeom>
        </p:spPr>
        <p:txBody>
          <a:bodyPr anchor="t" rtlCol="false" tIns="0" lIns="0" bIns="0" rIns="0">
            <a:spAutoFit/>
          </a:bodyPr>
          <a:lstStyle/>
          <a:p>
            <a:pPr>
              <a:lnSpc>
                <a:spcPts val="5293"/>
              </a:lnSpc>
            </a:pPr>
            <a:r>
              <a:rPr lang="en-US" sz="2742" spc="268">
                <a:solidFill>
                  <a:srgbClr val="0C2675"/>
                </a:solidFill>
                <a:latin typeface="Roboto Condensed Bold"/>
              </a:rPr>
              <a:t>REMEMBER:</a:t>
            </a:r>
          </a:p>
        </p:txBody>
      </p:sp>
      <p:sp>
        <p:nvSpPr>
          <p:cNvPr name="TextBox 4" id="4"/>
          <p:cNvSpPr txBox="true"/>
          <p:nvPr/>
        </p:nvSpPr>
        <p:spPr>
          <a:xfrm rot="0">
            <a:off x="6890176" y="7161292"/>
            <a:ext cx="6574009" cy="869949"/>
          </a:xfrm>
          <a:prstGeom prst="rect">
            <a:avLst/>
          </a:prstGeom>
        </p:spPr>
        <p:txBody>
          <a:bodyPr anchor="t" rtlCol="false" tIns="0" lIns="0" bIns="0" rIns="0">
            <a:spAutoFit/>
          </a:bodyPr>
          <a:lstStyle/>
          <a:p>
            <a:pPr>
              <a:lnSpc>
                <a:spcPts val="3500"/>
              </a:lnSpc>
            </a:pPr>
            <a:r>
              <a:rPr lang="en-US" sz="2500">
                <a:solidFill>
                  <a:srgbClr val="0C2675"/>
                </a:solidFill>
                <a:latin typeface="Roboto Condensed"/>
              </a:rPr>
              <a:t>Ask for an interpreter if you need one—your medical provider is required to provide care you understand.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0259" t="0" r="20259" b="0"/>
            <a:stretch>
              <a:fillRect/>
            </a:stretch>
          </p:blipFill>
          <p:spPr>
            <a:xfrm flipH="false" flipV="false">
              <a:off x="0" y="0"/>
              <a:ext cx="12192000" cy="13716000"/>
            </a:xfrm>
            <a:prstGeom prst="rect">
              <a:avLst/>
            </a:prstGeom>
          </p:spPr>
        </p:pic>
      </p:grpSp>
      <p:sp>
        <p:nvSpPr>
          <p:cNvPr name="TextBox 4" id="4"/>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3</a:t>
            </a:r>
          </a:p>
        </p:txBody>
      </p:sp>
      <p:grpSp>
        <p:nvGrpSpPr>
          <p:cNvPr name="Group 5" id="5"/>
          <p:cNvGrpSpPr/>
          <p:nvPr/>
        </p:nvGrpSpPr>
        <p:grpSpPr>
          <a:xfrm rot="0">
            <a:off x="5210029" y="3260391"/>
            <a:ext cx="2051799" cy="1073055"/>
            <a:chOff x="0" y="0"/>
            <a:chExt cx="262272" cy="137164"/>
          </a:xfrm>
        </p:grpSpPr>
        <p:sp>
          <p:nvSpPr>
            <p:cNvPr name="Freeform 6" id="6"/>
            <p:cNvSpPr/>
            <p:nvPr/>
          </p:nvSpPr>
          <p:spPr>
            <a:xfrm flipH="false" flipV="false" rot="0">
              <a:off x="0" y="0"/>
              <a:ext cx="262272" cy="137164"/>
            </a:xfrm>
            <a:custGeom>
              <a:avLst/>
              <a:gdLst/>
              <a:ahLst/>
              <a:cxnLst/>
              <a:rect r="r" b="b" t="t" l="l"/>
              <a:pathLst>
                <a:path h="137164" w="262272">
                  <a:moveTo>
                    <a:pt x="0" y="0"/>
                  </a:moveTo>
                  <a:lnTo>
                    <a:pt x="262272" y="0"/>
                  </a:lnTo>
                  <a:lnTo>
                    <a:pt x="262272" y="137164"/>
                  </a:lnTo>
                  <a:lnTo>
                    <a:pt x="0" y="137164"/>
                  </a:lnTo>
                  <a:close/>
                </a:path>
              </a:pathLst>
            </a:custGeom>
            <a:solidFill>
              <a:srgbClr val="335929"/>
            </a:solidFill>
          </p:spPr>
        </p:sp>
        <p:sp>
          <p:nvSpPr>
            <p:cNvPr name="TextBox 7" id="7"/>
            <p:cNvSpPr txBox="true"/>
            <p:nvPr/>
          </p:nvSpPr>
          <p:spPr>
            <a:xfrm>
              <a:off x="0" y="-28575"/>
              <a:ext cx="262272" cy="165739"/>
            </a:xfrm>
            <a:prstGeom prst="rect">
              <a:avLst/>
            </a:prstGeom>
          </p:spPr>
          <p:txBody>
            <a:bodyPr anchor="ctr" rtlCol="false" tIns="50800" lIns="50800" bIns="50800" rIns="50800"/>
            <a:lstStyle/>
            <a:p>
              <a:pPr algn="ctr">
                <a:lnSpc>
                  <a:spcPts val="1400"/>
                </a:lnSpc>
              </a:pPr>
            </a:p>
          </p:txBody>
        </p:sp>
      </p:grpSp>
      <p:sp>
        <p:nvSpPr>
          <p:cNvPr name="TextBox 8" id="8"/>
          <p:cNvSpPr txBox="true"/>
          <p:nvPr/>
        </p:nvSpPr>
        <p:spPr>
          <a:xfrm rot="0">
            <a:off x="1516931" y="3251724"/>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Wait in the </a:t>
            </a:r>
            <a:r>
              <a:rPr lang="en-US" sz="5500">
                <a:solidFill>
                  <a:srgbClr val="FFFFFF"/>
                </a:solidFill>
                <a:latin typeface="Roboto Slab Bold"/>
              </a:rPr>
              <a:t>lobby</a:t>
            </a:r>
            <a:r>
              <a:rPr lang="en-US" sz="5500">
                <a:solidFill>
                  <a:srgbClr val="0C2675"/>
                </a:solidFill>
                <a:latin typeface="Roboto Slab Bold"/>
              </a:rPr>
              <a:t> for your turn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EFE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0" t="13343" r="0" b="13343"/>
            <a:stretch>
              <a:fillRect/>
            </a:stretch>
          </p:blipFill>
          <p:spPr>
            <a:xfrm flipH="false" flipV="false">
              <a:off x="0" y="0"/>
              <a:ext cx="12192000" cy="13716000"/>
            </a:xfrm>
            <a:prstGeom prst="rect">
              <a:avLst/>
            </a:prstGeom>
          </p:spPr>
        </p:pic>
      </p:grpSp>
      <p:sp>
        <p:nvSpPr>
          <p:cNvPr name="TextBox 4" id="4"/>
          <p:cNvSpPr txBox="true"/>
          <p:nvPr/>
        </p:nvSpPr>
        <p:spPr>
          <a:xfrm rot="0">
            <a:off x="1516931" y="2518485"/>
            <a:ext cx="3925169" cy="539496"/>
          </a:xfrm>
          <a:prstGeom prst="rect">
            <a:avLst/>
          </a:prstGeom>
        </p:spPr>
        <p:txBody>
          <a:bodyPr anchor="t" rtlCol="false" tIns="0" lIns="0" bIns="0" rIns="0">
            <a:spAutoFit/>
          </a:bodyPr>
          <a:lstStyle/>
          <a:p>
            <a:pPr>
              <a:lnSpc>
                <a:spcPts val="4632"/>
              </a:lnSpc>
            </a:pPr>
            <a:r>
              <a:rPr lang="en-US" sz="2400" spc="235">
                <a:solidFill>
                  <a:srgbClr val="0C2675"/>
                </a:solidFill>
                <a:latin typeface="Roboto Condensed Bold"/>
              </a:rPr>
              <a:t>STEP 4</a:t>
            </a:r>
          </a:p>
        </p:txBody>
      </p:sp>
      <p:grpSp>
        <p:nvGrpSpPr>
          <p:cNvPr name="Group 5" id="5"/>
          <p:cNvGrpSpPr/>
          <p:nvPr/>
        </p:nvGrpSpPr>
        <p:grpSpPr>
          <a:xfrm rot="0">
            <a:off x="5000479" y="3260391"/>
            <a:ext cx="1711443" cy="1073055"/>
            <a:chOff x="0" y="0"/>
            <a:chExt cx="218766" cy="137164"/>
          </a:xfrm>
        </p:grpSpPr>
        <p:sp>
          <p:nvSpPr>
            <p:cNvPr name="Freeform 6" id="6"/>
            <p:cNvSpPr/>
            <p:nvPr/>
          </p:nvSpPr>
          <p:spPr>
            <a:xfrm flipH="false" flipV="false" rot="0">
              <a:off x="0" y="0"/>
              <a:ext cx="218766" cy="137164"/>
            </a:xfrm>
            <a:custGeom>
              <a:avLst/>
              <a:gdLst/>
              <a:ahLst/>
              <a:cxnLst/>
              <a:rect r="r" b="b" t="t" l="l"/>
              <a:pathLst>
                <a:path h="137164" w="218766">
                  <a:moveTo>
                    <a:pt x="0" y="0"/>
                  </a:moveTo>
                  <a:lnTo>
                    <a:pt x="218766" y="0"/>
                  </a:lnTo>
                  <a:lnTo>
                    <a:pt x="218766" y="137164"/>
                  </a:lnTo>
                  <a:lnTo>
                    <a:pt x="0" y="137164"/>
                  </a:lnTo>
                  <a:close/>
                </a:path>
              </a:pathLst>
            </a:custGeom>
            <a:solidFill>
              <a:srgbClr val="335929"/>
            </a:solidFill>
          </p:spPr>
        </p:sp>
        <p:sp>
          <p:nvSpPr>
            <p:cNvPr name="TextBox 7" id="7"/>
            <p:cNvSpPr txBox="true"/>
            <p:nvPr/>
          </p:nvSpPr>
          <p:spPr>
            <a:xfrm>
              <a:off x="0" y="-28575"/>
              <a:ext cx="218766" cy="165739"/>
            </a:xfrm>
            <a:prstGeom prst="rect">
              <a:avLst/>
            </a:prstGeom>
          </p:spPr>
          <p:txBody>
            <a:bodyPr anchor="ctr" rtlCol="false" tIns="50800" lIns="50800" bIns="50800" rIns="50800"/>
            <a:lstStyle/>
            <a:p>
              <a:pPr algn="ctr">
                <a:lnSpc>
                  <a:spcPts val="1400"/>
                </a:lnSpc>
              </a:pPr>
            </a:p>
          </p:txBody>
        </p:sp>
      </p:grpSp>
      <p:grpSp>
        <p:nvGrpSpPr>
          <p:cNvPr name="Group 8" id="8"/>
          <p:cNvGrpSpPr/>
          <p:nvPr/>
        </p:nvGrpSpPr>
        <p:grpSpPr>
          <a:xfrm rot="0">
            <a:off x="1426564" y="4314396"/>
            <a:ext cx="1981726" cy="1073055"/>
            <a:chOff x="0" y="0"/>
            <a:chExt cx="253315" cy="137164"/>
          </a:xfrm>
        </p:grpSpPr>
        <p:sp>
          <p:nvSpPr>
            <p:cNvPr name="Freeform 9" id="9"/>
            <p:cNvSpPr/>
            <p:nvPr/>
          </p:nvSpPr>
          <p:spPr>
            <a:xfrm flipH="false" flipV="false" rot="0">
              <a:off x="0" y="0"/>
              <a:ext cx="253315" cy="137164"/>
            </a:xfrm>
            <a:custGeom>
              <a:avLst/>
              <a:gdLst/>
              <a:ahLst/>
              <a:cxnLst/>
              <a:rect r="r" b="b" t="t" l="l"/>
              <a:pathLst>
                <a:path h="137164" w="253315">
                  <a:moveTo>
                    <a:pt x="0" y="0"/>
                  </a:moveTo>
                  <a:lnTo>
                    <a:pt x="253315" y="0"/>
                  </a:lnTo>
                  <a:lnTo>
                    <a:pt x="253315" y="137164"/>
                  </a:lnTo>
                  <a:lnTo>
                    <a:pt x="0" y="137164"/>
                  </a:lnTo>
                  <a:close/>
                </a:path>
              </a:pathLst>
            </a:custGeom>
            <a:solidFill>
              <a:srgbClr val="335929"/>
            </a:solidFill>
          </p:spPr>
        </p:sp>
        <p:sp>
          <p:nvSpPr>
            <p:cNvPr name="TextBox 10" id="10"/>
            <p:cNvSpPr txBox="true"/>
            <p:nvPr/>
          </p:nvSpPr>
          <p:spPr>
            <a:xfrm>
              <a:off x="0" y="-28575"/>
              <a:ext cx="253315" cy="165739"/>
            </a:xfrm>
            <a:prstGeom prst="rect">
              <a:avLst/>
            </a:prstGeom>
          </p:spPr>
          <p:txBody>
            <a:bodyPr anchor="ctr" rtlCol="false" tIns="50800" lIns="50800" bIns="50800" rIns="50800"/>
            <a:lstStyle/>
            <a:p>
              <a:pPr algn="ctr">
                <a:lnSpc>
                  <a:spcPts val="1400"/>
                </a:lnSpc>
              </a:pPr>
            </a:p>
          </p:txBody>
        </p:sp>
      </p:grpSp>
      <p:sp>
        <p:nvSpPr>
          <p:cNvPr name="TextBox 11" id="11"/>
          <p:cNvSpPr txBox="true"/>
          <p:nvPr/>
        </p:nvSpPr>
        <p:spPr>
          <a:xfrm rot="0">
            <a:off x="1516931" y="3251724"/>
            <a:ext cx="5772076" cy="1944369"/>
          </a:xfrm>
          <a:prstGeom prst="rect">
            <a:avLst/>
          </a:prstGeom>
        </p:spPr>
        <p:txBody>
          <a:bodyPr anchor="t" rtlCol="false" tIns="0" lIns="0" bIns="0" rIns="0">
            <a:spAutoFit/>
          </a:bodyPr>
          <a:lstStyle/>
          <a:p>
            <a:pPr>
              <a:lnSpc>
                <a:spcPts val="7865"/>
              </a:lnSpc>
            </a:pPr>
            <a:r>
              <a:rPr lang="en-US" sz="5500">
                <a:solidFill>
                  <a:srgbClr val="0C2675"/>
                </a:solidFill>
                <a:latin typeface="Roboto Slab Bold"/>
              </a:rPr>
              <a:t>Have your </a:t>
            </a:r>
            <a:r>
              <a:rPr lang="en-US" sz="5500">
                <a:solidFill>
                  <a:srgbClr val="FFFFFF"/>
                </a:solidFill>
                <a:latin typeface="Roboto Slab Bold"/>
              </a:rPr>
              <a:t>vital signs</a:t>
            </a:r>
            <a:r>
              <a:rPr lang="en-US" sz="5500">
                <a:solidFill>
                  <a:srgbClr val="0C2675"/>
                </a:solidFill>
                <a:latin typeface="Roboto Slab Bold"/>
              </a:rPr>
              <a:t> checked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DAFxDpXknf0</dc:identifier>
  <dcterms:modified xsi:type="dcterms:W3CDTF">2011-08-01T06:04:30Z</dcterms:modified>
  <cp:revision>1</cp:revision>
  <dc:title>ENGLISH Video 3 - Well Woman's Visit</dc:title>
</cp:coreProperties>
</file>