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Roboto Condensed" panose="02000000000000000000" pitchFamily="2" charset="0"/>
      <p:regular r:id="rId28"/>
      <p:bold r:id="rId29"/>
      <p:boldItalic r:id="rId30"/>
    </p:embeddedFont>
    <p:embeddedFont>
      <p:font typeface="Roboto Slab"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kebaIUYl6ssGhk62+VZEp9M0K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94694"/>
  </p:normalViewPr>
  <p:slideViewPr>
    <p:cSldViewPr snapToGrid="0">
      <p:cViewPr varScale="1">
        <p:scale>
          <a:sx n="80" d="100"/>
          <a:sy n="80" d="100"/>
        </p:scale>
        <p:origin x="896"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1" name="Google Shape;251;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2" name="Google Shape;252;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ویدیوی اول به زنان افغان کمک میکند تا با انواع کارمندان صحی که معاینه را انجام میدهند بیشتر آشنا شوند.</a:t>
            </a:r>
            <a:endParaRPr/>
          </a:p>
        </p:txBody>
      </p:sp>
      <p:sp>
        <p:nvSpPr>
          <p:cNvPr id="254" name="Google Shape;254;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5" name="Google Shape;255;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4" name="Google Shape;274;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5" name="Google Shape;275;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ویدیوی دوم به زنان افغان کمک میکند تا حقوق صحی خود در ایالات متحده و برخی کارهای که میتوانند جهت پیشبرد عادی وعده ملاقات خود انجام دهند را درک کنند.</a:t>
            </a:r>
            <a:endParaRPr/>
          </a:p>
        </p:txBody>
      </p:sp>
      <p:sp>
        <p:nvSpPr>
          <p:cNvPr id="277" name="Google Shape;277;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8" name="Google Shape;278;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4" name="Google Shape;304;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5" name="Google Shape;305;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ویدیوم سوم مواردی که در جریان معاینه صحتمندی زنان صورت میگیرد را با تفصیل بیشتر تشریح میکند.</a:t>
            </a:r>
            <a:endParaRPr/>
          </a:p>
        </p:txBody>
      </p:sp>
      <p:sp>
        <p:nvSpPr>
          <p:cNvPr id="307" name="Google Shape;307;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8" name="Google Shape;308;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1" name="Google Shape;341;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2" name="Google Shape;342;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بیایید آغاز کنیم!</a:t>
            </a:r>
            <a:endParaRPr/>
          </a:p>
          <a:p>
            <a:pPr marL="0" lvl="0" indent="0" algn="l" rtl="0">
              <a:spcBef>
                <a:spcPts val="0"/>
              </a:spcBef>
              <a:spcAft>
                <a:spcPts val="0"/>
              </a:spcAft>
              <a:buNone/>
            </a:pPr>
            <a:endParaRPr/>
          </a:p>
          <a:p>
            <a:pPr marL="0" lvl="0" indent="0" algn="r" rtl="1">
              <a:spcBef>
                <a:spcPts val="0"/>
              </a:spcBef>
              <a:spcAft>
                <a:spcPts val="0"/>
              </a:spcAft>
              <a:buNone/>
            </a:pPr>
            <a:r>
              <a:rPr lang="en-US"/>
              <a:t>در ایالات متحده، کارمندان صحی مختلف به ضرورت های صحی زنان رسیدگی میکنند.  در حالیکه تمامی این کارمندان صحی در رابطه به موارد ابتدائی صحت زنان دانش کافی دارند، اما هر کدام از آنها در یک رشته مشخص تخصص دارند. و با در نظر داشت ضرورت های صحی، زنان ممکن است نزد یک یا چند کارمند صحی ذیل جهت دریافت مشوره مراجعه کند. </a:t>
            </a:r>
            <a:endParaRPr/>
          </a:p>
        </p:txBody>
      </p:sp>
      <p:sp>
        <p:nvSpPr>
          <p:cNvPr id="344" name="Google Shape;344;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5" name="Google Shape;345;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8" name="Google Shape;358;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9" name="Google Shape;359;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داکتران مراقبت های اولیه (یا PCPs) که بنام داکتران داخله عمومی، داکتران فامیلی، کار آموزان، یا داکتران اطفال نیز شناخته میشوند.  اینها به انواع مختلف مشکلات صحی افراد در سنین مختلف رسیدگی  می کند. برای زنان امکان دارد داکتر مراقبت های اولیه هم معاینه صحتمندی زنان را انجام دهد. </a:t>
            </a:r>
            <a:endParaRPr/>
          </a:p>
        </p:txBody>
      </p:sp>
      <p:sp>
        <p:nvSpPr>
          <p:cNvPr id="361" name="Google Shape;361;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2" name="Google Shape;362;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5" name="Google Shape;375;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6" name="Google Shape;376;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«OB/GYN» مخفف نسائی/ولادی است. داکتر نسائی داکتری است که از زنان و اطفال آنها در جریان حاملگی و ولادت مراقبت میکند</a:t>
            </a:r>
            <a:endParaRPr/>
          </a:p>
        </p:txBody>
      </p:sp>
      <p:sp>
        <p:nvSpPr>
          <p:cNvPr id="378" name="Google Shape;378;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9" name="Google Shape;379;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3" name="Google Shape;393;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94" name="Google Shape;394;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r" rtl="1">
              <a:spcBef>
                <a:spcPts val="0"/>
              </a:spcBef>
              <a:spcAft>
                <a:spcPts val="0"/>
              </a:spcAft>
              <a:buNone/>
            </a:pPr>
            <a:r>
              <a:rPr lang="en-US"/>
              <a:t>داکتر ولادی در تداوی صحت باروری زنان تخصص دارد. داکتر های که در این  بخش تخصص دارند اکثر هر دو وظیفه را انجام میدهند و به همین خاطر به نام OB/GYN یاد میشوند.</a:t>
            </a:r>
            <a:endParaRPr/>
          </a:p>
        </p:txBody>
      </p:sp>
      <p:sp>
        <p:nvSpPr>
          <p:cNvPr id="396" name="Google Shape;396;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7" name="Google Shape;397;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1" name="Google Shape;411;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2" name="Google Shape;412;p1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r" rtl="1">
              <a:spcBef>
                <a:spcPts val="0"/>
              </a:spcBef>
              <a:spcAft>
                <a:spcPts val="0"/>
              </a:spcAft>
              <a:buNone/>
            </a:pPr>
            <a:r>
              <a:rPr lang="en-US" dirty="0" err="1"/>
              <a:t>داکتران</a:t>
            </a:r>
            <a:r>
              <a:rPr lang="en-US" dirty="0"/>
              <a:t> OB/GYN </a:t>
            </a:r>
            <a:r>
              <a:rPr lang="en-US" dirty="0" err="1"/>
              <a:t>از</a:t>
            </a:r>
            <a:r>
              <a:rPr lang="en-US" dirty="0"/>
              <a:t> </a:t>
            </a:r>
            <a:r>
              <a:rPr lang="en-US" dirty="0" err="1"/>
              <a:t>دوران</a:t>
            </a:r>
            <a:r>
              <a:rPr lang="en-US" dirty="0"/>
              <a:t> </a:t>
            </a:r>
            <a:r>
              <a:rPr lang="en-US" dirty="0" err="1"/>
              <a:t>نوجوانی</a:t>
            </a:r>
            <a:r>
              <a:rPr lang="en-US" dirty="0"/>
              <a:t> </a:t>
            </a:r>
            <a:r>
              <a:rPr lang="en-US" dirty="0" err="1"/>
              <a:t>الی</a:t>
            </a:r>
            <a:r>
              <a:rPr lang="en-US" dirty="0"/>
              <a:t> </a:t>
            </a:r>
            <a:r>
              <a:rPr lang="en-US" dirty="0" err="1"/>
              <a:t>قطع</a:t>
            </a:r>
            <a:r>
              <a:rPr lang="en-US" dirty="0"/>
              <a:t> </a:t>
            </a:r>
            <a:r>
              <a:rPr lang="en-US" dirty="0" err="1"/>
              <a:t>عادت</a:t>
            </a:r>
            <a:r>
              <a:rPr lang="en-US" dirty="0"/>
              <a:t> </a:t>
            </a:r>
            <a:r>
              <a:rPr lang="en-US" dirty="0" err="1"/>
              <a:t>ماهوار</a:t>
            </a:r>
            <a:r>
              <a:rPr lang="en-US" dirty="0"/>
              <a:t> </a:t>
            </a:r>
            <a:r>
              <a:rPr lang="en-US" dirty="0" err="1"/>
              <a:t>و</a:t>
            </a:r>
            <a:r>
              <a:rPr lang="en-US" dirty="0"/>
              <a:t> </a:t>
            </a:r>
            <a:r>
              <a:rPr lang="en-US" dirty="0" err="1"/>
              <a:t>فراتر</a:t>
            </a:r>
            <a:r>
              <a:rPr lang="en-US" dirty="0"/>
              <a:t> </a:t>
            </a:r>
            <a:r>
              <a:rPr lang="en-US" dirty="0" err="1"/>
              <a:t>از</a:t>
            </a:r>
            <a:r>
              <a:rPr lang="en-US" dirty="0"/>
              <a:t> </a:t>
            </a:r>
            <a:r>
              <a:rPr lang="en-US" dirty="0" err="1"/>
              <a:t>آن</a:t>
            </a:r>
            <a:r>
              <a:rPr lang="en-US" dirty="0"/>
              <a:t> </a:t>
            </a:r>
            <a:r>
              <a:rPr lang="en-US" dirty="0" err="1"/>
              <a:t>از</a:t>
            </a:r>
            <a:r>
              <a:rPr lang="en-US" dirty="0"/>
              <a:t> </a:t>
            </a:r>
            <a:r>
              <a:rPr lang="en-US" dirty="0" err="1"/>
              <a:t>زنان</a:t>
            </a:r>
            <a:r>
              <a:rPr lang="en-US" dirty="0"/>
              <a:t> </a:t>
            </a:r>
            <a:r>
              <a:rPr lang="en-US" dirty="0" err="1"/>
              <a:t>مراقبت</a:t>
            </a:r>
            <a:r>
              <a:rPr lang="en-US" dirty="0"/>
              <a:t> </a:t>
            </a:r>
            <a:r>
              <a:rPr lang="en-US" dirty="0" err="1"/>
              <a:t>میکنند</a:t>
            </a:r>
            <a:r>
              <a:rPr lang="en-US" dirty="0"/>
              <a:t>.</a:t>
            </a:r>
            <a:endParaRPr dirty="0"/>
          </a:p>
        </p:txBody>
      </p:sp>
      <p:sp>
        <p:nvSpPr>
          <p:cNvPr id="414" name="Google Shape;414;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5" name="Google Shape;415;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9" name="Google Shape;429;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0" name="Google Shape;430;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نرس های متخصص به نرس های گفته میشوند که آموزش و دیپلوم های عالی را دریافت کرده  اند. آنها مراقبت های وقایوی را فراهم میکنند، شرایط صحی را تشخیص میکنند و تداوی افرادی که نزد آنها مراجعه میکنند را مدیریت می نمایند. آنها بطور مستقلانه یا همراه با داکتران برای ارایه طیف کاملی از خدمات مراقبت های صحی کار میکنند.</a:t>
            </a:r>
            <a:endParaRPr/>
          </a:p>
        </p:txBody>
      </p:sp>
      <p:sp>
        <p:nvSpPr>
          <p:cNvPr id="432" name="Google Shape;432;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3" name="Google Shape;433;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7" name="Google Shape;447;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8" name="Google Shape;448;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r" rtl="1">
              <a:spcBef>
                <a:spcPts val="0"/>
              </a:spcBef>
              <a:spcAft>
                <a:spcPts val="0"/>
              </a:spcAft>
              <a:buNone/>
            </a:pPr>
            <a:r>
              <a:rPr lang="en-US"/>
              <a:t>قابله ها به متخصصین صحی گفته میشود که دوران حاملگی، ولادت، مراقبت از نوزاد و صحت بعد از ولادت را مدیریت میکنند. قابله ها معمولاً داکتر نیستند،  اما بعضی آنها نرس هستند. قابله ها ممکن است با داکتران نسایی ولادی (OB/GYNS) و یا هم به تنهایی خود کار کنند.</a:t>
            </a:r>
            <a:endParaRPr/>
          </a:p>
        </p:txBody>
      </p:sp>
      <p:sp>
        <p:nvSpPr>
          <p:cNvPr id="450" name="Google Shape;450;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1" name="Google Shape;451;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4" name="Google Shape;104;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5" name="Google Shape;105;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r>
              <a:rPr lang="en-US"/>
              <a:t>معاینه های صحتمندی زنان فرصتی برای بررسی صحت کلی یک زن میباشد. این معاینه ها شامل صحت جسمی، صحت روانی و وضعیت اجتماعی است. </a:t>
            </a:r>
            <a:endParaRPr/>
          </a:p>
        </p:txBody>
      </p:sp>
      <p:sp>
        <p:nvSpPr>
          <p:cNvPr id="107" name="Google Shape;107;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8" name="Google Shape;108;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4" name="Google Shape;464;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65" name="Google Shape;465;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شما میتوانید مراقبت های صحی را از کارمندان صحی مختلف در ایالات متحده دریافت کنید. مهم نیست که شما مراقبت صحی را از کدام کارمند صحی دریافت میکنید، تمامی افراد در ایالات متحده عین حقوق صحی را دارند. برای  معلومات بیشتر در مورد حقوق مراقبت های صحی مریض، ویدیوی دوم را تماشا کنید...</a:t>
            </a:r>
            <a:endParaRPr/>
          </a:p>
        </p:txBody>
      </p:sp>
      <p:sp>
        <p:nvSpPr>
          <p:cNvPr id="467" name="Google Shape;467;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8" name="Google Shape;468;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4" name="Google Shape;484;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85" name="Google Shape;485;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r" rtl="1">
              <a:spcBef>
                <a:spcPts val="0"/>
              </a:spcBef>
              <a:spcAft>
                <a:spcPts val="0"/>
              </a:spcAft>
              <a:buNone/>
            </a:pPr>
            <a:r>
              <a:rPr lang="en-US" dirty="0"/>
              <a:t>...</a:t>
            </a:r>
            <a:r>
              <a:rPr lang="en-US" dirty="0" err="1"/>
              <a:t>پس</a:t>
            </a:r>
            <a:r>
              <a:rPr lang="en-US" dirty="0"/>
              <a:t> </a:t>
            </a:r>
            <a:r>
              <a:rPr lang="en-US" dirty="0" err="1"/>
              <a:t>از</a:t>
            </a:r>
            <a:r>
              <a:rPr lang="en-US" dirty="0"/>
              <a:t> </a:t>
            </a:r>
            <a:r>
              <a:rPr lang="en-US" dirty="0" err="1"/>
              <a:t>آن</a:t>
            </a:r>
            <a:r>
              <a:rPr lang="en-US" dirty="0"/>
              <a:t> </a:t>
            </a:r>
            <a:r>
              <a:rPr lang="en-US" dirty="0" err="1"/>
              <a:t>برای</a:t>
            </a:r>
            <a:r>
              <a:rPr lang="en-US" dirty="0"/>
              <a:t> </a:t>
            </a:r>
            <a:r>
              <a:rPr lang="en-US" dirty="0" err="1"/>
              <a:t>معلومات</a:t>
            </a:r>
            <a:r>
              <a:rPr lang="en-US" dirty="0"/>
              <a:t> </a:t>
            </a:r>
            <a:r>
              <a:rPr lang="en-US" dirty="0" err="1"/>
              <a:t>مفصل</a:t>
            </a:r>
            <a:r>
              <a:rPr lang="en-US" dirty="0"/>
              <a:t> </a:t>
            </a:r>
            <a:r>
              <a:rPr lang="en-US" dirty="0" err="1"/>
              <a:t>در</a:t>
            </a:r>
            <a:r>
              <a:rPr lang="en-US" dirty="0"/>
              <a:t> </a:t>
            </a:r>
            <a:r>
              <a:rPr lang="en-US" dirty="0" err="1"/>
              <a:t>مورد</a:t>
            </a:r>
            <a:r>
              <a:rPr lang="en-US" dirty="0"/>
              <a:t> </a:t>
            </a:r>
            <a:r>
              <a:rPr lang="en-US" dirty="0" err="1"/>
              <a:t>اینکه</a:t>
            </a:r>
            <a:r>
              <a:rPr lang="en-US" dirty="0"/>
              <a:t> </a:t>
            </a:r>
            <a:r>
              <a:rPr lang="en-US" dirty="0" err="1"/>
              <a:t>در</a:t>
            </a:r>
            <a:r>
              <a:rPr lang="en-US" dirty="0"/>
              <a:t> </a:t>
            </a:r>
            <a:r>
              <a:rPr lang="en-US" dirty="0" err="1"/>
              <a:t>جریان</a:t>
            </a:r>
            <a:r>
              <a:rPr lang="en-US" dirty="0"/>
              <a:t> </a:t>
            </a:r>
            <a:r>
              <a:rPr lang="en-US" dirty="0" err="1"/>
              <a:t>معاینه</a:t>
            </a:r>
            <a:r>
              <a:rPr lang="en-US" dirty="0"/>
              <a:t> </a:t>
            </a:r>
            <a:r>
              <a:rPr lang="en-US" dirty="0" err="1"/>
              <a:t>صحتمندی</a:t>
            </a:r>
            <a:r>
              <a:rPr lang="en-US" dirty="0"/>
              <a:t> </a:t>
            </a:r>
            <a:r>
              <a:rPr lang="en-US" dirty="0" err="1"/>
              <a:t>زنان</a:t>
            </a:r>
            <a:r>
              <a:rPr lang="en-US" dirty="0"/>
              <a:t> </a:t>
            </a:r>
            <a:r>
              <a:rPr lang="en-US" dirty="0" err="1"/>
              <a:t>در</a:t>
            </a:r>
            <a:r>
              <a:rPr lang="en-US" dirty="0"/>
              <a:t> </a:t>
            </a:r>
            <a:r>
              <a:rPr lang="en-US" dirty="0" err="1"/>
              <a:t>ایالات</a:t>
            </a:r>
            <a:r>
              <a:rPr lang="en-US" dirty="0"/>
              <a:t> </a:t>
            </a:r>
            <a:r>
              <a:rPr lang="en-US" dirty="0" err="1"/>
              <a:t>متحده</a:t>
            </a:r>
            <a:r>
              <a:rPr lang="en-US" dirty="0"/>
              <a:t> </a:t>
            </a:r>
            <a:r>
              <a:rPr lang="en-US" dirty="0" err="1"/>
              <a:t>چه</a:t>
            </a:r>
            <a:r>
              <a:rPr lang="en-US" dirty="0"/>
              <a:t> </a:t>
            </a:r>
            <a:r>
              <a:rPr lang="en-US" dirty="0" err="1"/>
              <a:t>کار</a:t>
            </a:r>
            <a:r>
              <a:rPr lang="en-US" dirty="0"/>
              <a:t> </a:t>
            </a:r>
            <a:r>
              <a:rPr lang="en-US" dirty="0" err="1"/>
              <a:t>های</a:t>
            </a:r>
            <a:r>
              <a:rPr lang="en-US" dirty="0"/>
              <a:t> </a:t>
            </a:r>
            <a:r>
              <a:rPr lang="en-US" dirty="0" err="1"/>
              <a:t>صورت</a:t>
            </a:r>
            <a:r>
              <a:rPr lang="en-US" dirty="0"/>
              <a:t> </a:t>
            </a:r>
            <a:r>
              <a:rPr lang="en-US" dirty="0" err="1"/>
              <a:t>میگیرد</a:t>
            </a:r>
            <a:r>
              <a:rPr lang="en-US" dirty="0"/>
              <a:t>، </a:t>
            </a:r>
            <a:r>
              <a:rPr lang="en-US" dirty="0" err="1"/>
              <a:t>ویدیوی</a:t>
            </a:r>
            <a:r>
              <a:rPr lang="en-US" dirty="0"/>
              <a:t> </a:t>
            </a:r>
            <a:r>
              <a:rPr lang="en-US" dirty="0" err="1"/>
              <a:t>سوم</a:t>
            </a:r>
            <a:r>
              <a:rPr lang="en-US" dirty="0"/>
              <a:t> </a:t>
            </a:r>
            <a:r>
              <a:rPr lang="en-US" dirty="0" err="1"/>
              <a:t>را</a:t>
            </a:r>
            <a:r>
              <a:rPr lang="en-US" dirty="0"/>
              <a:t> </a:t>
            </a:r>
            <a:r>
              <a:rPr lang="en-US" dirty="0" err="1"/>
              <a:t>ببینید</a:t>
            </a:r>
            <a:r>
              <a:rPr lang="en-US" dirty="0"/>
              <a:t>. </a:t>
            </a:r>
            <a:r>
              <a:rPr lang="en-US" dirty="0" err="1"/>
              <a:t>تشکر</a:t>
            </a:r>
            <a:r>
              <a:rPr lang="en-US" dirty="0"/>
              <a:t> </a:t>
            </a:r>
            <a:r>
              <a:rPr lang="en-US" dirty="0" err="1"/>
              <a:t>از</a:t>
            </a:r>
            <a:r>
              <a:rPr lang="en-US" dirty="0"/>
              <a:t> </a:t>
            </a:r>
            <a:r>
              <a:rPr lang="en-US" dirty="0" err="1"/>
              <a:t>اینکه</a:t>
            </a:r>
            <a:r>
              <a:rPr lang="en-US" dirty="0"/>
              <a:t> </a:t>
            </a:r>
            <a:r>
              <a:rPr lang="en-US" dirty="0" err="1"/>
              <a:t>ویدیو</a:t>
            </a:r>
            <a:r>
              <a:rPr lang="en-US" dirty="0"/>
              <a:t> </a:t>
            </a:r>
            <a:r>
              <a:rPr lang="en-US" dirty="0" err="1"/>
              <a:t>را</a:t>
            </a:r>
            <a:r>
              <a:rPr lang="en-US" dirty="0"/>
              <a:t> </a:t>
            </a:r>
            <a:r>
              <a:rPr lang="en-US" dirty="0" err="1"/>
              <a:t>تماشا</a:t>
            </a:r>
            <a:r>
              <a:rPr lang="en-US" dirty="0"/>
              <a:t> </a:t>
            </a:r>
            <a:r>
              <a:rPr lang="en-US" dirty="0" err="1"/>
              <a:t>کردید</a:t>
            </a:r>
            <a:r>
              <a:rPr lang="en-US" dirty="0"/>
              <a:t>!</a:t>
            </a:r>
            <a:endParaRPr dirty="0"/>
          </a:p>
        </p:txBody>
      </p:sp>
      <p:sp>
        <p:nvSpPr>
          <p:cNvPr id="487" name="Google Shape;487;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8" name="Google Shape;488;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Google Shape;119;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0" name="Google Shape;120;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r>
              <a:rPr lang="en-US"/>
              <a:t>معاینه صحتمندی زنان شامل چک کردن قد و وزن، فشار خون و نبض شما، بررسی واکسین های شما و معاینات دیگر با در نظر داشت اینکه شما چگونه احساس میکنید، میباشد.</a:t>
            </a:r>
            <a:endParaRPr/>
          </a:p>
        </p:txBody>
      </p:sp>
      <p:sp>
        <p:nvSpPr>
          <p:cNvPr id="122" name="Google Shape;122;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3" name="Google Shape;123;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 name="Google Shape;136;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7" name="Google Shape;137;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r>
              <a:rPr lang="en-US"/>
              <a:t>همچنین، این معاینه ها معمولاً شامل سه مورد ذیل میباشد:  معاینه سینه،  معاینه لگن خاصره و </a:t>
            </a:r>
            <a:endParaRPr/>
          </a:p>
          <a:p>
            <a:pPr marL="0" lvl="0" indent="0" algn="r" rtl="1">
              <a:spcBef>
                <a:spcPts val="0"/>
              </a:spcBef>
              <a:spcAft>
                <a:spcPts val="0"/>
              </a:spcAft>
              <a:buNone/>
            </a:pPr>
            <a:r>
              <a:rPr lang="en-US"/>
              <a:t> معاینه پاپ.</a:t>
            </a:r>
            <a:endParaRPr/>
          </a:p>
        </p:txBody>
      </p:sp>
      <p:sp>
        <p:nvSpPr>
          <p:cNvPr id="139" name="Google Shape;139;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 name="Google Shape;140;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4" name="Google Shape;154;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5" name="Google Shape;155;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r>
              <a:rPr lang="en-US"/>
              <a:t>داکتران در ایالات متحده توصیه میکنند که زنان پس از آغاز مقاربت جنسی یا پس از آنکه به سن 21 سالگی رسیدند باید سال یک بار برای «معاینه صحتمندی زنان» مراجعه کنند.</a:t>
            </a:r>
            <a:endParaRPr/>
          </a:p>
        </p:txBody>
      </p:sp>
      <p:sp>
        <p:nvSpPr>
          <p:cNvPr id="157" name="Google Shape;157;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8" name="Google Shape;158;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6" name="Google Shape;186;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7" name="Google Shape;187;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a:p>
            <a:pPr marL="0" lvl="0" indent="0" algn="r" rtl="1">
              <a:spcBef>
                <a:spcPts val="0"/>
              </a:spcBef>
              <a:spcAft>
                <a:spcPts val="0"/>
              </a:spcAft>
              <a:buNone/>
            </a:pPr>
            <a:r>
              <a:rPr lang="en-US"/>
              <a:t>این  معاینه ممکن است با  آنچه در افغانستان توصیه یا انجام میشود متفاوت باشد. به خاطر این  داکتران در ایالات متحده معاینه های منظم صحتمندی زنان را به تمامی زنان، صرف نظر از اینکه آنها از نظر جنسی فعال هستند یا خیر، توصیه می  کنند   چون که این معاینه ها میتواند امراض را به اسرع وقت و زمانی که به آسانی قابل تداوی یا مدیریت هستند، شناسایی کند.</a:t>
            </a:r>
            <a:endParaRPr/>
          </a:p>
        </p:txBody>
      </p:sp>
      <p:sp>
        <p:nvSpPr>
          <p:cNvPr id="189" name="Google Shape;189;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9" name="Google Shape;199;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0" name="Google Shape;200;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این معاینات نه تنها وقتی که شما یک مشکل صحی دارید ، بلکه به عنوان بررسی منظم صحت کلی شما انجام می شود. این معاینات همچنین یک فضای خصوصی را به شما فراهم میکند تا هر گونه شکایتی که دارید را با دکتر تان شریک سازید یا سوالاتی که در ارتباط به صحت زنان دارید پرسان کنید.</a:t>
            </a:r>
            <a:endParaRPr/>
          </a:p>
        </p:txBody>
      </p:sp>
      <p:sp>
        <p:nvSpPr>
          <p:cNvPr id="202" name="Google Shape;202;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3" name="Google Shape;203;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6" name="Google Shape;216;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7" name="Google Shape;217;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از جمله  عادات ماهوار غیر نارمل و خونریزی، تغییرات در خُلق و خوی، درد شدید در جریان عادت ماهوار، تنظیم خانواده و سایر مشکلات صحی.</a:t>
            </a:r>
            <a:endParaRPr/>
          </a:p>
        </p:txBody>
      </p:sp>
      <p:sp>
        <p:nvSpPr>
          <p:cNvPr id="219" name="Google Shape;219;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Google Shape;220;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5" name="Google Shape;235;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6" name="Google Shape;236;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1">
              <a:spcBef>
                <a:spcPts val="0"/>
              </a:spcBef>
              <a:spcAft>
                <a:spcPts val="0"/>
              </a:spcAft>
              <a:buNone/>
            </a:pPr>
            <a:r>
              <a:rPr lang="en-US"/>
              <a:t>این ویدیوی سه-قسمتی برای زنان افغان است که جدیداً به ایالات متحده آمده اند و باید بفهمند که چه چیز های را میتوانند در جریان «معاینه صحتمندی زنان» توقع داشته باشند.</a:t>
            </a:r>
            <a:endParaRPr/>
          </a:p>
        </p:txBody>
      </p:sp>
      <p:sp>
        <p:nvSpPr>
          <p:cNvPr id="238" name="Google Shape;238;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9" name="Google Shape;239;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r" rtl="1">
              <a:spcBef>
                <a:spcPts val="0"/>
              </a:spcBef>
              <a:spcAft>
                <a:spcPts val="0"/>
              </a:spcAft>
              <a:buClr>
                <a:schemeClr val="dk1"/>
              </a:buClr>
              <a:buSzPts val="4000"/>
              <a:buFont typeface="Calibri"/>
              <a:buNone/>
              <a:defRPr sz="4000" b="1" cap="none"/>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0" marR="0" lvl="1" indent="0" algn="r" rtl="1">
              <a:spcBef>
                <a:spcPts val="0"/>
              </a:spcBef>
              <a:buNone/>
              <a:defRPr sz="1200" b="0" i="0" u="none" strike="noStrike" cap="none">
                <a:solidFill>
                  <a:srgbClr val="888888"/>
                </a:solidFill>
                <a:latin typeface="Calibri"/>
                <a:ea typeface="Calibri"/>
                <a:cs typeface="Calibri"/>
                <a:sym typeface="Calibri"/>
              </a:defRPr>
            </a:lvl2pPr>
            <a:lvl3pPr marL="0" marR="0" lvl="2" indent="0" algn="r" rtl="1">
              <a:spcBef>
                <a:spcPts val="0"/>
              </a:spcBef>
              <a:buNone/>
              <a:defRPr sz="1200" b="0" i="0" u="none" strike="noStrike" cap="none">
                <a:solidFill>
                  <a:srgbClr val="888888"/>
                </a:solidFill>
                <a:latin typeface="Calibri"/>
                <a:ea typeface="Calibri"/>
                <a:cs typeface="Calibri"/>
                <a:sym typeface="Calibri"/>
              </a:defRPr>
            </a:lvl3pPr>
            <a:lvl4pPr marL="0" marR="0" lvl="3" indent="0" algn="r" rtl="1">
              <a:spcBef>
                <a:spcPts val="0"/>
              </a:spcBef>
              <a:buNone/>
              <a:defRPr sz="1200" b="0" i="0" u="none" strike="noStrike" cap="none">
                <a:solidFill>
                  <a:srgbClr val="888888"/>
                </a:solidFill>
                <a:latin typeface="Calibri"/>
                <a:ea typeface="Calibri"/>
                <a:cs typeface="Calibri"/>
                <a:sym typeface="Calibri"/>
              </a:defRPr>
            </a:lvl4pPr>
            <a:lvl5pPr marL="0" marR="0" lvl="4" indent="0" algn="r" rtl="1">
              <a:spcBef>
                <a:spcPts val="0"/>
              </a:spcBef>
              <a:buNone/>
              <a:defRPr sz="1200" b="0" i="0" u="none" strike="noStrike" cap="none">
                <a:solidFill>
                  <a:srgbClr val="888888"/>
                </a:solidFill>
                <a:latin typeface="Calibri"/>
                <a:ea typeface="Calibri"/>
                <a:cs typeface="Calibri"/>
                <a:sym typeface="Calibri"/>
              </a:defRPr>
            </a:lvl5pPr>
            <a:lvl6pPr marL="0" marR="0" lvl="5" indent="0" algn="r" rtl="1">
              <a:spcBef>
                <a:spcPts val="0"/>
              </a:spcBef>
              <a:buNone/>
              <a:defRPr sz="1200" b="0" i="0" u="none" strike="noStrike" cap="none">
                <a:solidFill>
                  <a:srgbClr val="888888"/>
                </a:solidFill>
                <a:latin typeface="Calibri"/>
                <a:ea typeface="Calibri"/>
                <a:cs typeface="Calibri"/>
                <a:sym typeface="Calibri"/>
              </a:defRPr>
            </a:lvl6pPr>
            <a:lvl7pPr marL="0" marR="0" lvl="6" indent="0" algn="r" rtl="1">
              <a:spcBef>
                <a:spcPts val="0"/>
              </a:spcBef>
              <a:buNone/>
              <a:defRPr sz="1200" b="0" i="0" u="none" strike="noStrike" cap="none">
                <a:solidFill>
                  <a:srgbClr val="888888"/>
                </a:solidFill>
                <a:latin typeface="Calibri"/>
                <a:ea typeface="Calibri"/>
                <a:cs typeface="Calibri"/>
                <a:sym typeface="Calibri"/>
              </a:defRPr>
            </a:lvl7pPr>
            <a:lvl8pPr marL="0" marR="0" lvl="7" indent="0" algn="r" rtl="1">
              <a:spcBef>
                <a:spcPts val="0"/>
              </a:spcBef>
              <a:buNone/>
              <a:defRPr sz="1200" b="0" i="0" u="none" strike="noStrike" cap="none">
                <a:solidFill>
                  <a:srgbClr val="888888"/>
                </a:solidFill>
                <a:latin typeface="Calibri"/>
                <a:ea typeface="Calibri"/>
                <a:cs typeface="Calibri"/>
                <a:sym typeface="Calibri"/>
              </a:defRPr>
            </a:lvl8pPr>
            <a:lvl9pPr marL="0" marR="0" lvl="8" indent="0" algn="r" rtl="1">
              <a:spcBef>
                <a:spcPts val="0"/>
              </a:spcBef>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91"/>
        <p:cNvGrpSpPr/>
        <p:nvPr/>
      </p:nvGrpSpPr>
      <p:grpSpPr>
        <a:xfrm>
          <a:off x="0" y="0"/>
          <a:ext cx="0" cy="0"/>
          <a:chOff x="0" y="0"/>
          <a:chExt cx="0" cy="0"/>
        </a:xfrm>
      </p:grpSpPr>
      <p:sp>
        <p:nvSpPr>
          <p:cNvPr id="92" name="Google Shape;92;p1"/>
          <p:cNvSpPr/>
          <p:nvPr/>
        </p:nvSpPr>
        <p:spPr>
          <a:xfrm>
            <a:off x="1028700" y="1296907"/>
            <a:ext cx="6718443" cy="7930604"/>
          </a:xfrm>
          <a:custGeom>
            <a:avLst/>
            <a:gdLst/>
            <a:ahLst/>
            <a:cxnLst/>
            <a:rect l="l" t="t" r="r" b="b"/>
            <a:pathLst>
              <a:path w="6718443" h="7930604" extrusionOk="0">
                <a:moveTo>
                  <a:pt x="0" y="0"/>
                </a:moveTo>
                <a:lnTo>
                  <a:pt x="6718443" y="0"/>
                </a:lnTo>
                <a:lnTo>
                  <a:pt x="6718443" y="7930604"/>
                </a:lnTo>
                <a:lnTo>
                  <a:pt x="0" y="7930604"/>
                </a:lnTo>
                <a:lnTo>
                  <a:pt x="0" y="0"/>
                </a:lnTo>
                <a:close/>
              </a:path>
            </a:pathLst>
          </a:custGeom>
          <a:blipFill rotWithShape="1">
            <a:blip r:embed="rId3">
              <a:alphaModFix/>
            </a:blip>
            <a:stretch>
              <a:fillRect l="-42991" r="-34068"/>
            </a:stretch>
          </a:blipFill>
          <a:ln>
            <a:noFill/>
          </a:ln>
        </p:spPr>
        <p:txBody>
          <a:bodyPr/>
          <a:lstStyle/>
          <a:p>
            <a:endParaRPr lang="en-US"/>
          </a:p>
        </p:txBody>
      </p:sp>
      <p:grpSp>
        <p:nvGrpSpPr>
          <p:cNvPr id="93" name="Google Shape;93;p1"/>
          <p:cNvGrpSpPr/>
          <p:nvPr/>
        </p:nvGrpSpPr>
        <p:grpSpPr>
          <a:xfrm>
            <a:off x="1028700" y="9196721"/>
            <a:ext cx="16230600" cy="2629165"/>
            <a:chOff x="0" y="0"/>
            <a:chExt cx="5017630" cy="812800"/>
          </a:xfrm>
        </p:grpSpPr>
        <p:sp>
          <p:nvSpPr>
            <p:cNvPr id="94" name="Google Shape;94;p1"/>
            <p:cNvSpPr/>
            <p:nvPr/>
          </p:nvSpPr>
          <p:spPr>
            <a:xfrm>
              <a:off x="0" y="0"/>
              <a:ext cx="5017630" cy="19037"/>
            </a:xfrm>
            <a:custGeom>
              <a:avLst/>
              <a:gdLst/>
              <a:ahLst/>
              <a:cxnLst/>
              <a:rect l="l" t="t" r="r" b="b"/>
              <a:pathLst>
                <a:path w="5017630" h="19037" extrusionOk="0">
                  <a:moveTo>
                    <a:pt x="0" y="0"/>
                  </a:moveTo>
                  <a:lnTo>
                    <a:pt x="5017630" y="0"/>
                  </a:lnTo>
                  <a:lnTo>
                    <a:pt x="5017630" y="19037"/>
                  </a:lnTo>
                  <a:lnTo>
                    <a:pt x="0" y="19037"/>
                  </a:lnTo>
                  <a:close/>
                </a:path>
              </a:pathLst>
            </a:custGeom>
            <a:solidFill>
              <a:srgbClr val="335929"/>
            </a:solidFill>
            <a:ln>
              <a:noFill/>
            </a:ln>
          </p:spPr>
          <p:txBody>
            <a:bodyPr/>
            <a:lstStyle/>
            <a:p>
              <a:endParaRPr lang="en-US"/>
            </a:p>
          </p:txBody>
        </p:sp>
        <p:sp>
          <p:nvSpPr>
            <p:cNvPr id="95" name="Google Shape;95;p1"/>
            <p:cNvSpPr txBox="1"/>
            <p:nvPr/>
          </p:nvSpPr>
          <p:spPr>
            <a:xfrm>
              <a:off x="0" y="9525"/>
              <a:ext cx="812800"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85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l="4779" r="4780" b="69393"/>
          <a:stretch/>
        </p:blipFill>
        <p:spPr>
          <a:xfrm>
            <a:off x="9812351" y="2619175"/>
            <a:ext cx="7692000" cy="1081799"/>
          </a:xfrm>
          <a:prstGeom prst="rect">
            <a:avLst/>
          </a:prstGeom>
          <a:noFill/>
          <a:ln>
            <a:noFill/>
          </a:ln>
        </p:spPr>
      </p:pic>
      <p:sp>
        <p:nvSpPr>
          <p:cNvPr id="97" name="Google Shape;97;p1"/>
          <p:cNvSpPr txBox="1"/>
          <p:nvPr/>
        </p:nvSpPr>
        <p:spPr>
          <a:xfrm>
            <a:off x="10377300" y="2443843"/>
            <a:ext cx="6882000" cy="1087500"/>
          </a:xfrm>
          <a:prstGeom prst="rect">
            <a:avLst/>
          </a:prstGeom>
          <a:noFill/>
          <a:ln>
            <a:noFill/>
          </a:ln>
        </p:spPr>
        <p:txBody>
          <a:bodyPr spcFirstLastPara="1" wrap="square" lIns="0" tIns="0" rIns="0" bIns="0" anchor="t" anchorCtr="0">
            <a:spAutoFit/>
          </a:bodyPr>
          <a:lstStyle/>
          <a:p>
            <a:pPr marL="0" marR="0" lvl="0" indent="0" algn="r" rtl="1">
              <a:lnSpc>
                <a:spcPct val="146001"/>
              </a:lnSpc>
              <a:spcBef>
                <a:spcPts val="0"/>
              </a:spcBef>
              <a:spcAft>
                <a:spcPts val="0"/>
              </a:spcAft>
              <a:buNone/>
            </a:pPr>
            <a:r>
              <a:rPr lang="en-US" sz="7065" b="0" i="0" u="none" strike="noStrike" cap="none" dirty="0" err="1">
                <a:solidFill>
                  <a:srgbClr val="FFFFFF"/>
                </a:solidFill>
                <a:latin typeface="Calibri"/>
                <a:ea typeface="Calibri"/>
                <a:cs typeface="Calibri"/>
                <a:sym typeface="Calibri"/>
              </a:rPr>
              <a:t>معاینه</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صحتمندی</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زنان</a:t>
            </a:r>
            <a:endParaRPr dirty="0"/>
          </a:p>
        </p:txBody>
      </p:sp>
      <p:sp>
        <p:nvSpPr>
          <p:cNvPr id="98" name="Google Shape;98;p1"/>
          <p:cNvSpPr txBox="1"/>
          <p:nvPr/>
        </p:nvSpPr>
        <p:spPr>
          <a:xfrm>
            <a:off x="9567300" y="1641978"/>
            <a:ext cx="7692000" cy="1120307"/>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600" b="0" i="0" u="none" strike="noStrike" cap="none" dirty="0" err="1">
                <a:solidFill>
                  <a:srgbClr val="0C2675"/>
                </a:solidFill>
                <a:latin typeface="Calibri"/>
                <a:ea typeface="Calibri"/>
                <a:cs typeface="Calibri"/>
                <a:sym typeface="Calibri"/>
              </a:rPr>
              <a:t>بخش</a:t>
            </a:r>
            <a:r>
              <a:rPr lang="en-US" sz="5600" b="0" i="0" u="none" strike="noStrike" cap="none" dirty="0">
                <a:solidFill>
                  <a:srgbClr val="0C2675"/>
                </a:solidFill>
                <a:latin typeface="Calibri"/>
                <a:ea typeface="Calibri"/>
                <a:cs typeface="Calibri"/>
                <a:sym typeface="Calibri"/>
              </a:rPr>
              <a:t> 1: </a:t>
            </a:r>
            <a:r>
              <a:rPr lang="en-US" sz="5600" b="0" i="0" u="none" strike="noStrike" cap="none" dirty="0" err="1">
                <a:solidFill>
                  <a:srgbClr val="0C2675"/>
                </a:solidFill>
                <a:latin typeface="Calibri"/>
                <a:ea typeface="Calibri"/>
                <a:cs typeface="Calibri"/>
                <a:sym typeface="Calibri"/>
              </a:rPr>
              <a:t>معرفی</a:t>
            </a:r>
            <a:r>
              <a:rPr lang="en-US" sz="5600" b="0" i="0" u="none" strike="noStrike" cap="none" dirty="0">
                <a:solidFill>
                  <a:srgbClr val="0C2675"/>
                </a:solidFill>
                <a:latin typeface="Calibri"/>
                <a:ea typeface="Calibri"/>
                <a:cs typeface="Calibri"/>
                <a:sym typeface="Calibri"/>
              </a:rPr>
              <a:t> </a:t>
            </a:r>
            <a:endParaRPr dirty="0"/>
          </a:p>
        </p:txBody>
      </p:sp>
      <p:grpSp>
        <p:nvGrpSpPr>
          <p:cNvPr id="99" name="Google Shape;99;p1"/>
          <p:cNvGrpSpPr/>
          <p:nvPr/>
        </p:nvGrpSpPr>
        <p:grpSpPr>
          <a:xfrm>
            <a:off x="14978789" y="5735466"/>
            <a:ext cx="2280511" cy="1126364"/>
            <a:chOff x="0" y="0"/>
            <a:chExt cx="3040681" cy="1501818"/>
          </a:xfrm>
        </p:grpSpPr>
        <p:sp>
          <p:nvSpPr>
            <p:cNvPr id="100" name="Google Shape;100;p1"/>
            <p:cNvSpPr/>
            <p:nvPr/>
          </p:nvSpPr>
          <p:spPr>
            <a:xfrm>
              <a:off x="1538863" y="0"/>
              <a:ext cx="1501818" cy="1501818"/>
            </a:xfrm>
            <a:custGeom>
              <a:avLst/>
              <a:gdLst/>
              <a:ahLst/>
              <a:cxnLst/>
              <a:rect l="l" t="t" r="r" b="b"/>
              <a:pathLst>
                <a:path w="1501818" h="1501818" extrusionOk="0">
                  <a:moveTo>
                    <a:pt x="0" y="0"/>
                  </a:moveTo>
                  <a:lnTo>
                    <a:pt x="1501818" y="0"/>
                  </a:lnTo>
                  <a:lnTo>
                    <a:pt x="1501818" y="1501818"/>
                  </a:lnTo>
                  <a:lnTo>
                    <a:pt x="0" y="1501818"/>
                  </a:lnTo>
                  <a:lnTo>
                    <a:pt x="0" y="0"/>
                  </a:lnTo>
                  <a:close/>
                </a:path>
              </a:pathLst>
            </a:custGeom>
            <a:blipFill rotWithShape="1">
              <a:blip r:embed="rId5">
                <a:alphaModFix/>
              </a:blip>
              <a:stretch>
                <a:fillRect/>
              </a:stretch>
            </a:blipFill>
            <a:ln>
              <a:noFill/>
            </a:ln>
          </p:spPr>
          <p:txBody>
            <a:bodyPr/>
            <a:lstStyle/>
            <a:p>
              <a:endParaRPr lang="en-US"/>
            </a:p>
          </p:txBody>
        </p:sp>
        <p:sp>
          <p:nvSpPr>
            <p:cNvPr id="101" name="Google Shape;101;p1"/>
            <p:cNvSpPr/>
            <p:nvPr/>
          </p:nvSpPr>
          <p:spPr>
            <a:xfrm>
              <a:off x="0" y="121177"/>
              <a:ext cx="1259463" cy="1259463"/>
            </a:xfrm>
            <a:custGeom>
              <a:avLst/>
              <a:gdLst/>
              <a:ahLst/>
              <a:cxnLst/>
              <a:rect l="l" t="t" r="r" b="b"/>
              <a:pathLst>
                <a:path w="1259463" h="1259463" extrusionOk="0">
                  <a:moveTo>
                    <a:pt x="0" y="0"/>
                  </a:moveTo>
                  <a:lnTo>
                    <a:pt x="1259463" y="0"/>
                  </a:lnTo>
                  <a:lnTo>
                    <a:pt x="1259463" y="1259464"/>
                  </a:lnTo>
                  <a:lnTo>
                    <a:pt x="0" y="1259464"/>
                  </a:lnTo>
                  <a:lnTo>
                    <a:pt x="0" y="0"/>
                  </a:lnTo>
                  <a:close/>
                </a:path>
              </a:pathLst>
            </a:custGeom>
            <a:blipFill rotWithShape="1">
              <a:blip r:embed="rId6">
                <a:alphaModFix/>
              </a:blip>
              <a:stretch>
                <a:fillRect/>
              </a:stretch>
            </a:blipFill>
            <a:ln>
              <a:noFill/>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56"/>
        <p:cNvGrpSpPr/>
        <p:nvPr/>
      </p:nvGrpSpPr>
      <p:grpSpPr>
        <a:xfrm>
          <a:off x="0" y="0"/>
          <a:ext cx="0" cy="0"/>
          <a:chOff x="0" y="0"/>
          <a:chExt cx="0" cy="0"/>
        </a:xfrm>
      </p:grpSpPr>
      <p:sp>
        <p:nvSpPr>
          <p:cNvPr id="269" name="Google Shape;269;p10"/>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grpSp>
        <p:nvGrpSpPr>
          <p:cNvPr id="2" name="Google Shape;310;p12">
            <a:extLst>
              <a:ext uri="{FF2B5EF4-FFF2-40B4-BE49-F238E27FC236}">
                <a16:creationId xmlns:a16="http://schemas.microsoft.com/office/drawing/2014/main" id="{20059116-7D77-8F23-D451-EE349A236F01}"/>
              </a:ext>
            </a:extLst>
          </p:cNvPr>
          <p:cNvGrpSpPr/>
          <p:nvPr/>
        </p:nvGrpSpPr>
        <p:grpSpPr>
          <a:xfrm>
            <a:off x="14374478" y="4764843"/>
            <a:ext cx="887358" cy="887358"/>
            <a:chOff x="0" y="0"/>
            <a:chExt cx="1183144" cy="1183144"/>
          </a:xfrm>
        </p:grpSpPr>
        <p:grpSp>
          <p:nvGrpSpPr>
            <p:cNvPr id="3" name="Google Shape;311;p12">
              <a:extLst>
                <a:ext uri="{FF2B5EF4-FFF2-40B4-BE49-F238E27FC236}">
                  <a16:creationId xmlns:a16="http://schemas.microsoft.com/office/drawing/2014/main" id="{C666D9C4-1046-4DFE-6000-F8E83153903D}"/>
                </a:ext>
              </a:extLst>
            </p:cNvPr>
            <p:cNvGrpSpPr/>
            <p:nvPr/>
          </p:nvGrpSpPr>
          <p:grpSpPr>
            <a:xfrm>
              <a:off x="0" y="0"/>
              <a:ext cx="1183144" cy="1183144"/>
              <a:chOff x="0" y="0"/>
              <a:chExt cx="812800" cy="812800"/>
            </a:xfrm>
          </p:grpSpPr>
          <p:sp>
            <p:nvSpPr>
              <p:cNvPr id="5" name="Google Shape;312;p12">
                <a:extLst>
                  <a:ext uri="{FF2B5EF4-FFF2-40B4-BE49-F238E27FC236}">
                    <a16:creationId xmlns:a16="http://schemas.microsoft.com/office/drawing/2014/main" id="{4C7E29AC-F46C-1165-F6CE-48419BD81B4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3;p12">
                <a:extLst>
                  <a:ext uri="{FF2B5EF4-FFF2-40B4-BE49-F238E27FC236}">
                    <a16:creationId xmlns:a16="http://schemas.microsoft.com/office/drawing/2014/main" id="{C5DFEF58-50A8-1D2B-7D87-ABB80013E800}"/>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 name="Google Shape;314;p12">
              <a:extLst>
                <a:ext uri="{FF2B5EF4-FFF2-40B4-BE49-F238E27FC236}">
                  <a16:creationId xmlns:a16="http://schemas.microsoft.com/office/drawing/2014/main" id="{4E33ECDC-B3B2-D59F-9BFF-CEEB764197C1}"/>
                </a:ext>
              </a:extLst>
            </p:cNvPr>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1</a:t>
              </a:r>
              <a:endParaRPr/>
            </a:p>
          </p:txBody>
        </p:sp>
      </p:grpSp>
      <p:grpSp>
        <p:nvGrpSpPr>
          <p:cNvPr id="7" name="Google Shape;315;p12">
            <a:extLst>
              <a:ext uri="{FF2B5EF4-FFF2-40B4-BE49-F238E27FC236}">
                <a16:creationId xmlns:a16="http://schemas.microsoft.com/office/drawing/2014/main" id="{25635B8B-399D-1787-6781-2AA645BF56E0}"/>
              </a:ext>
            </a:extLst>
          </p:cNvPr>
          <p:cNvGrpSpPr/>
          <p:nvPr/>
        </p:nvGrpSpPr>
        <p:grpSpPr>
          <a:xfrm>
            <a:off x="10337363" y="1961224"/>
            <a:ext cx="6358679" cy="6582231"/>
            <a:chOff x="0" y="-28575"/>
            <a:chExt cx="812800" cy="841375"/>
          </a:xfrm>
        </p:grpSpPr>
        <p:sp>
          <p:nvSpPr>
            <p:cNvPr id="8" name="Google Shape;316;p12">
              <a:extLst>
                <a:ext uri="{FF2B5EF4-FFF2-40B4-BE49-F238E27FC236}">
                  <a16:creationId xmlns:a16="http://schemas.microsoft.com/office/drawing/2014/main" id="{0CBA2B96-CF90-4F81-A886-7DCE41D2C44D}"/>
                </a:ext>
              </a:extLst>
            </p:cNvPr>
            <p:cNvSpPr/>
            <p:nvPr/>
          </p:nvSpPr>
          <p:spPr>
            <a:xfrm>
              <a:off x="0" y="0"/>
              <a:ext cx="186736" cy="98639"/>
            </a:xfrm>
            <a:custGeom>
              <a:avLst/>
              <a:gdLst/>
              <a:ahLst/>
              <a:cxnLst/>
              <a:rect l="l" t="t" r="r" b="b"/>
              <a:pathLst>
                <a:path w="186736" h="98639" extrusionOk="0">
                  <a:moveTo>
                    <a:pt x="0" y="0"/>
                  </a:moveTo>
                  <a:lnTo>
                    <a:pt x="186736" y="0"/>
                  </a:lnTo>
                  <a:lnTo>
                    <a:pt x="186736" y="98639"/>
                  </a:lnTo>
                  <a:lnTo>
                    <a:pt x="0" y="98639"/>
                  </a:lnTo>
                  <a:close/>
                </a:path>
              </a:pathLst>
            </a:custGeom>
            <a:solidFill>
              <a:srgbClr val="FFC72C"/>
            </a:solidFill>
            <a:ln>
              <a:noFill/>
            </a:ln>
          </p:spPr>
          <p:txBody>
            <a:bodyPr/>
            <a:lstStyle/>
            <a:p>
              <a:endParaRPr lang="en-US"/>
            </a:p>
          </p:txBody>
        </p:sp>
        <p:sp>
          <p:nvSpPr>
            <p:cNvPr id="9" name="Google Shape;317;p12">
              <a:extLst>
                <a:ext uri="{FF2B5EF4-FFF2-40B4-BE49-F238E27FC236}">
                  <a16:creationId xmlns:a16="http://schemas.microsoft.com/office/drawing/2014/main" id="{712FD99B-241E-67F3-EDAE-A4532CB9CD84}"/>
                </a:ext>
              </a:extLst>
            </p:cNvPr>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 name="Google Shape;318;p12">
            <a:extLst>
              <a:ext uri="{FF2B5EF4-FFF2-40B4-BE49-F238E27FC236}">
                <a16:creationId xmlns:a16="http://schemas.microsoft.com/office/drawing/2014/main" id="{0099335E-812E-C43C-94C5-DB218B923DD2}"/>
              </a:ext>
            </a:extLst>
          </p:cNvPr>
          <p:cNvGrpSpPr/>
          <p:nvPr/>
        </p:nvGrpSpPr>
        <p:grpSpPr>
          <a:xfrm>
            <a:off x="5743074" y="2956442"/>
            <a:ext cx="5234064" cy="6582215"/>
            <a:chOff x="0" y="-28575"/>
            <a:chExt cx="812800" cy="841375"/>
          </a:xfrm>
        </p:grpSpPr>
        <p:sp>
          <p:nvSpPr>
            <p:cNvPr id="11" name="Google Shape;319;p12">
              <a:extLst>
                <a:ext uri="{FF2B5EF4-FFF2-40B4-BE49-F238E27FC236}">
                  <a16:creationId xmlns:a16="http://schemas.microsoft.com/office/drawing/2014/main" id="{9C493AAA-C964-B85E-9CC9-BC0EDFDED7F2}"/>
                </a:ext>
              </a:extLst>
            </p:cNvPr>
            <p:cNvSpPr/>
            <p:nvPr/>
          </p:nvSpPr>
          <p:spPr>
            <a:xfrm>
              <a:off x="0" y="0"/>
              <a:ext cx="675147" cy="86866"/>
            </a:xfrm>
            <a:custGeom>
              <a:avLst/>
              <a:gdLst/>
              <a:ahLst/>
              <a:cxnLst/>
              <a:rect l="l" t="t" r="r" b="b"/>
              <a:pathLst>
                <a:path w="675147" h="86866" extrusionOk="0">
                  <a:moveTo>
                    <a:pt x="0" y="0"/>
                  </a:moveTo>
                  <a:lnTo>
                    <a:pt x="675147" y="0"/>
                  </a:lnTo>
                  <a:lnTo>
                    <a:pt x="675147" y="86866"/>
                  </a:lnTo>
                  <a:lnTo>
                    <a:pt x="0" y="86866"/>
                  </a:lnTo>
                  <a:close/>
                </a:path>
              </a:pathLst>
            </a:custGeom>
            <a:solidFill>
              <a:srgbClr val="FFC72C"/>
            </a:solidFill>
            <a:ln>
              <a:noFill/>
            </a:ln>
          </p:spPr>
          <p:txBody>
            <a:bodyPr/>
            <a:lstStyle/>
            <a:p>
              <a:endParaRPr lang="en-US"/>
            </a:p>
          </p:txBody>
        </p:sp>
        <p:sp>
          <p:nvSpPr>
            <p:cNvPr id="12" name="Google Shape;320;p12">
              <a:extLst>
                <a:ext uri="{FF2B5EF4-FFF2-40B4-BE49-F238E27FC236}">
                  <a16:creationId xmlns:a16="http://schemas.microsoft.com/office/drawing/2014/main" id="{5F6290B6-0F63-3925-6110-1C70508D8059}"/>
                </a:ext>
              </a:extLst>
            </p:cNvPr>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Google Shape;321;p12">
            <a:extLst>
              <a:ext uri="{FF2B5EF4-FFF2-40B4-BE49-F238E27FC236}">
                <a16:creationId xmlns:a16="http://schemas.microsoft.com/office/drawing/2014/main" id="{89A65BE1-47F5-E4D7-6295-94998006C9B2}"/>
              </a:ext>
            </a:extLst>
          </p:cNvPr>
          <p:cNvSpPr txBox="1"/>
          <p:nvPr/>
        </p:nvSpPr>
        <p:spPr>
          <a:xfrm>
            <a:off x="2307675" y="1945686"/>
            <a:ext cx="139581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dirty="0" err="1">
                <a:solidFill>
                  <a:srgbClr val="0C2675"/>
                </a:solidFill>
                <a:latin typeface="Calibri"/>
                <a:ea typeface="Calibri"/>
                <a:cs typeface="Calibri"/>
                <a:sym typeface="Calibri"/>
              </a:rPr>
              <a:t>برای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افغان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جدیداً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ایالات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متحده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آمده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باید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بدانند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چیز</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های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را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میتوانند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در</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جریان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صحتمندی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توقع</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داشته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باشند</a:t>
            </a:r>
            <a:r>
              <a:rPr lang="en-US" sz="4103" b="0" i="0" u="none" strike="noStrike" cap="none" dirty="0">
                <a:solidFill>
                  <a:srgbClr val="0C2675"/>
                </a:solidFill>
                <a:latin typeface="Calibri"/>
                <a:ea typeface="Calibri"/>
                <a:cs typeface="Calibri"/>
                <a:sym typeface="Calibri"/>
              </a:rPr>
              <a:t>.</a:t>
            </a:r>
            <a:endParaRPr dirty="0"/>
          </a:p>
        </p:txBody>
      </p:sp>
      <p:sp>
        <p:nvSpPr>
          <p:cNvPr id="15" name="Google Shape;323;p12">
            <a:extLst>
              <a:ext uri="{FF2B5EF4-FFF2-40B4-BE49-F238E27FC236}">
                <a16:creationId xmlns:a16="http://schemas.microsoft.com/office/drawing/2014/main" id="{9B8232EC-92C3-EF25-7EE5-E01D44ED9B01}"/>
              </a:ext>
            </a:extLst>
          </p:cNvPr>
          <p:cNvSpPr txBox="1"/>
          <p:nvPr/>
        </p:nvSpPr>
        <p:spPr>
          <a:xfrm>
            <a:off x="12806542" y="6087540"/>
            <a:ext cx="3889500" cy="8865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ویدیو</a:t>
            </a:r>
            <a:r>
              <a:rPr lang="en-US" sz="2400" b="0" i="0" u="none" strike="noStrike" cap="none" dirty="0">
                <a:solidFill>
                  <a:srgbClr val="0C2675"/>
                </a:solidFill>
                <a:latin typeface="Calibri"/>
                <a:ea typeface="Calibri"/>
                <a:cs typeface="Calibri"/>
                <a:sym typeface="Calibri"/>
              </a:rPr>
              <a:t> 1: </a:t>
            </a:r>
            <a:r>
              <a:rPr lang="en-US" sz="2400" b="0" i="0" u="none" strike="noStrike" cap="none" dirty="0" err="1">
                <a:solidFill>
                  <a:srgbClr val="0C2675"/>
                </a:solidFill>
                <a:latin typeface="Calibri"/>
                <a:ea typeface="Calibri"/>
                <a:cs typeface="Calibri"/>
                <a:sym typeface="Calibri"/>
              </a:rPr>
              <a:t>معرفی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کمک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های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کارمندان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endParaRPr dirty="0"/>
          </a:p>
        </p:txBody>
      </p:sp>
      <p:sp>
        <p:nvSpPr>
          <p:cNvPr id="16" name="Google Shape;324;p12">
            <a:extLst>
              <a:ext uri="{FF2B5EF4-FFF2-40B4-BE49-F238E27FC236}">
                <a16:creationId xmlns:a16="http://schemas.microsoft.com/office/drawing/2014/main" id="{2030DBF8-8987-831F-32DB-5D6A9838E0B4}"/>
              </a:ext>
            </a:extLst>
          </p:cNvPr>
          <p:cNvSpPr txBox="1"/>
          <p:nvPr/>
        </p:nvSpPr>
        <p:spPr>
          <a:xfrm>
            <a:off x="12209928" y="7191113"/>
            <a:ext cx="4486113" cy="1551194"/>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اهمیت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صحتمندی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زنان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انواع</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کارمندان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این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معاینات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را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انجام</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میدهند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معرفی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میکند</a:t>
            </a:r>
            <a:r>
              <a:rPr lang="en-US" sz="2400" b="0" i="0" u="none" strike="noStrike" cap="none" dirty="0">
                <a:solidFill>
                  <a:srgbClr val="0C2675"/>
                </a:solidFill>
                <a:latin typeface="Calibri"/>
                <a:ea typeface="Calibri"/>
                <a:cs typeface="Calibri"/>
                <a:sym typeface="Calibri"/>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79"/>
        <p:cNvGrpSpPr/>
        <p:nvPr/>
      </p:nvGrpSpPr>
      <p:grpSpPr>
        <a:xfrm>
          <a:off x="0" y="0"/>
          <a:ext cx="0" cy="0"/>
          <a:chOff x="0" y="0"/>
          <a:chExt cx="0" cy="0"/>
        </a:xfrm>
      </p:grpSpPr>
      <p:grpSp>
        <p:nvGrpSpPr>
          <p:cNvPr id="2" name="Google Shape;310;p12">
            <a:extLst>
              <a:ext uri="{FF2B5EF4-FFF2-40B4-BE49-F238E27FC236}">
                <a16:creationId xmlns:a16="http://schemas.microsoft.com/office/drawing/2014/main" id="{8BF5DB18-355F-81A1-8064-395A49A72CA4}"/>
              </a:ext>
            </a:extLst>
          </p:cNvPr>
          <p:cNvGrpSpPr/>
          <p:nvPr/>
        </p:nvGrpSpPr>
        <p:grpSpPr>
          <a:xfrm>
            <a:off x="14374478" y="4764843"/>
            <a:ext cx="887358" cy="887358"/>
            <a:chOff x="0" y="0"/>
            <a:chExt cx="1183144" cy="1183144"/>
          </a:xfrm>
        </p:grpSpPr>
        <p:grpSp>
          <p:nvGrpSpPr>
            <p:cNvPr id="3" name="Google Shape;311;p12">
              <a:extLst>
                <a:ext uri="{FF2B5EF4-FFF2-40B4-BE49-F238E27FC236}">
                  <a16:creationId xmlns:a16="http://schemas.microsoft.com/office/drawing/2014/main" id="{AB5900EB-6B08-B322-FA8E-0EF864FF5D48}"/>
                </a:ext>
              </a:extLst>
            </p:cNvPr>
            <p:cNvGrpSpPr/>
            <p:nvPr/>
          </p:nvGrpSpPr>
          <p:grpSpPr>
            <a:xfrm>
              <a:off x="0" y="0"/>
              <a:ext cx="1183144" cy="1183144"/>
              <a:chOff x="0" y="0"/>
              <a:chExt cx="812800" cy="812800"/>
            </a:xfrm>
          </p:grpSpPr>
          <p:sp>
            <p:nvSpPr>
              <p:cNvPr id="5" name="Google Shape;312;p12">
                <a:extLst>
                  <a:ext uri="{FF2B5EF4-FFF2-40B4-BE49-F238E27FC236}">
                    <a16:creationId xmlns:a16="http://schemas.microsoft.com/office/drawing/2014/main" id="{456D3951-0DD0-F631-1D52-14443DB51FC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3;p12">
                <a:extLst>
                  <a:ext uri="{FF2B5EF4-FFF2-40B4-BE49-F238E27FC236}">
                    <a16:creationId xmlns:a16="http://schemas.microsoft.com/office/drawing/2014/main" id="{82B1DCEB-68F6-A1EE-428F-FE7E8282FBD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 name="Google Shape;314;p12">
              <a:extLst>
                <a:ext uri="{FF2B5EF4-FFF2-40B4-BE49-F238E27FC236}">
                  <a16:creationId xmlns:a16="http://schemas.microsoft.com/office/drawing/2014/main" id="{E138E85E-8E44-0931-AD9C-C04E6A79781E}"/>
                </a:ext>
              </a:extLst>
            </p:cNvPr>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1</a:t>
              </a:r>
              <a:endParaRPr/>
            </a:p>
          </p:txBody>
        </p:sp>
      </p:grpSp>
      <p:grpSp>
        <p:nvGrpSpPr>
          <p:cNvPr id="7" name="Google Shape;315;p12">
            <a:extLst>
              <a:ext uri="{FF2B5EF4-FFF2-40B4-BE49-F238E27FC236}">
                <a16:creationId xmlns:a16="http://schemas.microsoft.com/office/drawing/2014/main" id="{E4D28DDE-31FD-D092-3055-4181FFB85C85}"/>
              </a:ext>
            </a:extLst>
          </p:cNvPr>
          <p:cNvGrpSpPr/>
          <p:nvPr/>
        </p:nvGrpSpPr>
        <p:grpSpPr>
          <a:xfrm>
            <a:off x="10337363" y="1961224"/>
            <a:ext cx="6358679" cy="6582231"/>
            <a:chOff x="0" y="-28575"/>
            <a:chExt cx="812800" cy="841375"/>
          </a:xfrm>
        </p:grpSpPr>
        <p:sp>
          <p:nvSpPr>
            <p:cNvPr id="8" name="Google Shape;316;p12">
              <a:extLst>
                <a:ext uri="{FF2B5EF4-FFF2-40B4-BE49-F238E27FC236}">
                  <a16:creationId xmlns:a16="http://schemas.microsoft.com/office/drawing/2014/main" id="{67520E59-1FBD-CF77-5EA7-7029063CCF18}"/>
                </a:ext>
              </a:extLst>
            </p:cNvPr>
            <p:cNvSpPr/>
            <p:nvPr/>
          </p:nvSpPr>
          <p:spPr>
            <a:xfrm>
              <a:off x="0" y="0"/>
              <a:ext cx="186736" cy="98639"/>
            </a:xfrm>
            <a:custGeom>
              <a:avLst/>
              <a:gdLst/>
              <a:ahLst/>
              <a:cxnLst/>
              <a:rect l="l" t="t" r="r" b="b"/>
              <a:pathLst>
                <a:path w="186736" h="98639" extrusionOk="0">
                  <a:moveTo>
                    <a:pt x="0" y="0"/>
                  </a:moveTo>
                  <a:lnTo>
                    <a:pt x="186736" y="0"/>
                  </a:lnTo>
                  <a:lnTo>
                    <a:pt x="186736" y="98639"/>
                  </a:lnTo>
                  <a:lnTo>
                    <a:pt x="0" y="98639"/>
                  </a:lnTo>
                  <a:close/>
                </a:path>
              </a:pathLst>
            </a:custGeom>
            <a:solidFill>
              <a:srgbClr val="FFC72C"/>
            </a:solidFill>
            <a:ln>
              <a:noFill/>
            </a:ln>
          </p:spPr>
          <p:txBody>
            <a:bodyPr/>
            <a:lstStyle/>
            <a:p>
              <a:endParaRPr lang="en-US"/>
            </a:p>
          </p:txBody>
        </p:sp>
        <p:sp>
          <p:nvSpPr>
            <p:cNvPr id="9" name="Google Shape;317;p12">
              <a:extLst>
                <a:ext uri="{FF2B5EF4-FFF2-40B4-BE49-F238E27FC236}">
                  <a16:creationId xmlns:a16="http://schemas.microsoft.com/office/drawing/2014/main" id="{DD1DD943-AD93-844A-7947-2A7C20CEED43}"/>
                </a:ext>
              </a:extLst>
            </p:cNvPr>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 name="Google Shape;318;p12">
            <a:extLst>
              <a:ext uri="{FF2B5EF4-FFF2-40B4-BE49-F238E27FC236}">
                <a16:creationId xmlns:a16="http://schemas.microsoft.com/office/drawing/2014/main" id="{CB759983-9B3E-B7D8-517E-87D7A17B776A}"/>
              </a:ext>
            </a:extLst>
          </p:cNvPr>
          <p:cNvGrpSpPr/>
          <p:nvPr/>
        </p:nvGrpSpPr>
        <p:grpSpPr>
          <a:xfrm>
            <a:off x="5743074" y="2956442"/>
            <a:ext cx="5234064" cy="6582215"/>
            <a:chOff x="0" y="-28575"/>
            <a:chExt cx="812800" cy="841375"/>
          </a:xfrm>
        </p:grpSpPr>
        <p:sp>
          <p:nvSpPr>
            <p:cNvPr id="11" name="Google Shape;319;p12">
              <a:extLst>
                <a:ext uri="{FF2B5EF4-FFF2-40B4-BE49-F238E27FC236}">
                  <a16:creationId xmlns:a16="http://schemas.microsoft.com/office/drawing/2014/main" id="{D5AB0F8C-0542-428C-4061-881E61DE3068}"/>
                </a:ext>
              </a:extLst>
            </p:cNvPr>
            <p:cNvSpPr/>
            <p:nvPr/>
          </p:nvSpPr>
          <p:spPr>
            <a:xfrm>
              <a:off x="0" y="0"/>
              <a:ext cx="675147" cy="86866"/>
            </a:xfrm>
            <a:custGeom>
              <a:avLst/>
              <a:gdLst/>
              <a:ahLst/>
              <a:cxnLst/>
              <a:rect l="l" t="t" r="r" b="b"/>
              <a:pathLst>
                <a:path w="675147" h="86866" extrusionOk="0">
                  <a:moveTo>
                    <a:pt x="0" y="0"/>
                  </a:moveTo>
                  <a:lnTo>
                    <a:pt x="675147" y="0"/>
                  </a:lnTo>
                  <a:lnTo>
                    <a:pt x="675147" y="86866"/>
                  </a:lnTo>
                  <a:lnTo>
                    <a:pt x="0" y="86866"/>
                  </a:lnTo>
                  <a:close/>
                </a:path>
              </a:pathLst>
            </a:custGeom>
            <a:solidFill>
              <a:srgbClr val="FFC72C"/>
            </a:solidFill>
            <a:ln>
              <a:noFill/>
            </a:ln>
          </p:spPr>
          <p:txBody>
            <a:bodyPr/>
            <a:lstStyle/>
            <a:p>
              <a:endParaRPr lang="en-US"/>
            </a:p>
          </p:txBody>
        </p:sp>
        <p:sp>
          <p:nvSpPr>
            <p:cNvPr id="12" name="Google Shape;320;p12">
              <a:extLst>
                <a:ext uri="{FF2B5EF4-FFF2-40B4-BE49-F238E27FC236}">
                  <a16:creationId xmlns:a16="http://schemas.microsoft.com/office/drawing/2014/main" id="{3A0DB565-E79B-0D28-9A72-23245B04B240}"/>
                </a:ext>
              </a:extLst>
            </p:cNvPr>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Google Shape;321;p12">
            <a:extLst>
              <a:ext uri="{FF2B5EF4-FFF2-40B4-BE49-F238E27FC236}">
                <a16:creationId xmlns:a16="http://schemas.microsoft.com/office/drawing/2014/main" id="{C4E46656-6C0E-4D19-90EE-7F7C4AA908DD}"/>
              </a:ext>
            </a:extLst>
          </p:cNvPr>
          <p:cNvSpPr txBox="1"/>
          <p:nvPr/>
        </p:nvSpPr>
        <p:spPr>
          <a:xfrm>
            <a:off x="2307675" y="1945686"/>
            <a:ext cx="139581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dirty="0" err="1">
                <a:solidFill>
                  <a:srgbClr val="0C2675"/>
                </a:solidFill>
                <a:latin typeface="Calibri"/>
                <a:ea typeface="Calibri"/>
                <a:cs typeface="Calibri"/>
                <a:sym typeface="Calibri"/>
              </a:rPr>
              <a:t>برای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افغان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جدیداً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ایالات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متحده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آمده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باید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بدانند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چیز</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های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را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میتوانند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در</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جریان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صحتمندی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توقع</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داشته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باشند</a:t>
            </a:r>
            <a:r>
              <a:rPr lang="en-US" sz="4103" b="0" i="0" u="none" strike="noStrike" cap="none" dirty="0">
                <a:solidFill>
                  <a:srgbClr val="0C2675"/>
                </a:solidFill>
                <a:latin typeface="Calibri"/>
                <a:ea typeface="Calibri"/>
                <a:cs typeface="Calibri"/>
                <a:sym typeface="Calibri"/>
              </a:rPr>
              <a:t>.</a:t>
            </a:r>
            <a:endParaRPr dirty="0"/>
          </a:p>
        </p:txBody>
      </p:sp>
      <p:sp>
        <p:nvSpPr>
          <p:cNvPr id="14" name="Google Shape;322;p12">
            <a:extLst>
              <a:ext uri="{FF2B5EF4-FFF2-40B4-BE49-F238E27FC236}">
                <a16:creationId xmlns:a16="http://schemas.microsoft.com/office/drawing/2014/main" id="{5C4155DE-CCBE-B3A8-4239-7447DAD2C248}"/>
              </a:ext>
            </a:extLst>
          </p:cNvPr>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sp>
        <p:nvSpPr>
          <p:cNvPr id="15" name="Google Shape;323;p12">
            <a:extLst>
              <a:ext uri="{FF2B5EF4-FFF2-40B4-BE49-F238E27FC236}">
                <a16:creationId xmlns:a16="http://schemas.microsoft.com/office/drawing/2014/main" id="{EEED554B-4E36-610A-CA4A-A8EB8CEE8EFF}"/>
              </a:ext>
            </a:extLst>
          </p:cNvPr>
          <p:cNvSpPr txBox="1"/>
          <p:nvPr/>
        </p:nvSpPr>
        <p:spPr>
          <a:xfrm>
            <a:off x="12806542" y="6087540"/>
            <a:ext cx="3889500" cy="8865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ویدیو</a:t>
            </a:r>
            <a:r>
              <a:rPr lang="en-US" sz="2400" b="0" i="0" u="none" strike="noStrike" cap="none" dirty="0">
                <a:solidFill>
                  <a:srgbClr val="0C2675"/>
                </a:solidFill>
                <a:latin typeface="Calibri"/>
                <a:ea typeface="Calibri"/>
                <a:cs typeface="Calibri"/>
                <a:sym typeface="Calibri"/>
              </a:rPr>
              <a:t> 1: </a:t>
            </a:r>
            <a:r>
              <a:rPr lang="en-US" sz="2400" b="0" i="0" u="none" strike="noStrike" cap="none" dirty="0" err="1">
                <a:solidFill>
                  <a:srgbClr val="0C2675"/>
                </a:solidFill>
                <a:latin typeface="Calibri"/>
                <a:ea typeface="Calibri"/>
                <a:cs typeface="Calibri"/>
                <a:sym typeface="Calibri"/>
              </a:rPr>
              <a:t>معرفی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کمک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های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کارمندان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endParaRPr dirty="0"/>
          </a:p>
        </p:txBody>
      </p:sp>
      <p:sp>
        <p:nvSpPr>
          <p:cNvPr id="16" name="Google Shape;324;p12">
            <a:extLst>
              <a:ext uri="{FF2B5EF4-FFF2-40B4-BE49-F238E27FC236}">
                <a16:creationId xmlns:a16="http://schemas.microsoft.com/office/drawing/2014/main" id="{EA29D1A8-E76E-85EE-0A47-E6291324AB50}"/>
              </a:ext>
            </a:extLst>
          </p:cNvPr>
          <p:cNvSpPr txBox="1"/>
          <p:nvPr/>
        </p:nvSpPr>
        <p:spPr>
          <a:xfrm>
            <a:off x="12209928" y="7191113"/>
            <a:ext cx="4486113" cy="1551194"/>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اهمیت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صحتمندی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زنان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انواع</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کارمندان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این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معاینات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را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انجام</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میدهند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معرفی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میکند</a:t>
            </a:r>
            <a:r>
              <a:rPr lang="en-US" sz="2400" b="0" i="0" u="none" strike="noStrike" cap="none" dirty="0">
                <a:solidFill>
                  <a:srgbClr val="0C2675"/>
                </a:solidFill>
                <a:latin typeface="Calibri"/>
                <a:ea typeface="Calibri"/>
                <a:cs typeface="Calibri"/>
                <a:sym typeface="Calibri"/>
              </a:rPr>
              <a:t>.</a:t>
            </a:r>
            <a:endParaRPr dirty="0"/>
          </a:p>
        </p:txBody>
      </p:sp>
      <p:grpSp>
        <p:nvGrpSpPr>
          <p:cNvPr id="17" name="Google Shape;325;p12">
            <a:extLst>
              <a:ext uri="{FF2B5EF4-FFF2-40B4-BE49-F238E27FC236}">
                <a16:creationId xmlns:a16="http://schemas.microsoft.com/office/drawing/2014/main" id="{780A80DC-1E7A-3155-3CE9-0CEB89F04F42}"/>
              </a:ext>
            </a:extLst>
          </p:cNvPr>
          <p:cNvGrpSpPr/>
          <p:nvPr/>
        </p:nvGrpSpPr>
        <p:grpSpPr>
          <a:xfrm>
            <a:off x="9281364" y="4808660"/>
            <a:ext cx="887358" cy="887358"/>
            <a:chOff x="0" y="0"/>
            <a:chExt cx="1183144" cy="1183144"/>
          </a:xfrm>
        </p:grpSpPr>
        <p:grpSp>
          <p:nvGrpSpPr>
            <p:cNvPr id="18" name="Google Shape;326;p12">
              <a:extLst>
                <a:ext uri="{FF2B5EF4-FFF2-40B4-BE49-F238E27FC236}">
                  <a16:creationId xmlns:a16="http://schemas.microsoft.com/office/drawing/2014/main" id="{4F853DD0-142E-1995-2B32-944A01FBB268}"/>
                </a:ext>
              </a:extLst>
            </p:cNvPr>
            <p:cNvGrpSpPr/>
            <p:nvPr/>
          </p:nvGrpSpPr>
          <p:grpSpPr>
            <a:xfrm>
              <a:off x="0" y="0"/>
              <a:ext cx="1183144" cy="1183144"/>
              <a:chOff x="0" y="0"/>
              <a:chExt cx="812800" cy="812800"/>
            </a:xfrm>
          </p:grpSpPr>
          <p:sp>
            <p:nvSpPr>
              <p:cNvPr id="20" name="Google Shape;327;p12">
                <a:extLst>
                  <a:ext uri="{FF2B5EF4-FFF2-40B4-BE49-F238E27FC236}">
                    <a16:creationId xmlns:a16="http://schemas.microsoft.com/office/drawing/2014/main" id="{E8BCEDC5-6F5F-CB64-E689-6A161BC5D5B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8;p12">
                <a:extLst>
                  <a:ext uri="{FF2B5EF4-FFF2-40B4-BE49-F238E27FC236}">
                    <a16:creationId xmlns:a16="http://schemas.microsoft.com/office/drawing/2014/main" id="{BD3E8FD3-38D0-9AD6-AF1C-213B25B3D067}"/>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 name="Google Shape;329;p12">
              <a:extLst>
                <a:ext uri="{FF2B5EF4-FFF2-40B4-BE49-F238E27FC236}">
                  <a16:creationId xmlns:a16="http://schemas.microsoft.com/office/drawing/2014/main" id="{BE08AF97-ECCF-9D9B-E539-60DE5BEDBA55}"/>
                </a:ext>
              </a:extLst>
            </p:cNvPr>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2</a:t>
              </a:r>
              <a:endParaRPr/>
            </a:p>
          </p:txBody>
        </p:sp>
      </p:grpSp>
      <p:sp>
        <p:nvSpPr>
          <p:cNvPr id="22" name="Google Shape;330;p12">
            <a:extLst>
              <a:ext uri="{FF2B5EF4-FFF2-40B4-BE49-F238E27FC236}">
                <a16:creationId xmlns:a16="http://schemas.microsoft.com/office/drawing/2014/main" id="{1FEFAA2E-6203-00AF-D2F5-09BEF1AE3186}"/>
              </a:ext>
            </a:extLst>
          </p:cNvPr>
          <p:cNvSpPr txBox="1"/>
          <p:nvPr/>
        </p:nvSpPr>
        <p:spPr>
          <a:xfrm>
            <a:off x="6702301" y="6116740"/>
            <a:ext cx="4883400" cy="3693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a:t>
            </a:r>
            <a:endParaRPr/>
          </a:p>
        </p:txBody>
      </p:sp>
      <p:sp>
        <p:nvSpPr>
          <p:cNvPr id="23" name="Google Shape;331;p12">
            <a:extLst>
              <a:ext uri="{FF2B5EF4-FFF2-40B4-BE49-F238E27FC236}">
                <a16:creationId xmlns:a16="http://schemas.microsoft.com/office/drawing/2014/main" id="{68EDD64C-AC80-8EB1-B70E-A2857C3D3F2E}"/>
              </a:ext>
            </a:extLst>
          </p:cNvPr>
          <p:cNvSpPr txBox="1"/>
          <p:nvPr/>
        </p:nvSpPr>
        <p:spPr>
          <a:xfrm>
            <a:off x="6702301" y="6709312"/>
            <a:ext cx="4883400" cy="19206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 به شما کمک میکند تا حقوق صحی خود در ایالات متحده را درک نمایید و اینکه چگونه وعده ملاقات صحی خود را بطور عادی پیش ببرید.</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09"/>
        <p:cNvGrpSpPr/>
        <p:nvPr/>
      </p:nvGrpSpPr>
      <p:grpSpPr>
        <a:xfrm>
          <a:off x="0" y="0"/>
          <a:ext cx="0" cy="0"/>
          <a:chOff x="0" y="0"/>
          <a:chExt cx="0" cy="0"/>
        </a:xfrm>
      </p:grpSpPr>
      <p:grpSp>
        <p:nvGrpSpPr>
          <p:cNvPr id="310" name="Google Shape;310;p12"/>
          <p:cNvGrpSpPr/>
          <p:nvPr/>
        </p:nvGrpSpPr>
        <p:grpSpPr>
          <a:xfrm>
            <a:off x="14374478" y="4764843"/>
            <a:ext cx="887358" cy="887358"/>
            <a:chOff x="0" y="0"/>
            <a:chExt cx="1183144" cy="1183144"/>
          </a:xfrm>
        </p:grpSpPr>
        <p:grpSp>
          <p:nvGrpSpPr>
            <p:cNvPr id="311" name="Google Shape;311;p12"/>
            <p:cNvGrpSpPr/>
            <p:nvPr/>
          </p:nvGrpSpPr>
          <p:grpSpPr>
            <a:xfrm>
              <a:off x="0" y="0"/>
              <a:ext cx="1183144" cy="1183144"/>
              <a:chOff x="0" y="0"/>
              <a:chExt cx="812800" cy="812800"/>
            </a:xfrm>
          </p:grpSpPr>
          <p:sp>
            <p:nvSpPr>
              <p:cNvPr id="312" name="Google Shape;312;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4" name="Google Shape;314;p12"/>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1</a:t>
              </a:r>
              <a:endParaRPr/>
            </a:p>
          </p:txBody>
        </p:sp>
      </p:grpSp>
      <p:grpSp>
        <p:nvGrpSpPr>
          <p:cNvPr id="315" name="Google Shape;315;p12"/>
          <p:cNvGrpSpPr/>
          <p:nvPr/>
        </p:nvGrpSpPr>
        <p:grpSpPr>
          <a:xfrm>
            <a:off x="10337363" y="1961224"/>
            <a:ext cx="6358679" cy="6582231"/>
            <a:chOff x="0" y="-28575"/>
            <a:chExt cx="812800" cy="841375"/>
          </a:xfrm>
        </p:grpSpPr>
        <p:sp>
          <p:nvSpPr>
            <p:cNvPr id="316" name="Google Shape;316;p12"/>
            <p:cNvSpPr/>
            <p:nvPr/>
          </p:nvSpPr>
          <p:spPr>
            <a:xfrm>
              <a:off x="0" y="0"/>
              <a:ext cx="186736" cy="98639"/>
            </a:xfrm>
            <a:custGeom>
              <a:avLst/>
              <a:gdLst/>
              <a:ahLst/>
              <a:cxnLst/>
              <a:rect l="l" t="t" r="r" b="b"/>
              <a:pathLst>
                <a:path w="186736" h="98639" extrusionOk="0">
                  <a:moveTo>
                    <a:pt x="0" y="0"/>
                  </a:moveTo>
                  <a:lnTo>
                    <a:pt x="186736" y="0"/>
                  </a:lnTo>
                  <a:lnTo>
                    <a:pt x="186736" y="98639"/>
                  </a:lnTo>
                  <a:lnTo>
                    <a:pt x="0" y="98639"/>
                  </a:lnTo>
                  <a:close/>
                </a:path>
              </a:pathLst>
            </a:custGeom>
            <a:solidFill>
              <a:srgbClr val="FFC72C"/>
            </a:solidFill>
            <a:ln>
              <a:noFill/>
            </a:ln>
          </p:spPr>
          <p:txBody>
            <a:bodyPr/>
            <a:lstStyle/>
            <a:p>
              <a:endParaRPr lang="en-US"/>
            </a:p>
          </p:txBody>
        </p:sp>
        <p:sp>
          <p:nvSpPr>
            <p:cNvPr id="317" name="Google Shape;317;p12"/>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8" name="Google Shape;318;p12"/>
          <p:cNvGrpSpPr/>
          <p:nvPr/>
        </p:nvGrpSpPr>
        <p:grpSpPr>
          <a:xfrm>
            <a:off x="5743074" y="2956442"/>
            <a:ext cx="5234064" cy="6582215"/>
            <a:chOff x="0" y="-28575"/>
            <a:chExt cx="812800" cy="841375"/>
          </a:xfrm>
        </p:grpSpPr>
        <p:sp>
          <p:nvSpPr>
            <p:cNvPr id="319" name="Google Shape;319;p12"/>
            <p:cNvSpPr/>
            <p:nvPr/>
          </p:nvSpPr>
          <p:spPr>
            <a:xfrm>
              <a:off x="0" y="0"/>
              <a:ext cx="675147" cy="86866"/>
            </a:xfrm>
            <a:custGeom>
              <a:avLst/>
              <a:gdLst/>
              <a:ahLst/>
              <a:cxnLst/>
              <a:rect l="l" t="t" r="r" b="b"/>
              <a:pathLst>
                <a:path w="675147" h="86866" extrusionOk="0">
                  <a:moveTo>
                    <a:pt x="0" y="0"/>
                  </a:moveTo>
                  <a:lnTo>
                    <a:pt x="675147" y="0"/>
                  </a:lnTo>
                  <a:lnTo>
                    <a:pt x="675147" y="86866"/>
                  </a:lnTo>
                  <a:lnTo>
                    <a:pt x="0" y="86866"/>
                  </a:lnTo>
                  <a:close/>
                </a:path>
              </a:pathLst>
            </a:custGeom>
            <a:solidFill>
              <a:srgbClr val="FFC72C"/>
            </a:solidFill>
            <a:ln>
              <a:noFill/>
            </a:ln>
          </p:spPr>
          <p:txBody>
            <a:bodyPr/>
            <a:lstStyle/>
            <a:p>
              <a:endParaRPr lang="en-US"/>
            </a:p>
          </p:txBody>
        </p:sp>
        <p:sp>
          <p:nvSpPr>
            <p:cNvPr id="320" name="Google Shape;320;p12"/>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1" name="Google Shape;321;p12"/>
          <p:cNvSpPr txBox="1"/>
          <p:nvPr/>
        </p:nvSpPr>
        <p:spPr>
          <a:xfrm>
            <a:off x="2307675" y="1945686"/>
            <a:ext cx="139581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dirty="0" err="1">
                <a:solidFill>
                  <a:srgbClr val="0C2675"/>
                </a:solidFill>
                <a:latin typeface="Calibri"/>
                <a:ea typeface="Calibri"/>
                <a:cs typeface="Calibri"/>
                <a:sym typeface="Calibri"/>
              </a:rPr>
              <a:t>برای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افغان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جدیداً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ایالات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متحده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آمده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باید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بدانند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چیز</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های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را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میتوانند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در</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جریان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صحتمندی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توقع</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داشته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باشند</a:t>
            </a:r>
            <a:r>
              <a:rPr lang="en-US" sz="4103" b="0" i="0" u="none" strike="noStrike" cap="none" dirty="0">
                <a:solidFill>
                  <a:srgbClr val="0C2675"/>
                </a:solidFill>
                <a:latin typeface="Calibri"/>
                <a:ea typeface="Calibri"/>
                <a:cs typeface="Calibri"/>
                <a:sym typeface="Calibri"/>
              </a:rPr>
              <a:t>.</a:t>
            </a:r>
            <a:endParaRPr dirty="0"/>
          </a:p>
        </p:txBody>
      </p:sp>
      <p:sp>
        <p:nvSpPr>
          <p:cNvPr id="322" name="Google Shape;322;p12"/>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sp>
        <p:nvSpPr>
          <p:cNvPr id="323" name="Google Shape;323;p12"/>
          <p:cNvSpPr txBox="1"/>
          <p:nvPr/>
        </p:nvSpPr>
        <p:spPr>
          <a:xfrm>
            <a:off x="12806542" y="6087540"/>
            <a:ext cx="3889500" cy="8865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ویدیو</a:t>
            </a:r>
            <a:r>
              <a:rPr lang="en-US" sz="2400" b="0" i="0" u="none" strike="noStrike" cap="none" dirty="0">
                <a:solidFill>
                  <a:srgbClr val="0C2675"/>
                </a:solidFill>
                <a:latin typeface="Calibri"/>
                <a:ea typeface="Calibri"/>
                <a:cs typeface="Calibri"/>
                <a:sym typeface="Calibri"/>
              </a:rPr>
              <a:t> 1: </a:t>
            </a:r>
            <a:r>
              <a:rPr lang="en-US" sz="2400" b="0" i="0" u="none" strike="noStrike" cap="none" dirty="0" err="1">
                <a:solidFill>
                  <a:srgbClr val="0C2675"/>
                </a:solidFill>
                <a:latin typeface="Calibri"/>
                <a:ea typeface="Calibri"/>
                <a:cs typeface="Calibri"/>
                <a:sym typeface="Calibri"/>
              </a:rPr>
              <a:t>معرفی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کمک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های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کارمندان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endParaRPr dirty="0"/>
          </a:p>
        </p:txBody>
      </p:sp>
      <p:sp>
        <p:nvSpPr>
          <p:cNvPr id="324" name="Google Shape;324;p12"/>
          <p:cNvSpPr txBox="1"/>
          <p:nvPr/>
        </p:nvSpPr>
        <p:spPr>
          <a:xfrm>
            <a:off x="12209928" y="7191113"/>
            <a:ext cx="4486113" cy="1551194"/>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اهمیت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صحتمندی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زنان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انواع</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کارمندان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این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معاینات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را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انجام</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میدهند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معرفی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میکند</a:t>
            </a:r>
            <a:r>
              <a:rPr lang="en-US" sz="2400" b="0" i="0" u="none" strike="noStrike" cap="none" dirty="0">
                <a:solidFill>
                  <a:srgbClr val="0C2675"/>
                </a:solidFill>
                <a:latin typeface="Calibri"/>
                <a:ea typeface="Calibri"/>
                <a:cs typeface="Calibri"/>
                <a:sym typeface="Calibri"/>
              </a:rPr>
              <a:t>.</a:t>
            </a:r>
            <a:endParaRPr dirty="0"/>
          </a:p>
        </p:txBody>
      </p:sp>
      <p:grpSp>
        <p:nvGrpSpPr>
          <p:cNvPr id="325" name="Google Shape;325;p12"/>
          <p:cNvGrpSpPr/>
          <p:nvPr/>
        </p:nvGrpSpPr>
        <p:grpSpPr>
          <a:xfrm>
            <a:off x="9281364" y="4808660"/>
            <a:ext cx="887358" cy="887358"/>
            <a:chOff x="0" y="0"/>
            <a:chExt cx="1183144" cy="1183144"/>
          </a:xfrm>
        </p:grpSpPr>
        <p:grpSp>
          <p:nvGrpSpPr>
            <p:cNvPr id="326" name="Google Shape;326;p12"/>
            <p:cNvGrpSpPr/>
            <p:nvPr/>
          </p:nvGrpSpPr>
          <p:grpSpPr>
            <a:xfrm>
              <a:off x="0" y="0"/>
              <a:ext cx="1183144" cy="1183144"/>
              <a:chOff x="0" y="0"/>
              <a:chExt cx="812800" cy="812800"/>
            </a:xfrm>
          </p:grpSpPr>
          <p:sp>
            <p:nvSpPr>
              <p:cNvPr id="327" name="Google Shape;327;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9" name="Google Shape;329;p12"/>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2</a:t>
              </a:r>
              <a:endParaRPr/>
            </a:p>
          </p:txBody>
        </p:sp>
      </p:grpSp>
      <p:sp>
        <p:nvSpPr>
          <p:cNvPr id="330" name="Google Shape;330;p12"/>
          <p:cNvSpPr txBox="1"/>
          <p:nvPr/>
        </p:nvSpPr>
        <p:spPr>
          <a:xfrm>
            <a:off x="6702301" y="6116740"/>
            <a:ext cx="4883400" cy="3693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a:t>
            </a:r>
            <a:endParaRPr/>
          </a:p>
        </p:txBody>
      </p:sp>
      <p:sp>
        <p:nvSpPr>
          <p:cNvPr id="331" name="Google Shape;331;p12"/>
          <p:cNvSpPr txBox="1"/>
          <p:nvPr/>
        </p:nvSpPr>
        <p:spPr>
          <a:xfrm>
            <a:off x="6702301" y="6709312"/>
            <a:ext cx="4883400" cy="19206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 به شما کمک میکند تا حقوق صحی خود در ایالات متحده را درک نمایید و اینکه چگونه وعده ملاقات صحی خود را بطور عادی پیش ببرید.</a:t>
            </a:r>
            <a:endParaRPr/>
          </a:p>
        </p:txBody>
      </p:sp>
      <p:grpSp>
        <p:nvGrpSpPr>
          <p:cNvPr id="332" name="Google Shape;332;p12"/>
          <p:cNvGrpSpPr/>
          <p:nvPr/>
        </p:nvGrpSpPr>
        <p:grpSpPr>
          <a:xfrm>
            <a:off x="3316345" y="4801713"/>
            <a:ext cx="887358" cy="887358"/>
            <a:chOff x="0" y="0"/>
            <a:chExt cx="1183144" cy="1183144"/>
          </a:xfrm>
        </p:grpSpPr>
        <p:grpSp>
          <p:nvGrpSpPr>
            <p:cNvPr id="333" name="Google Shape;333;p12"/>
            <p:cNvGrpSpPr/>
            <p:nvPr/>
          </p:nvGrpSpPr>
          <p:grpSpPr>
            <a:xfrm>
              <a:off x="0" y="0"/>
              <a:ext cx="1183144" cy="1183144"/>
              <a:chOff x="0" y="0"/>
              <a:chExt cx="812800" cy="812800"/>
            </a:xfrm>
          </p:grpSpPr>
          <p:sp>
            <p:nvSpPr>
              <p:cNvPr id="334" name="Google Shape;334;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336" name="Google Shape;336;p12"/>
            <p:cNvSpPr txBox="1"/>
            <p:nvPr/>
          </p:nvSpPr>
          <p:spPr>
            <a:xfrm>
              <a:off x="431483" y="125482"/>
              <a:ext cx="269379"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3</a:t>
              </a:r>
              <a:endParaRPr/>
            </a:p>
          </p:txBody>
        </p:sp>
      </p:grpSp>
      <p:sp>
        <p:nvSpPr>
          <p:cNvPr id="337" name="Google Shape;337;p12"/>
          <p:cNvSpPr txBox="1"/>
          <p:nvPr/>
        </p:nvSpPr>
        <p:spPr>
          <a:xfrm>
            <a:off x="1028700" y="6709312"/>
            <a:ext cx="4883400" cy="14034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به شما کمک میکند تا جزئیات اینکه در جریان یک معاینه صحتمندی زنان چه اتفاق می افتد را بدانید.</a:t>
            </a:r>
            <a:endParaRPr/>
          </a:p>
        </p:txBody>
      </p:sp>
      <p:sp>
        <p:nvSpPr>
          <p:cNvPr id="338" name="Google Shape;338;p12"/>
          <p:cNvSpPr txBox="1"/>
          <p:nvPr/>
        </p:nvSpPr>
        <p:spPr>
          <a:xfrm>
            <a:off x="1028700" y="6116740"/>
            <a:ext cx="4883400" cy="3693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3: در مورد معاینه</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46"/>
        <p:cNvGrpSpPr/>
        <p:nvPr/>
      </p:nvGrpSpPr>
      <p:grpSpPr>
        <a:xfrm>
          <a:off x="0" y="0"/>
          <a:ext cx="0" cy="0"/>
          <a:chOff x="0" y="0"/>
          <a:chExt cx="0" cy="0"/>
        </a:xfrm>
      </p:grpSpPr>
      <p:grpSp>
        <p:nvGrpSpPr>
          <p:cNvPr id="347" name="Google Shape;347;p13"/>
          <p:cNvGrpSpPr/>
          <p:nvPr/>
        </p:nvGrpSpPr>
        <p:grpSpPr>
          <a:xfrm>
            <a:off x="6328890" y="4691633"/>
            <a:ext cx="6358684" cy="6582213"/>
            <a:chOff x="0" y="-298062"/>
            <a:chExt cx="8478245" cy="8776284"/>
          </a:xfrm>
        </p:grpSpPr>
        <p:grpSp>
          <p:nvGrpSpPr>
            <p:cNvPr id="348" name="Google Shape;348;p13"/>
            <p:cNvGrpSpPr/>
            <p:nvPr/>
          </p:nvGrpSpPr>
          <p:grpSpPr>
            <a:xfrm>
              <a:off x="0" y="-298062"/>
              <a:ext cx="8478245" cy="8776284"/>
              <a:chOff x="0" y="-28575"/>
              <a:chExt cx="812800" cy="841375"/>
            </a:xfrm>
          </p:grpSpPr>
          <p:sp>
            <p:nvSpPr>
              <p:cNvPr id="349" name="Google Shape;349;p13"/>
              <p:cNvSpPr/>
              <p:nvPr/>
            </p:nvSpPr>
            <p:spPr>
              <a:xfrm>
                <a:off x="0" y="0"/>
                <a:ext cx="719684" cy="174465"/>
              </a:xfrm>
              <a:custGeom>
                <a:avLst/>
                <a:gdLst/>
                <a:ahLst/>
                <a:cxnLst/>
                <a:rect l="l" t="t" r="r" b="b"/>
                <a:pathLst>
                  <a:path w="719684" h="174465" extrusionOk="0">
                    <a:moveTo>
                      <a:pt x="0" y="0"/>
                    </a:moveTo>
                    <a:lnTo>
                      <a:pt x="719684" y="0"/>
                    </a:lnTo>
                    <a:lnTo>
                      <a:pt x="719684" y="174465"/>
                    </a:lnTo>
                    <a:lnTo>
                      <a:pt x="0" y="174465"/>
                    </a:lnTo>
                    <a:close/>
                  </a:path>
                </a:pathLst>
              </a:custGeom>
              <a:solidFill>
                <a:srgbClr val="335929"/>
              </a:solidFill>
              <a:ln>
                <a:noFill/>
              </a:ln>
            </p:spPr>
            <p:txBody>
              <a:bodyPr/>
              <a:lstStyle/>
              <a:p>
                <a:endParaRPr lang="en-US"/>
              </a:p>
            </p:txBody>
          </p:sp>
          <p:sp>
            <p:nvSpPr>
              <p:cNvPr id="350" name="Google Shape;350;p13"/>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1" name="Google Shape;351;p13"/>
            <p:cNvSpPr txBox="1"/>
            <p:nvPr/>
          </p:nvSpPr>
          <p:spPr>
            <a:xfrm>
              <a:off x="185383" y="48660"/>
              <a:ext cx="7136100" cy="1272300"/>
            </a:xfrm>
            <a:prstGeom prst="rect">
              <a:avLst/>
            </a:prstGeom>
            <a:noFill/>
            <a:ln>
              <a:noFill/>
            </a:ln>
          </p:spPr>
          <p:txBody>
            <a:bodyPr spcFirstLastPara="1" wrap="square" lIns="0" tIns="0" rIns="0" bIns="0" anchor="t" anchorCtr="0">
              <a:spAutoFit/>
            </a:bodyPr>
            <a:lstStyle/>
            <a:p>
              <a:pPr marL="0" marR="0" lvl="0" indent="0" algn="r" rtl="1">
                <a:lnSpc>
                  <a:spcPct val="140000"/>
                </a:lnSpc>
                <a:spcBef>
                  <a:spcPts val="0"/>
                </a:spcBef>
                <a:spcAft>
                  <a:spcPts val="0"/>
                </a:spcAft>
                <a:buNone/>
              </a:pPr>
              <a:r>
                <a:rPr lang="en-US" sz="6200" b="0" i="0" u="none" strike="noStrike" cap="none">
                  <a:solidFill>
                    <a:srgbClr val="FFFFFF"/>
                  </a:solidFill>
                  <a:latin typeface="Calibri"/>
                  <a:ea typeface="Calibri"/>
                  <a:cs typeface="Calibri"/>
                  <a:sym typeface="Calibri"/>
                </a:rPr>
                <a:t>بیایید آغاز کنیم!</a:t>
              </a:r>
              <a:endParaRPr/>
            </a:p>
          </p:txBody>
        </p:sp>
      </p:grpSp>
      <p:grpSp>
        <p:nvGrpSpPr>
          <p:cNvPr id="352" name="Google Shape;352;p13"/>
          <p:cNvGrpSpPr/>
          <p:nvPr/>
        </p:nvGrpSpPr>
        <p:grpSpPr>
          <a:xfrm>
            <a:off x="7498606" y="3205566"/>
            <a:ext cx="3290788" cy="1052226"/>
            <a:chOff x="0" y="0"/>
            <a:chExt cx="4387717" cy="1402968"/>
          </a:xfrm>
        </p:grpSpPr>
        <p:sp>
          <p:nvSpPr>
            <p:cNvPr id="353" name="Google Shape;353;p13"/>
            <p:cNvSpPr/>
            <p:nvPr/>
          </p:nvSpPr>
          <p:spPr>
            <a:xfrm>
              <a:off x="3022342" y="15747"/>
              <a:ext cx="1365375" cy="1387221"/>
            </a:xfrm>
            <a:custGeom>
              <a:avLst/>
              <a:gdLst/>
              <a:ahLst/>
              <a:cxnLst/>
              <a:rect l="l" t="t" r="r" b="b"/>
              <a:pathLst>
                <a:path w="1365375" h="1387221" extrusionOk="0">
                  <a:moveTo>
                    <a:pt x="0" y="0"/>
                  </a:moveTo>
                  <a:lnTo>
                    <a:pt x="1365374" y="0"/>
                  </a:lnTo>
                  <a:lnTo>
                    <a:pt x="1365374" y="1387221"/>
                  </a:lnTo>
                  <a:lnTo>
                    <a:pt x="0" y="1387221"/>
                  </a:lnTo>
                  <a:lnTo>
                    <a:pt x="0" y="0"/>
                  </a:lnTo>
                  <a:close/>
                </a:path>
              </a:pathLst>
            </a:custGeom>
            <a:blipFill rotWithShape="1">
              <a:blip r:embed="rId3">
                <a:alphaModFix/>
              </a:blip>
              <a:stretch>
                <a:fillRect/>
              </a:stretch>
            </a:blipFill>
            <a:ln>
              <a:noFill/>
            </a:ln>
          </p:spPr>
          <p:txBody>
            <a:bodyPr/>
            <a:lstStyle/>
            <a:p>
              <a:endParaRPr lang="en-US"/>
            </a:p>
          </p:txBody>
        </p:sp>
        <p:sp>
          <p:nvSpPr>
            <p:cNvPr id="354" name="Google Shape;354;p13"/>
            <p:cNvSpPr/>
            <p:nvPr/>
          </p:nvSpPr>
          <p:spPr>
            <a:xfrm>
              <a:off x="1522847" y="15747"/>
              <a:ext cx="1365375" cy="1387221"/>
            </a:xfrm>
            <a:custGeom>
              <a:avLst/>
              <a:gdLst/>
              <a:ahLst/>
              <a:cxnLst/>
              <a:rect l="l" t="t" r="r" b="b"/>
              <a:pathLst>
                <a:path w="1365375" h="1387221" extrusionOk="0">
                  <a:moveTo>
                    <a:pt x="0" y="0"/>
                  </a:moveTo>
                  <a:lnTo>
                    <a:pt x="1365375" y="0"/>
                  </a:lnTo>
                  <a:lnTo>
                    <a:pt x="1365375" y="1387221"/>
                  </a:lnTo>
                  <a:lnTo>
                    <a:pt x="0" y="1387221"/>
                  </a:lnTo>
                  <a:lnTo>
                    <a:pt x="0" y="0"/>
                  </a:lnTo>
                  <a:close/>
                </a:path>
              </a:pathLst>
            </a:custGeom>
            <a:blipFill rotWithShape="1">
              <a:blip r:embed="rId4">
                <a:alphaModFix/>
              </a:blip>
              <a:stretch>
                <a:fillRect/>
              </a:stretch>
            </a:blipFill>
            <a:ln>
              <a:noFill/>
            </a:ln>
          </p:spPr>
          <p:txBody>
            <a:bodyPr/>
            <a:lstStyle/>
            <a:p>
              <a:endParaRPr lang="en-US"/>
            </a:p>
          </p:txBody>
        </p:sp>
        <p:sp>
          <p:nvSpPr>
            <p:cNvPr id="355" name="Google Shape;355;p13"/>
            <p:cNvSpPr/>
            <p:nvPr/>
          </p:nvSpPr>
          <p:spPr>
            <a:xfrm>
              <a:off x="0" y="0"/>
              <a:ext cx="1365375" cy="1387221"/>
            </a:xfrm>
            <a:custGeom>
              <a:avLst/>
              <a:gdLst/>
              <a:ahLst/>
              <a:cxnLst/>
              <a:rect l="l" t="t" r="r" b="b"/>
              <a:pathLst>
                <a:path w="1365375" h="1387221" extrusionOk="0">
                  <a:moveTo>
                    <a:pt x="0" y="0"/>
                  </a:moveTo>
                  <a:lnTo>
                    <a:pt x="1365375" y="0"/>
                  </a:lnTo>
                  <a:lnTo>
                    <a:pt x="1365375" y="1387221"/>
                  </a:lnTo>
                  <a:lnTo>
                    <a:pt x="0" y="1387221"/>
                  </a:lnTo>
                  <a:lnTo>
                    <a:pt x="0" y="0"/>
                  </a:lnTo>
                  <a:close/>
                </a:path>
              </a:pathLst>
            </a:custGeom>
            <a:blipFill rotWithShape="1">
              <a:blip r:embed="rId5">
                <a:alphaModFix/>
              </a:blip>
              <a:stretch>
                <a:fillRect/>
              </a:stretch>
            </a:blipFill>
            <a:ln>
              <a:noFill/>
            </a:ln>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4"/>
          <p:cNvPicPr preferRelativeResize="0"/>
          <p:nvPr/>
        </p:nvPicPr>
        <p:blipFill rotWithShape="1">
          <a:blip r:embed="rId3">
            <a:alphaModFix/>
          </a:blip>
          <a:srcRect t="6535" b="6534"/>
          <a:stretch/>
        </p:blipFill>
        <p:spPr>
          <a:xfrm>
            <a:off x="0" y="0"/>
            <a:ext cx="18288000" cy="10287000"/>
          </a:xfrm>
          <a:prstGeom prst="rect">
            <a:avLst/>
          </a:prstGeom>
          <a:noFill/>
          <a:ln>
            <a:noFill/>
          </a:ln>
        </p:spPr>
      </p:pic>
      <p:grpSp>
        <p:nvGrpSpPr>
          <p:cNvPr id="365" name="Google Shape;365;p14"/>
          <p:cNvGrpSpPr/>
          <p:nvPr/>
        </p:nvGrpSpPr>
        <p:grpSpPr>
          <a:xfrm>
            <a:off x="1471765" y="2844020"/>
            <a:ext cx="6358683" cy="6582240"/>
            <a:chOff x="0" y="-28575"/>
            <a:chExt cx="812800" cy="841375"/>
          </a:xfrm>
        </p:grpSpPr>
        <p:sp>
          <p:nvSpPr>
            <p:cNvPr id="366" name="Google Shape;366;p14"/>
            <p:cNvSpPr/>
            <p:nvPr/>
          </p:nvSpPr>
          <p:spPr>
            <a:xfrm>
              <a:off x="0" y="0"/>
              <a:ext cx="650097" cy="311941"/>
            </a:xfrm>
            <a:custGeom>
              <a:avLst/>
              <a:gdLst/>
              <a:ahLst/>
              <a:cxnLst/>
              <a:rect l="l" t="t" r="r" b="b"/>
              <a:pathLst>
                <a:path w="650097" h="311941" extrusionOk="0">
                  <a:moveTo>
                    <a:pt x="0" y="0"/>
                  </a:moveTo>
                  <a:lnTo>
                    <a:pt x="650097" y="0"/>
                  </a:lnTo>
                  <a:lnTo>
                    <a:pt x="650097" y="311941"/>
                  </a:lnTo>
                  <a:lnTo>
                    <a:pt x="0" y="311941"/>
                  </a:lnTo>
                  <a:close/>
                </a:path>
              </a:pathLst>
            </a:custGeom>
            <a:solidFill>
              <a:srgbClr val="335929"/>
            </a:solidFill>
            <a:ln>
              <a:noFill/>
            </a:ln>
          </p:spPr>
          <p:txBody>
            <a:bodyPr/>
            <a:lstStyle/>
            <a:p>
              <a:endParaRPr lang="en-US"/>
            </a:p>
          </p:txBody>
        </p:sp>
        <p:sp>
          <p:nvSpPr>
            <p:cNvPr id="367" name="Google Shape;367;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8" name="Google Shape;368;p14"/>
          <p:cNvSpPr txBox="1"/>
          <p:nvPr/>
        </p:nvSpPr>
        <p:spPr>
          <a:xfrm>
            <a:off x="1716693" y="3221101"/>
            <a:ext cx="4494600" cy="2090100"/>
          </a:xfrm>
          <a:prstGeom prst="rect">
            <a:avLst/>
          </a:prstGeom>
          <a:noFill/>
          <a:ln>
            <a:noFill/>
          </a:ln>
        </p:spPr>
        <p:txBody>
          <a:bodyPr spcFirstLastPara="1" wrap="square" lIns="0" tIns="0" rIns="0" bIns="0" anchor="t" anchorCtr="0">
            <a:spAutoFit/>
          </a:bodyPr>
          <a:lstStyle/>
          <a:p>
            <a:pPr marL="0" marR="0" lvl="0" indent="0" algn="r" rtl="1">
              <a:lnSpc>
                <a:spcPct val="119000"/>
              </a:lnSpc>
              <a:spcBef>
                <a:spcPts val="0"/>
              </a:spcBef>
              <a:spcAft>
                <a:spcPts val="0"/>
              </a:spcAft>
              <a:buNone/>
            </a:pPr>
            <a:r>
              <a:rPr lang="en-US" sz="6200" b="0" i="0" u="none" strike="noStrike" cap="none">
                <a:solidFill>
                  <a:srgbClr val="FFFFFF"/>
                </a:solidFill>
                <a:latin typeface="Calibri"/>
                <a:ea typeface="Calibri"/>
                <a:cs typeface="Calibri"/>
                <a:sym typeface="Calibri"/>
              </a:rPr>
              <a:t>داکتر مراقبت دهنده اولیه</a:t>
            </a:r>
            <a:endParaRPr/>
          </a:p>
        </p:txBody>
      </p:sp>
      <p:grpSp>
        <p:nvGrpSpPr>
          <p:cNvPr id="369" name="Google Shape;369;p14"/>
          <p:cNvGrpSpPr/>
          <p:nvPr/>
        </p:nvGrpSpPr>
        <p:grpSpPr>
          <a:xfrm>
            <a:off x="14307169" y="8614064"/>
            <a:ext cx="3370265" cy="1052226"/>
            <a:chOff x="0" y="0"/>
            <a:chExt cx="4493686" cy="1402968"/>
          </a:xfrm>
        </p:grpSpPr>
        <p:sp>
          <p:nvSpPr>
            <p:cNvPr id="370" name="Google Shape;370;p14"/>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71" name="Google Shape;371;p14"/>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72" name="Google Shape;372;p14"/>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15"/>
          <p:cNvPicPr preferRelativeResize="0"/>
          <p:nvPr/>
        </p:nvPicPr>
        <p:blipFill rotWithShape="1">
          <a:blip r:embed="rId3">
            <a:alphaModFix/>
          </a:blip>
          <a:srcRect t="1974" b="1975"/>
          <a:stretch/>
        </p:blipFill>
        <p:spPr>
          <a:xfrm>
            <a:off x="-98365" y="0"/>
            <a:ext cx="18386365" cy="10287000"/>
          </a:xfrm>
          <a:prstGeom prst="rect">
            <a:avLst/>
          </a:prstGeom>
          <a:noFill/>
          <a:ln>
            <a:noFill/>
          </a:ln>
        </p:spPr>
      </p:pic>
      <p:grpSp>
        <p:nvGrpSpPr>
          <p:cNvPr id="382" name="Google Shape;382;p15"/>
          <p:cNvGrpSpPr/>
          <p:nvPr/>
        </p:nvGrpSpPr>
        <p:grpSpPr>
          <a:xfrm>
            <a:off x="1721939" y="2844021"/>
            <a:ext cx="6358679" cy="6582213"/>
            <a:chOff x="0" y="-298062"/>
            <a:chExt cx="8478238" cy="8776282"/>
          </a:xfrm>
        </p:grpSpPr>
        <p:grpSp>
          <p:nvGrpSpPr>
            <p:cNvPr id="383" name="Google Shape;383;p15"/>
            <p:cNvGrpSpPr/>
            <p:nvPr/>
          </p:nvGrpSpPr>
          <p:grpSpPr>
            <a:xfrm>
              <a:off x="0" y="-298062"/>
              <a:ext cx="8478238" cy="8776282"/>
              <a:chOff x="0" y="-28575"/>
              <a:chExt cx="812800" cy="841375"/>
            </a:xfrm>
          </p:grpSpPr>
          <p:sp>
            <p:nvSpPr>
              <p:cNvPr id="384" name="Google Shape;384;p15"/>
              <p:cNvSpPr/>
              <p:nvPr/>
            </p:nvSpPr>
            <p:spPr>
              <a:xfrm>
                <a:off x="0" y="0"/>
                <a:ext cx="630926" cy="152959"/>
              </a:xfrm>
              <a:custGeom>
                <a:avLst/>
                <a:gdLst/>
                <a:ahLst/>
                <a:cxnLst/>
                <a:rect l="l" t="t" r="r" b="b"/>
                <a:pathLst>
                  <a:path w="630926" h="152959" extrusionOk="0">
                    <a:moveTo>
                      <a:pt x="0" y="0"/>
                    </a:moveTo>
                    <a:lnTo>
                      <a:pt x="630926" y="0"/>
                    </a:lnTo>
                    <a:lnTo>
                      <a:pt x="630926" y="152959"/>
                    </a:lnTo>
                    <a:lnTo>
                      <a:pt x="0" y="152959"/>
                    </a:lnTo>
                    <a:close/>
                  </a:path>
                </a:pathLst>
              </a:custGeom>
              <a:solidFill>
                <a:srgbClr val="335929"/>
              </a:solidFill>
              <a:ln>
                <a:noFill/>
              </a:ln>
            </p:spPr>
            <p:txBody>
              <a:bodyPr/>
              <a:lstStyle/>
              <a:p>
                <a:endParaRPr lang="en-US"/>
              </a:p>
            </p:txBody>
          </p:sp>
          <p:sp>
            <p:nvSpPr>
              <p:cNvPr id="385" name="Google Shape;38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6" name="Google Shape;386;p15"/>
            <p:cNvSpPr txBox="1"/>
            <p:nvPr/>
          </p:nvSpPr>
          <p:spPr>
            <a:xfrm>
              <a:off x="658225" y="161598"/>
              <a:ext cx="6125400" cy="1272300"/>
            </a:xfrm>
            <a:prstGeom prst="rect">
              <a:avLst/>
            </a:prstGeom>
            <a:noFill/>
            <a:ln>
              <a:noFill/>
            </a:ln>
          </p:spPr>
          <p:txBody>
            <a:bodyPr spcFirstLastPara="1" wrap="square" lIns="0" tIns="0" rIns="0" bIns="0" anchor="t" anchorCtr="0">
              <a:spAutoFit/>
            </a:bodyPr>
            <a:lstStyle/>
            <a:p>
              <a:pPr marL="0" marR="0" lvl="0" indent="0" algn="ctr" rtl="1">
                <a:lnSpc>
                  <a:spcPct val="119000"/>
                </a:lnSpc>
                <a:spcBef>
                  <a:spcPts val="0"/>
                </a:spcBef>
                <a:spcAft>
                  <a:spcPts val="0"/>
                </a:spcAft>
                <a:buNone/>
              </a:pPr>
              <a:r>
                <a:rPr lang="en-US" sz="6200" b="0" i="0" u="none" strike="noStrike" cap="none" dirty="0" err="1">
                  <a:solidFill>
                    <a:srgbClr val="FFFFFF"/>
                  </a:solidFill>
                  <a:latin typeface="Calibri"/>
                  <a:ea typeface="Calibri"/>
                  <a:cs typeface="Calibri"/>
                  <a:sym typeface="Calibri"/>
                </a:rPr>
                <a:t>نسائی-ولادی</a:t>
              </a:r>
              <a:r>
                <a:rPr lang="en-US" sz="6200" b="0" i="0" u="none" strike="noStrike" cap="none" dirty="0">
                  <a:solidFill>
                    <a:srgbClr val="FFFFFF"/>
                  </a:solidFill>
                  <a:latin typeface="Calibri"/>
                  <a:ea typeface="Calibri"/>
                  <a:cs typeface="Calibri"/>
                  <a:sym typeface="Calibri"/>
                </a:rPr>
                <a:t> </a:t>
              </a:r>
              <a:endParaRPr dirty="0"/>
            </a:p>
          </p:txBody>
        </p:sp>
      </p:grpSp>
      <p:grpSp>
        <p:nvGrpSpPr>
          <p:cNvPr id="387" name="Google Shape;387;p15"/>
          <p:cNvGrpSpPr/>
          <p:nvPr/>
        </p:nvGrpSpPr>
        <p:grpSpPr>
          <a:xfrm>
            <a:off x="14307169" y="8614064"/>
            <a:ext cx="3370265" cy="1052226"/>
            <a:chOff x="0" y="0"/>
            <a:chExt cx="4493686" cy="1402968"/>
          </a:xfrm>
        </p:grpSpPr>
        <p:sp>
          <p:nvSpPr>
            <p:cNvPr id="388" name="Google Shape;388;p15"/>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89" name="Google Shape;389;p15"/>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90" name="Google Shape;390;p15"/>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6"/>
          <p:cNvPicPr preferRelativeResize="0"/>
          <p:nvPr/>
        </p:nvPicPr>
        <p:blipFill rotWithShape="1">
          <a:blip r:embed="rId3">
            <a:alphaModFix/>
          </a:blip>
          <a:srcRect l="121" t="15219" r="13446" b="1419"/>
          <a:stretch/>
        </p:blipFill>
        <p:spPr>
          <a:xfrm>
            <a:off x="0" y="0"/>
            <a:ext cx="18288000" cy="10287000"/>
          </a:xfrm>
          <a:prstGeom prst="rect">
            <a:avLst/>
          </a:prstGeom>
          <a:noFill/>
          <a:ln>
            <a:noFill/>
          </a:ln>
        </p:spPr>
      </p:pic>
      <p:grpSp>
        <p:nvGrpSpPr>
          <p:cNvPr id="400" name="Google Shape;400;p16"/>
          <p:cNvGrpSpPr/>
          <p:nvPr/>
        </p:nvGrpSpPr>
        <p:grpSpPr>
          <a:xfrm>
            <a:off x="14307169" y="8614064"/>
            <a:ext cx="3370265" cy="1052226"/>
            <a:chOff x="0" y="0"/>
            <a:chExt cx="4493686" cy="1402968"/>
          </a:xfrm>
        </p:grpSpPr>
        <p:sp>
          <p:nvSpPr>
            <p:cNvPr id="401" name="Google Shape;401;p16"/>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402" name="Google Shape;402;p16"/>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403" name="Google Shape;403;p16"/>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404" name="Google Shape;404;p16"/>
          <p:cNvGrpSpPr/>
          <p:nvPr/>
        </p:nvGrpSpPr>
        <p:grpSpPr>
          <a:xfrm>
            <a:off x="1477010" y="2844021"/>
            <a:ext cx="6358683" cy="6582213"/>
            <a:chOff x="0" y="-298062"/>
            <a:chExt cx="8478245" cy="8776282"/>
          </a:xfrm>
        </p:grpSpPr>
        <p:grpSp>
          <p:nvGrpSpPr>
            <p:cNvPr id="405" name="Google Shape;405;p16"/>
            <p:cNvGrpSpPr/>
            <p:nvPr/>
          </p:nvGrpSpPr>
          <p:grpSpPr>
            <a:xfrm>
              <a:off x="0" y="-298062"/>
              <a:ext cx="8478245" cy="8776282"/>
              <a:chOff x="0" y="-28575"/>
              <a:chExt cx="812800" cy="841375"/>
            </a:xfrm>
          </p:grpSpPr>
          <p:sp>
            <p:nvSpPr>
              <p:cNvPr id="406" name="Google Shape;406;p16"/>
              <p:cNvSpPr/>
              <p:nvPr/>
            </p:nvSpPr>
            <p:spPr>
              <a:xfrm>
                <a:off x="0" y="0"/>
                <a:ext cx="641408" cy="152959"/>
              </a:xfrm>
              <a:custGeom>
                <a:avLst/>
                <a:gdLst/>
                <a:ahLst/>
                <a:cxnLst/>
                <a:rect l="l" t="t" r="r" b="b"/>
                <a:pathLst>
                  <a:path w="641408" h="152959" extrusionOk="0">
                    <a:moveTo>
                      <a:pt x="0" y="0"/>
                    </a:moveTo>
                    <a:lnTo>
                      <a:pt x="641408" y="0"/>
                    </a:lnTo>
                    <a:lnTo>
                      <a:pt x="641408" y="152959"/>
                    </a:lnTo>
                    <a:lnTo>
                      <a:pt x="0" y="152959"/>
                    </a:lnTo>
                    <a:close/>
                  </a:path>
                </a:pathLst>
              </a:custGeom>
              <a:solidFill>
                <a:srgbClr val="335929"/>
              </a:solidFill>
              <a:ln>
                <a:noFill/>
              </a:ln>
            </p:spPr>
            <p:txBody>
              <a:bodyPr/>
              <a:lstStyle/>
              <a:p>
                <a:endParaRPr lang="en-US"/>
              </a:p>
            </p:txBody>
          </p:sp>
          <p:sp>
            <p:nvSpPr>
              <p:cNvPr id="407" name="Google Shape;407;p1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8" name="Google Shape;408;p16"/>
            <p:cNvSpPr txBox="1"/>
            <p:nvPr/>
          </p:nvSpPr>
          <p:spPr>
            <a:xfrm>
              <a:off x="231706" y="106699"/>
              <a:ext cx="6227100" cy="1272300"/>
            </a:xfrm>
            <a:prstGeom prst="rect">
              <a:avLst/>
            </a:prstGeom>
            <a:noFill/>
            <a:ln>
              <a:noFill/>
            </a:ln>
          </p:spPr>
          <p:txBody>
            <a:bodyPr spcFirstLastPara="1" wrap="square" lIns="0" tIns="0" rIns="0" bIns="0" anchor="t" anchorCtr="0">
              <a:spAutoFit/>
            </a:bodyPr>
            <a:lstStyle/>
            <a:p>
              <a:pPr marL="0" marR="0" lvl="0" indent="0" algn="ctr" rtl="1">
                <a:lnSpc>
                  <a:spcPct val="119000"/>
                </a:lnSpc>
                <a:spcBef>
                  <a:spcPts val="0"/>
                </a:spcBef>
                <a:spcAft>
                  <a:spcPts val="0"/>
                </a:spcAft>
                <a:buNone/>
              </a:pPr>
              <a:r>
                <a:rPr lang="en-US" sz="6200" b="0" i="0" u="none" strike="noStrike" cap="none">
                  <a:solidFill>
                    <a:srgbClr val="FFFFFF"/>
                  </a:solidFill>
                  <a:latin typeface="Calibri"/>
                  <a:ea typeface="Calibri"/>
                  <a:cs typeface="Calibri"/>
                  <a:sym typeface="Calibri"/>
                </a:rPr>
                <a:t>نسایی-ولادی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7"/>
          <p:cNvPicPr preferRelativeResize="0"/>
          <p:nvPr/>
        </p:nvPicPr>
        <p:blipFill rotWithShape="1">
          <a:blip r:embed="rId3">
            <a:alphaModFix/>
          </a:blip>
          <a:srcRect l="127" t="762" r="8656" b="22830"/>
          <a:stretch/>
        </p:blipFill>
        <p:spPr>
          <a:xfrm>
            <a:off x="-98365" y="0"/>
            <a:ext cx="18386365" cy="10287000"/>
          </a:xfrm>
          <a:prstGeom prst="rect">
            <a:avLst/>
          </a:prstGeom>
          <a:noFill/>
          <a:ln>
            <a:noFill/>
          </a:ln>
        </p:spPr>
      </p:pic>
      <p:grpSp>
        <p:nvGrpSpPr>
          <p:cNvPr id="418" name="Google Shape;418;p17"/>
          <p:cNvGrpSpPr/>
          <p:nvPr/>
        </p:nvGrpSpPr>
        <p:grpSpPr>
          <a:xfrm>
            <a:off x="14307169" y="8614064"/>
            <a:ext cx="3370265" cy="1052226"/>
            <a:chOff x="0" y="0"/>
            <a:chExt cx="4493686" cy="1402968"/>
          </a:xfrm>
        </p:grpSpPr>
        <p:sp>
          <p:nvSpPr>
            <p:cNvPr id="419" name="Google Shape;419;p17"/>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420" name="Google Shape;420;p17"/>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421" name="Google Shape;421;p17"/>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422" name="Google Shape;422;p17"/>
          <p:cNvGrpSpPr/>
          <p:nvPr/>
        </p:nvGrpSpPr>
        <p:grpSpPr>
          <a:xfrm>
            <a:off x="1028700" y="2884843"/>
            <a:ext cx="6358685" cy="6582213"/>
            <a:chOff x="0" y="-298062"/>
            <a:chExt cx="8478246" cy="8776282"/>
          </a:xfrm>
        </p:grpSpPr>
        <p:grpSp>
          <p:nvGrpSpPr>
            <p:cNvPr id="423" name="Google Shape;423;p17"/>
            <p:cNvGrpSpPr/>
            <p:nvPr/>
          </p:nvGrpSpPr>
          <p:grpSpPr>
            <a:xfrm>
              <a:off x="0" y="-298062"/>
              <a:ext cx="8478246" cy="8776282"/>
              <a:chOff x="0" y="-28575"/>
              <a:chExt cx="812800" cy="841375"/>
            </a:xfrm>
          </p:grpSpPr>
          <p:sp>
            <p:nvSpPr>
              <p:cNvPr id="424" name="Google Shape;424;p17"/>
              <p:cNvSpPr/>
              <p:nvPr/>
            </p:nvSpPr>
            <p:spPr>
              <a:xfrm>
                <a:off x="0" y="0"/>
                <a:ext cx="704024" cy="152959"/>
              </a:xfrm>
              <a:custGeom>
                <a:avLst/>
                <a:gdLst/>
                <a:ahLst/>
                <a:cxnLst/>
                <a:rect l="l" t="t" r="r" b="b"/>
                <a:pathLst>
                  <a:path w="704024" h="152959" extrusionOk="0">
                    <a:moveTo>
                      <a:pt x="0" y="0"/>
                    </a:moveTo>
                    <a:lnTo>
                      <a:pt x="704024" y="0"/>
                    </a:lnTo>
                    <a:lnTo>
                      <a:pt x="704024" y="152959"/>
                    </a:lnTo>
                    <a:lnTo>
                      <a:pt x="0" y="152959"/>
                    </a:lnTo>
                    <a:close/>
                  </a:path>
                </a:pathLst>
              </a:custGeom>
              <a:solidFill>
                <a:srgbClr val="335929"/>
              </a:solidFill>
              <a:ln>
                <a:noFill/>
              </a:ln>
            </p:spPr>
            <p:txBody>
              <a:bodyPr/>
              <a:lstStyle/>
              <a:p>
                <a:endParaRPr lang="en-US"/>
              </a:p>
            </p:txBody>
          </p:sp>
          <p:sp>
            <p:nvSpPr>
              <p:cNvPr id="425" name="Google Shape;425;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6" name="Google Shape;426;p17"/>
            <p:cNvSpPr txBox="1"/>
            <p:nvPr/>
          </p:nvSpPr>
          <p:spPr>
            <a:xfrm>
              <a:off x="254326" y="106699"/>
              <a:ext cx="6834900" cy="1272300"/>
            </a:xfrm>
            <a:prstGeom prst="rect">
              <a:avLst/>
            </a:prstGeom>
            <a:noFill/>
            <a:ln>
              <a:noFill/>
            </a:ln>
          </p:spPr>
          <p:txBody>
            <a:bodyPr spcFirstLastPara="1" wrap="square" lIns="0" tIns="0" rIns="0" bIns="0" anchor="t" anchorCtr="0">
              <a:spAutoFit/>
            </a:bodyPr>
            <a:lstStyle/>
            <a:p>
              <a:pPr marL="0" marR="0" lvl="0" indent="0" algn="ctr" rtl="1">
                <a:lnSpc>
                  <a:spcPct val="119000"/>
                </a:lnSpc>
                <a:spcBef>
                  <a:spcPts val="0"/>
                </a:spcBef>
                <a:spcAft>
                  <a:spcPts val="0"/>
                </a:spcAft>
                <a:buNone/>
              </a:pPr>
              <a:r>
                <a:rPr lang="en-US" sz="6200" b="0" i="0" u="none" strike="noStrike" cap="none">
                  <a:solidFill>
                    <a:srgbClr val="FFFFFF"/>
                  </a:solidFill>
                  <a:latin typeface="Calibri"/>
                  <a:ea typeface="Calibri"/>
                  <a:cs typeface="Calibri"/>
                  <a:sym typeface="Calibri"/>
                </a:rPr>
                <a:t>نسایی-ولادی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18"/>
          <p:cNvPicPr preferRelativeResize="0"/>
          <p:nvPr/>
        </p:nvPicPr>
        <p:blipFill rotWithShape="1">
          <a:blip r:embed="rId3">
            <a:alphaModFix/>
          </a:blip>
          <a:srcRect t="8715" b="8714"/>
          <a:stretch/>
        </p:blipFill>
        <p:spPr>
          <a:xfrm flipH="1">
            <a:off x="0" y="0"/>
            <a:ext cx="18288000" cy="10287000"/>
          </a:xfrm>
          <a:prstGeom prst="rect">
            <a:avLst/>
          </a:prstGeom>
          <a:noFill/>
          <a:ln>
            <a:noFill/>
          </a:ln>
        </p:spPr>
      </p:pic>
      <p:grpSp>
        <p:nvGrpSpPr>
          <p:cNvPr id="436" name="Google Shape;436;p18"/>
          <p:cNvGrpSpPr/>
          <p:nvPr/>
        </p:nvGrpSpPr>
        <p:grpSpPr>
          <a:xfrm>
            <a:off x="14307169" y="8614064"/>
            <a:ext cx="3370265" cy="1052226"/>
            <a:chOff x="0" y="0"/>
            <a:chExt cx="4493686" cy="1402968"/>
          </a:xfrm>
        </p:grpSpPr>
        <p:sp>
          <p:nvSpPr>
            <p:cNvPr id="437" name="Google Shape;437;p18"/>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438" name="Google Shape;438;p18"/>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439" name="Google Shape;439;p18"/>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440" name="Google Shape;440;p18"/>
          <p:cNvGrpSpPr/>
          <p:nvPr/>
        </p:nvGrpSpPr>
        <p:grpSpPr>
          <a:xfrm>
            <a:off x="1721939" y="2844021"/>
            <a:ext cx="6358679" cy="6582213"/>
            <a:chOff x="0" y="-298062"/>
            <a:chExt cx="8478240" cy="8776282"/>
          </a:xfrm>
        </p:grpSpPr>
        <p:grpSp>
          <p:nvGrpSpPr>
            <p:cNvPr id="441" name="Google Shape;441;p18"/>
            <p:cNvGrpSpPr/>
            <p:nvPr/>
          </p:nvGrpSpPr>
          <p:grpSpPr>
            <a:xfrm>
              <a:off x="0" y="-298062"/>
              <a:ext cx="8478240" cy="8776282"/>
              <a:chOff x="0" y="-28575"/>
              <a:chExt cx="812800" cy="841375"/>
            </a:xfrm>
          </p:grpSpPr>
          <p:sp>
            <p:nvSpPr>
              <p:cNvPr id="442" name="Google Shape;442;p18"/>
              <p:cNvSpPr/>
              <p:nvPr/>
            </p:nvSpPr>
            <p:spPr>
              <a:xfrm>
                <a:off x="0" y="0"/>
                <a:ext cx="706717" cy="152959"/>
              </a:xfrm>
              <a:custGeom>
                <a:avLst/>
                <a:gdLst/>
                <a:ahLst/>
                <a:cxnLst/>
                <a:rect l="l" t="t" r="r" b="b"/>
                <a:pathLst>
                  <a:path w="706717" h="152959" extrusionOk="0">
                    <a:moveTo>
                      <a:pt x="0" y="0"/>
                    </a:moveTo>
                    <a:lnTo>
                      <a:pt x="706717" y="0"/>
                    </a:lnTo>
                    <a:lnTo>
                      <a:pt x="706717" y="152959"/>
                    </a:lnTo>
                    <a:lnTo>
                      <a:pt x="0" y="152959"/>
                    </a:lnTo>
                    <a:close/>
                  </a:path>
                </a:pathLst>
              </a:custGeom>
              <a:solidFill>
                <a:srgbClr val="335929"/>
              </a:solidFill>
              <a:ln>
                <a:noFill/>
              </a:ln>
            </p:spPr>
            <p:txBody>
              <a:bodyPr/>
              <a:lstStyle/>
              <a:p>
                <a:endParaRPr lang="en-US"/>
              </a:p>
            </p:txBody>
          </p:sp>
          <p:sp>
            <p:nvSpPr>
              <p:cNvPr id="443" name="Google Shape;443;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4" name="Google Shape;444;p18"/>
            <p:cNvSpPr txBox="1"/>
            <p:nvPr/>
          </p:nvSpPr>
          <p:spPr>
            <a:xfrm>
              <a:off x="110198" y="106699"/>
              <a:ext cx="7151400" cy="1272300"/>
            </a:xfrm>
            <a:prstGeom prst="rect">
              <a:avLst/>
            </a:prstGeom>
            <a:noFill/>
            <a:ln>
              <a:noFill/>
            </a:ln>
          </p:spPr>
          <p:txBody>
            <a:bodyPr spcFirstLastPara="1" wrap="square" lIns="0" tIns="0" rIns="0" bIns="0" anchor="t" anchorCtr="0">
              <a:spAutoFit/>
            </a:bodyPr>
            <a:lstStyle/>
            <a:p>
              <a:pPr marL="0" marR="0" lvl="0" indent="0" algn="ctr" rtl="1">
                <a:lnSpc>
                  <a:spcPct val="119000"/>
                </a:lnSpc>
                <a:spcBef>
                  <a:spcPts val="0"/>
                </a:spcBef>
                <a:spcAft>
                  <a:spcPts val="0"/>
                </a:spcAft>
                <a:buNone/>
              </a:pPr>
              <a:r>
                <a:rPr lang="en-US" sz="6200" b="0" i="0" u="none" strike="noStrike" cap="none">
                  <a:solidFill>
                    <a:srgbClr val="FFFFFF"/>
                  </a:solidFill>
                  <a:latin typeface="Calibri"/>
                  <a:ea typeface="Calibri"/>
                  <a:cs typeface="Calibri"/>
                  <a:sym typeface="Calibri"/>
                </a:rPr>
                <a:t>نرس متخصص</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19"/>
          <p:cNvPicPr preferRelativeResize="0"/>
          <p:nvPr/>
        </p:nvPicPr>
        <p:blipFill rotWithShape="1">
          <a:blip r:embed="rId3">
            <a:alphaModFix/>
          </a:blip>
          <a:srcRect t="7812" b="7811"/>
          <a:stretch/>
        </p:blipFill>
        <p:spPr>
          <a:xfrm flipH="1">
            <a:off x="0" y="0"/>
            <a:ext cx="18288000" cy="10287000"/>
          </a:xfrm>
          <a:prstGeom prst="rect">
            <a:avLst/>
          </a:prstGeom>
          <a:noFill/>
          <a:ln>
            <a:noFill/>
          </a:ln>
        </p:spPr>
      </p:pic>
      <p:grpSp>
        <p:nvGrpSpPr>
          <p:cNvPr id="454" name="Google Shape;454;p19"/>
          <p:cNvGrpSpPr/>
          <p:nvPr/>
        </p:nvGrpSpPr>
        <p:grpSpPr>
          <a:xfrm>
            <a:off x="14307169" y="8614064"/>
            <a:ext cx="3370265" cy="1052226"/>
            <a:chOff x="0" y="0"/>
            <a:chExt cx="4493686" cy="1402968"/>
          </a:xfrm>
        </p:grpSpPr>
        <p:sp>
          <p:nvSpPr>
            <p:cNvPr id="455" name="Google Shape;455;p19"/>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456" name="Google Shape;456;p19"/>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457" name="Google Shape;457;p19"/>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458" name="Google Shape;458;p19"/>
          <p:cNvGrpSpPr/>
          <p:nvPr/>
        </p:nvGrpSpPr>
        <p:grpSpPr>
          <a:xfrm>
            <a:off x="1721939" y="2844021"/>
            <a:ext cx="6358685" cy="6582213"/>
            <a:chOff x="0" y="-28575"/>
            <a:chExt cx="812800" cy="841375"/>
          </a:xfrm>
        </p:grpSpPr>
        <p:sp>
          <p:nvSpPr>
            <p:cNvPr id="459" name="Google Shape;459;p19"/>
            <p:cNvSpPr/>
            <p:nvPr/>
          </p:nvSpPr>
          <p:spPr>
            <a:xfrm>
              <a:off x="0" y="0"/>
              <a:ext cx="273767" cy="152959"/>
            </a:xfrm>
            <a:custGeom>
              <a:avLst/>
              <a:gdLst/>
              <a:ahLst/>
              <a:cxnLst/>
              <a:rect l="l" t="t" r="r" b="b"/>
              <a:pathLst>
                <a:path w="273767" h="152959" extrusionOk="0">
                  <a:moveTo>
                    <a:pt x="0" y="0"/>
                  </a:moveTo>
                  <a:lnTo>
                    <a:pt x="273767" y="0"/>
                  </a:lnTo>
                  <a:lnTo>
                    <a:pt x="273767" y="152959"/>
                  </a:lnTo>
                  <a:lnTo>
                    <a:pt x="0" y="152959"/>
                  </a:lnTo>
                  <a:close/>
                </a:path>
              </a:pathLst>
            </a:custGeom>
            <a:solidFill>
              <a:srgbClr val="335929"/>
            </a:solidFill>
            <a:ln>
              <a:noFill/>
            </a:ln>
          </p:spPr>
          <p:txBody>
            <a:bodyPr/>
            <a:lstStyle/>
            <a:p>
              <a:endParaRPr lang="en-US"/>
            </a:p>
          </p:txBody>
        </p:sp>
        <p:sp>
          <p:nvSpPr>
            <p:cNvPr id="460" name="Google Shape;460;p19"/>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1" name="Google Shape;461;p19"/>
          <p:cNvSpPr txBox="1"/>
          <p:nvPr/>
        </p:nvSpPr>
        <p:spPr>
          <a:xfrm>
            <a:off x="1989653" y="3147593"/>
            <a:ext cx="1606200" cy="954300"/>
          </a:xfrm>
          <a:prstGeom prst="rect">
            <a:avLst/>
          </a:prstGeom>
          <a:noFill/>
          <a:ln>
            <a:noFill/>
          </a:ln>
        </p:spPr>
        <p:txBody>
          <a:bodyPr spcFirstLastPara="1" wrap="square" lIns="0" tIns="0" rIns="0" bIns="0" anchor="t" anchorCtr="0">
            <a:spAutoFit/>
          </a:bodyPr>
          <a:lstStyle/>
          <a:p>
            <a:pPr marL="0" marR="0" lvl="0" indent="0" algn="ctr" rtl="1">
              <a:lnSpc>
                <a:spcPct val="119000"/>
              </a:lnSpc>
              <a:spcBef>
                <a:spcPts val="0"/>
              </a:spcBef>
              <a:spcAft>
                <a:spcPts val="0"/>
              </a:spcAft>
              <a:buNone/>
            </a:pPr>
            <a:r>
              <a:rPr lang="en-US" sz="6200" b="0" i="0" u="none" strike="noStrike" cap="none">
                <a:solidFill>
                  <a:srgbClr val="FFFFFF"/>
                </a:solidFill>
                <a:latin typeface="Calibri"/>
                <a:ea typeface="Calibri"/>
                <a:cs typeface="Calibri"/>
                <a:sym typeface="Calibri"/>
              </a:rPr>
              <a:t>قابله</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09"/>
        <p:cNvGrpSpPr/>
        <p:nvPr/>
      </p:nvGrpSpPr>
      <p:grpSpPr>
        <a:xfrm>
          <a:off x="0" y="0"/>
          <a:ext cx="0" cy="0"/>
          <a:chOff x="0" y="0"/>
          <a:chExt cx="0" cy="0"/>
        </a:xfrm>
      </p:grpSpPr>
      <p:grpSp>
        <p:nvGrpSpPr>
          <p:cNvPr id="110" name="Google Shape;110;p2"/>
          <p:cNvGrpSpPr/>
          <p:nvPr/>
        </p:nvGrpSpPr>
        <p:grpSpPr>
          <a:xfrm>
            <a:off x="9548735" y="3431107"/>
            <a:ext cx="6432240" cy="6582215"/>
            <a:chOff x="0" y="-28575"/>
            <a:chExt cx="822203" cy="841375"/>
          </a:xfrm>
        </p:grpSpPr>
        <p:sp>
          <p:nvSpPr>
            <p:cNvPr id="111" name="Google Shape;111;p2"/>
            <p:cNvSpPr/>
            <p:nvPr/>
          </p:nvSpPr>
          <p:spPr>
            <a:xfrm>
              <a:off x="0" y="0"/>
              <a:ext cx="822203" cy="86866"/>
            </a:xfrm>
            <a:custGeom>
              <a:avLst/>
              <a:gdLst/>
              <a:ahLst/>
              <a:cxnLst/>
              <a:rect l="l" t="t" r="r" b="b"/>
              <a:pathLst>
                <a:path w="822203" h="86866" extrusionOk="0">
                  <a:moveTo>
                    <a:pt x="0" y="0"/>
                  </a:moveTo>
                  <a:lnTo>
                    <a:pt x="822203" y="0"/>
                  </a:lnTo>
                  <a:lnTo>
                    <a:pt x="822203" y="86866"/>
                  </a:lnTo>
                  <a:lnTo>
                    <a:pt x="0" y="86866"/>
                  </a:lnTo>
                  <a:close/>
                </a:path>
              </a:pathLst>
            </a:custGeom>
            <a:solidFill>
              <a:srgbClr val="FFC72C"/>
            </a:solidFill>
            <a:ln>
              <a:noFill/>
            </a:ln>
          </p:spPr>
          <p:txBody>
            <a:bodyPr/>
            <a:lstStyle/>
            <a:p>
              <a:endParaRPr lang="en-US"/>
            </a:p>
          </p:txBody>
        </p:sp>
        <p:sp>
          <p:nvSpPr>
            <p:cNvPr id="112" name="Google Shape;112;p2"/>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3" name="Google Shape;113;p2"/>
          <p:cNvSpPr txBox="1"/>
          <p:nvPr/>
        </p:nvSpPr>
        <p:spPr>
          <a:xfrm>
            <a:off x="2307024" y="3421582"/>
            <a:ext cx="13600390" cy="1003929"/>
          </a:xfrm>
          <a:prstGeom prst="rect">
            <a:avLst/>
          </a:prstGeom>
          <a:noFill/>
          <a:ln>
            <a:noFill/>
          </a:ln>
        </p:spPr>
        <p:txBody>
          <a:bodyPr spcFirstLastPara="1" wrap="square" lIns="0" tIns="0" rIns="0" bIns="0" anchor="t" anchorCtr="0">
            <a:spAutoFit/>
          </a:bodyPr>
          <a:lstStyle/>
          <a:p>
            <a:pPr lvl="4" algn="r" rtl="1">
              <a:lnSpc>
                <a:spcPct val="159005"/>
              </a:lnSpc>
            </a:pP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های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صحتمندی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فرصتی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برای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بررسی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کلی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یک</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میباشد</a:t>
            </a:r>
            <a:r>
              <a:rPr lang="en-US" sz="4103" b="0" i="0" u="none" strike="noStrike" cap="none" dirty="0">
                <a:solidFill>
                  <a:srgbClr val="0C2675"/>
                </a:solidFill>
                <a:latin typeface="Calibri"/>
                <a:ea typeface="Calibri"/>
                <a:cs typeface="Calibri"/>
                <a:sym typeface="Calibri"/>
              </a:rPr>
              <a:t>.</a:t>
            </a:r>
            <a:endParaRPr dirty="0"/>
          </a:p>
        </p:txBody>
      </p:sp>
      <p:sp>
        <p:nvSpPr>
          <p:cNvPr id="114" name="Google Shape;114;p2"/>
          <p:cNvSpPr/>
          <p:nvPr/>
        </p:nvSpPr>
        <p:spPr>
          <a:xfrm>
            <a:off x="15155102"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15" name="Google Shape;115;p2"/>
          <p:cNvSpPr/>
          <p:nvPr/>
        </p:nvSpPr>
        <p:spPr>
          <a:xfrm>
            <a:off x="14248104"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16" name="Google Shape;116;p2"/>
          <p:cNvSpPr/>
          <p:nvPr/>
        </p:nvSpPr>
        <p:spPr>
          <a:xfrm>
            <a:off x="13326981" y="177662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
        <p:nvSpPr>
          <p:cNvPr id="2" name="TextBox 1">
            <a:extLst>
              <a:ext uri="{FF2B5EF4-FFF2-40B4-BE49-F238E27FC236}">
                <a16:creationId xmlns:a16="http://schemas.microsoft.com/office/drawing/2014/main" id="{148F21BF-A89B-4CF3-C1FB-809CA90DE3C5}"/>
              </a:ext>
            </a:extLst>
          </p:cNvPr>
          <p:cNvSpPr txBox="1"/>
          <p:nvPr/>
        </p:nvSpPr>
        <p:spPr>
          <a:xfrm>
            <a:off x="10457645" y="5280338"/>
            <a:ext cx="5449769" cy="307777"/>
          </a:xfrm>
          <a:prstGeom prst="rect">
            <a:avLst/>
          </a:prstGeom>
          <a:noFill/>
        </p:spPr>
        <p:txBody>
          <a:bodyPr wrap="square" rtlCol="0">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69"/>
        <p:cNvGrpSpPr/>
        <p:nvPr/>
      </p:nvGrpSpPr>
      <p:grpSpPr>
        <a:xfrm>
          <a:off x="0" y="0"/>
          <a:ext cx="0" cy="0"/>
          <a:chOff x="0" y="0"/>
          <a:chExt cx="0" cy="0"/>
        </a:xfrm>
      </p:grpSpPr>
      <p:grpSp>
        <p:nvGrpSpPr>
          <p:cNvPr id="470" name="Google Shape;470;p20"/>
          <p:cNvGrpSpPr/>
          <p:nvPr/>
        </p:nvGrpSpPr>
        <p:grpSpPr>
          <a:xfrm>
            <a:off x="6962573" y="2267196"/>
            <a:ext cx="6358683" cy="6582241"/>
            <a:chOff x="0" y="-298064"/>
            <a:chExt cx="8478243" cy="8776326"/>
          </a:xfrm>
        </p:grpSpPr>
        <p:grpSp>
          <p:nvGrpSpPr>
            <p:cNvPr id="471" name="Google Shape;471;p20"/>
            <p:cNvGrpSpPr/>
            <p:nvPr/>
          </p:nvGrpSpPr>
          <p:grpSpPr>
            <a:xfrm>
              <a:off x="0" y="-298064"/>
              <a:ext cx="8478243" cy="8776326"/>
              <a:chOff x="0" y="-28575"/>
              <a:chExt cx="812800" cy="841375"/>
            </a:xfrm>
          </p:grpSpPr>
          <p:sp>
            <p:nvSpPr>
              <p:cNvPr id="472" name="Google Shape;472;p20"/>
              <p:cNvSpPr/>
              <p:nvPr/>
            </p:nvSpPr>
            <p:spPr>
              <a:xfrm>
                <a:off x="0" y="0"/>
                <a:ext cx="571668" cy="123170"/>
              </a:xfrm>
              <a:custGeom>
                <a:avLst/>
                <a:gdLst/>
                <a:ahLst/>
                <a:cxnLst/>
                <a:rect l="l" t="t" r="r" b="b"/>
                <a:pathLst>
                  <a:path w="571668" h="123170" extrusionOk="0">
                    <a:moveTo>
                      <a:pt x="0" y="0"/>
                    </a:moveTo>
                    <a:lnTo>
                      <a:pt x="571668" y="0"/>
                    </a:lnTo>
                    <a:lnTo>
                      <a:pt x="571668" y="123170"/>
                    </a:lnTo>
                    <a:lnTo>
                      <a:pt x="0" y="123170"/>
                    </a:lnTo>
                    <a:close/>
                  </a:path>
                </a:pathLst>
              </a:custGeom>
              <a:solidFill>
                <a:srgbClr val="FFC72C"/>
              </a:solidFill>
              <a:ln>
                <a:noFill/>
              </a:ln>
            </p:spPr>
            <p:txBody>
              <a:bodyPr/>
              <a:lstStyle/>
              <a:p>
                <a:endParaRPr lang="en-US"/>
              </a:p>
            </p:txBody>
          </p:sp>
          <p:sp>
            <p:nvSpPr>
              <p:cNvPr id="473" name="Google Shape;473;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4" name="Google Shape;474;p20"/>
            <p:cNvSpPr txBox="1"/>
            <p:nvPr/>
          </p:nvSpPr>
          <p:spPr>
            <a:xfrm>
              <a:off x="135862" y="153071"/>
              <a:ext cx="5691300" cy="842100"/>
            </a:xfrm>
            <a:prstGeom prst="rect">
              <a:avLst/>
            </a:prstGeom>
            <a:noFill/>
            <a:ln>
              <a:noFill/>
            </a:ln>
          </p:spPr>
          <p:txBody>
            <a:bodyPr spcFirstLastPara="1" wrap="square" lIns="0" tIns="0" rIns="0" bIns="0" anchor="t" anchorCtr="0">
              <a:spAutoFit/>
            </a:bodyPr>
            <a:lstStyle/>
            <a:p>
              <a:pPr marL="0" marR="0" lvl="0" indent="0" algn="ctr" rtl="1">
                <a:lnSpc>
                  <a:spcPct val="139995"/>
                </a:lnSpc>
                <a:spcBef>
                  <a:spcPts val="0"/>
                </a:spcBef>
                <a:spcAft>
                  <a:spcPts val="0"/>
                </a:spcAft>
                <a:buNone/>
              </a:pPr>
              <a:r>
                <a:rPr lang="en-US" sz="4103" b="0" i="0" u="none" strike="noStrike" cap="none">
                  <a:solidFill>
                    <a:srgbClr val="0C2675"/>
                  </a:solidFill>
                  <a:latin typeface="Calibri"/>
                  <a:ea typeface="Calibri"/>
                  <a:cs typeface="Calibri"/>
                  <a:sym typeface="Calibri"/>
                </a:rPr>
                <a:t>بعدی را تماشا کنید</a:t>
              </a:r>
              <a:endParaRPr/>
            </a:p>
          </p:txBody>
        </p:sp>
      </p:grpSp>
      <p:grpSp>
        <p:nvGrpSpPr>
          <p:cNvPr id="475" name="Google Shape;475;p20"/>
          <p:cNvGrpSpPr/>
          <p:nvPr/>
        </p:nvGrpSpPr>
        <p:grpSpPr>
          <a:xfrm>
            <a:off x="11537122" y="4632105"/>
            <a:ext cx="887358" cy="887358"/>
            <a:chOff x="0" y="0"/>
            <a:chExt cx="1183144" cy="1183144"/>
          </a:xfrm>
        </p:grpSpPr>
        <p:grpSp>
          <p:nvGrpSpPr>
            <p:cNvPr id="476" name="Google Shape;476;p20"/>
            <p:cNvGrpSpPr/>
            <p:nvPr/>
          </p:nvGrpSpPr>
          <p:grpSpPr>
            <a:xfrm>
              <a:off x="0" y="0"/>
              <a:ext cx="1183144" cy="1183144"/>
              <a:chOff x="0" y="0"/>
              <a:chExt cx="812800" cy="812800"/>
            </a:xfrm>
          </p:grpSpPr>
          <p:sp>
            <p:nvSpPr>
              <p:cNvPr id="477" name="Google Shape;477;p2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9" name="Google Shape;479;p20"/>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2</a:t>
              </a:r>
              <a:endParaRPr/>
            </a:p>
          </p:txBody>
        </p:sp>
      </p:grpSp>
      <p:sp>
        <p:nvSpPr>
          <p:cNvPr id="480" name="Google Shape;480;p20"/>
          <p:cNvSpPr txBox="1"/>
          <p:nvPr/>
        </p:nvSpPr>
        <p:spPr>
          <a:xfrm>
            <a:off x="9539102" y="5984002"/>
            <a:ext cx="4883400" cy="3693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a:t>
            </a:r>
            <a:endParaRPr/>
          </a:p>
        </p:txBody>
      </p:sp>
      <p:sp>
        <p:nvSpPr>
          <p:cNvPr id="481" name="Google Shape;481;p20"/>
          <p:cNvSpPr txBox="1"/>
          <p:nvPr/>
        </p:nvSpPr>
        <p:spPr>
          <a:xfrm>
            <a:off x="9539102" y="6576574"/>
            <a:ext cx="4883400" cy="19206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ویدیو</a:t>
            </a:r>
            <a:r>
              <a:rPr lang="en-US" sz="2400" b="0" i="0" u="none" strike="noStrike" cap="none" dirty="0">
                <a:solidFill>
                  <a:srgbClr val="0C2675"/>
                </a:solidFill>
                <a:latin typeface="Calibri"/>
                <a:ea typeface="Calibri"/>
                <a:cs typeface="Calibri"/>
                <a:sym typeface="Calibri"/>
              </a:rPr>
              <a:t> 2: </a:t>
            </a:r>
            <a:r>
              <a:rPr lang="en-US" sz="2400" b="0" i="0" u="none" strike="noStrike" cap="none" dirty="0" err="1">
                <a:solidFill>
                  <a:srgbClr val="0C2675"/>
                </a:solidFill>
                <a:latin typeface="Calibri"/>
                <a:ea typeface="Calibri"/>
                <a:cs typeface="Calibri"/>
                <a:sym typeface="Calibri"/>
              </a:rPr>
              <a:t>حقوق</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مریضان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به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شما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کمک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میکند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تا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حقوق</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خود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در</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ایالات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متحده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را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درک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نمایید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اینکه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چگونه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وعده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ملاقات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خود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را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بطور</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عادی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پیش</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ببرید</a:t>
            </a:r>
            <a:r>
              <a:rPr lang="en-US" sz="2400" b="0" i="0" u="none" strike="noStrike" cap="none" dirty="0">
                <a:solidFill>
                  <a:srgbClr val="0C2675"/>
                </a:solidFill>
                <a:latin typeface="Calibri"/>
                <a:ea typeface="Calibri"/>
                <a:cs typeface="Calibri"/>
                <a:sym typeface="Calibri"/>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89"/>
        <p:cNvGrpSpPr/>
        <p:nvPr/>
      </p:nvGrpSpPr>
      <p:grpSpPr>
        <a:xfrm>
          <a:off x="0" y="0"/>
          <a:ext cx="0" cy="0"/>
          <a:chOff x="0" y="0"/>
          <a:chExt cx="0" cy="0"/>
        </a:xfrm>
      </p:grpSpPr>
      <p:grpSp>
        <p:nvGrpSpPr>
          <p:cNvPr id="490" name="Google Shape;490;p21"/>
          <p:cNvGrpSpPr/>
          <p:nvPr/>
        </p:nvGrpSpPr>
        <p:grpSpPr>
          <a:xfrm>
            <a:off x="6962573" y="2267196"/>
            <a:ext cx="6358683" cy="6582241"/>
            <a:chOff x="0" y="-298064"/>
            <a:chExt cx="8478243" cy="8776326"/>
          </a:xfrm>
        </p:grpSpPr>
        <p:grpSp>
          <p:nvGrpSpPr>
            <p:cNvPr id="491" name="Google Shape;491;p21"/>
            <p:cNvGrpSpPr/>
            <p:nvPr/>
          </p:nvGrpSpPr>
          <p:grpSpPr>
            <a:xfrm>
              <a:off x="0" y="-298064"/>
              <a:ext cx="8478243" cy="8776326"/>
              <a:chOff x="0" y="-28575"/>
              <a:chExt cx="812800" cy="841375"/>
            </a:xfrm>
          </p:grpSpPr>
          <p:sp>
            <p:nvSpPr>
              <p:cNvPr id="492" name="Google Shape;492;p21"/>
              <p:cNvSpPr/>
              <p:nvPr/>
            </p:nvSpPr>
            <p:spPr>
              <a:xfrm>
                <a:off x="0" y="0"/>
                <a:ext cx="571668" cy="123170"/>
              </a:xfrm>
              <a:custGeom>
                <a:avLst/>
                <a:gdLst/>
                <a:ahLst/>
                <a:cxnLst/>
                <a:rect l="l" t="t" r="r" b="b"/>
                <a:pathLst>
                  <a:path w="571668" h="123170" extrusionOk="0">
                    <a:moveTo>
                      <a:pt x="0" y="0"/>
                    </a:moveTo>
                    <a:lnTo>
                      <a:pt x="571668" y="0"/>
                    </a:lnTo>
                    <a:lnTo>
                      <a:pt x="571668" y="123170"/>
                    </a:lnTo>
                    <a:lnTo>
                      <a:pt x="0" y="123170"/>
                    </a:lnTo>
                    <a:close/>
                  </a:path>
                </a:pathLst>
              </a:custGeom>
              <a:solidFill>
                <a:srgbClr val="FFC72C"/>
              </a:solidFill>
              <a:ln>
                <a:noFill/>
              </a:ln>
            </p:spPr>
            <p:txBody>
              <a:bodyPr/>
              <a:lstStyle/>
              <a:p>
                <a:endParaRPr lang="en-US"/>
              </a:p>
            </p:txBody>
          </p:sp>
          <p:sp>
            <p:nvSpPr>
              <p:cNvPr id="493" name="Google Shape;493;p21"/>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4" name="Google Shape;494;p21"/>
            <p:cNvSpPr txBox="1"/>
            <p:nvPr/>
          </p:nvSpPr>
          <p:spPr>
            <a:xfrm>
              <a:off x="135862" y="153071"/>
              <a:ext cx="5691300" cy="842100"/>
            </a:xfrm>
            <a:prstGeom prst="rect">
              <a:avLst/>
            </a:prstGeom>
            <a:noFill/>
            <a:ln>
              <a:noFill/>
            </a:ln>
          </p:spPr>
          <p:txBody>
            <a:bodyPr spcFirstLastPara="1" wrap="square" lIns="0" tIns="0" rIns="0" bIns="0" anchor="t" anchorCtr="0">
              <a:spAutoFit/>
            </a:bodyPr>
            <a:lstStyle/>
            <a:p>
              <a:pPr marL="0" marR="0" lvl="0" indent="0" algn="r" rtl="1">
                <a:lnSpc>
                  <a:spcPct val="139995"/>
                </a:lnSpc>
                <a:spcBef>
                  <a:spcPts val="0"/>
                </a:spcBef>
                <a:spcAft>
                  <a:spcPts val="0"/>
                </a:spcAft>
                <a:buNone/>
              </a:pPr>
              <a:r>
                <a:rPr lang="en-US" sz="4103" b="0" i="0" u="none" strike="noStrike" cap="none">
                  <a:solidFill>
                    <a:srgbClr val="0C2675"/>
                  </a:solidFill>
                  <a:latin typeface="Calibri"/>
                  <a:ea typeface="Calibri"/>
                  <a:cs typeface="Calibri"/>
                  <a:sym typeface="Calibri"/>
                </a:rPr>
                <a:t>بعدی را تماشا کنید</a:t>
              </a:r>
              <a:endParaRPr/>
            </a:p>
          </p:txBody>
        </p:sp>
      </p:grpSp>
      <p:grpSp>
        <p:nvGrpSpPr>
          <p:cNvPr id="495" name="Google Shape;495;p21"/>
          <p:cNvGrpSpPr/>
          <p:nvPr/>
        </p:nvGrpSpPr>
        <p:grpSpPr>
          <a:xfrm>
            <a:off x="11537122" y="4632105"/>
            <a:ext cx="887358" cy="887358"/>
            <a:chOff x="0" y="0"/>
            <a:chExt cx="1183144" cy="1183144"/>
          </a:xfrm>
        </p:grpSpPr>
        <p:grpSp>
          <p:nvGrpSpPr>
            <p:cNvPr id="496" name="Google Shape;496;p21"/>
            <p:cNvGrpSpPr/>
            <p:nvPr/>
          </p:nvGrpSpPr>
          <p:grpSpPr>
            <a:xfrm>
              <a:off x="0" y="0"/>
              <a:ext cx="1183144" cy="1183144"/>
              <a:chOff x="0" y="0"/>
              <a:chExt cx="812800" cy="812800"/>
            </a:xfrm>
          </p:grpSpPr>
          <p:sp>
            <p:nvSpPr>
              <p:cNvPr id="497" name="Google Shape;497;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9" name="Google Shape;499;p21"/>
            <p:cNvSpPr txBox="1"/>
            <p:nvPr/>
          </p:nvSpPr>
          <p:spPr>
            <a:xfrm>
              <a:off x="386908" y="130889"/>
              <a:ext cx="409328"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2</a:t>
              </a:r>
              <a:endParaRPr/>
            </a:p>
          </p:txBody>
        </p:sp>
      </p:grpSp>
      <p:sp>
        <p:nvSpPr>
          <p:cNvPr id="500" name="Google Shape;500;p21"/>
          <p:cNvSpPr txBox="1"/>
          <p:nvPr/>
        </p:nvSpPr>
        <p:spPr>
          <a:xfrm>
            <a:off x="9539102" y="5984002"/>
            <a:ext cx="4883400" cy="3693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a:t>
            </a:r>
            <a:endParaRPr/>
          </a:p>
        </p:txBody>
      </p:sp>
      <p:sp>
        <p:nvSpPr>
          <p:cNvPr id="501" name="Google Shape;501;p21"/>
          <p:cNvSpPr txBox="1"/>
          <p:nvPr/>
        </p:nvSpPr>
        <p:spPr>
          <a:xfrm>
            <a:off x="9539102" y="6576574"/>
            <a:ext cx="4883400" cy="19206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a:solidFill>
                  <a:srgbClr val="0C2675"/>
                </a:solidFill>
                <a:latin typeface="Calibri"/>
                <a:ea typeface="Calibri"/>
                <a:cs typeface="Calibri"/>
                <a:sym typeface="Calibri"/>
              </a:rPr>
              <a:t>ویدیو 2: حقوق مریضان؛ به شما کمک میکند تا حقوق صحی خود در ایالات متحده را درک نمایید و اینکه چگونه وعده ملاقات صحی خود را بطور عادی پیش ببرید.</a:t>
            </a:r>
            <a:endParaRPr/>
          </a:p>
        </p:txBody>
      </p:sp>
      <p:grpSp>
        <p:nvGrpSpPr>
          <p:cNvPr id="502" name="Google Shape;502;p21"/>
          <p:cNvGrpSpPr/>
          <p:nvPr/>
        </p:nvGrpSpPr>
        <p:grpSpPr>
          <a:xfrm>
            <a:off x="5863520" y="4632105"/>
            <a:ext cx="887358" cy="887358"/>
            <a:chOff x="0" y="0"/>
            <a:chExt cx="1183144" cy="1183144"/>
          </a:xfrm>
        </p:grpSpPr>
        <p:grpSp>
          <p:nvGrpSpPr>
            <p:cNvPr id="503" name="Google Shape;503;p21"/>
            <p:cNvGrpSpPr/>
            <p:nvPr/>
          </p:nvGrpSpPr>
          <p:grpSpPr>
            <a:xfrm>
              <a:off x="0" y="0"/>
              <a:ext cx="1183144" cy="1183144"/>
              <a:chOff x="0" y="0"/>
              <a:chExt cx="812800" cy="812800"/>
            </a:xfrm>
          </p:grpSpPr>
          <p:sp>
            <p:nvSpPr>
              <p:cNvPr id="504" name="Google Shape;504;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6" name="Google Shape;506;p21"/>
            <p:cNvSpPr txBox="1"/>
            <p:nvPr/>
          </p:nvSpPr>
          <p:spPr>
            <a:xfrm>
              <a:off x="431483" y="125482"/>
              <a:ext cx="269379" cy="80518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dirty="0">
                  <a:solidFill>
                    <a:srgbClr val="FFFFFF"/>
                  </a:solidFill>
                  <a:latin typeface="Roboto Slab"/>
                  <a:ea typeface="Roboto Slab"/>
                  <a:cs typeface="Roboto Slab"/>
                  <a:sym typeface="Roboto Slab"/>
                </a:rPr>
                <a:t>3</a:t>
              </a:r>
              <a:endParaRPr dirty="0"/>
            </a:p>
          </p:txBody>
        </p:sp>
      </p:grpSp>
      <p:sp>
        <p:nvSpPr>
          <p:cNvPr id="507" name="Google Shape;507;p21"/>
          <p:cNvSpPr txBox="1"/>
          <p:nvPr/>
        </p:nvSpPr>
        <p:spPr>
          <a:xfrm>
            <a:off x="3865501" y="6576574"/>
            <a:ext cx="4883400" cy="14034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به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شما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کمک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میکند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تا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جزئیات</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اینکه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در</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جریان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یک</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صحتمندی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زنان</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چه</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اتفاق</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می</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افتد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را</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بدانید</a:t>
            </a:r>
            <a:r>
              <a:rPr lang="en-US" sz="2400" b="0" i="0" u="none" strike="noStrike" cap="none" dirty="0">
                <a:solidFill>
                  <a:srgbClr val="0C2675"/>
                </a:solidFill>
                <a:latin typeface="Calibri"/>
                <a:ea typeface="Calibri"/>
                <a:cs typeface="Calibri"/>
                <a:sym typeface="Calibri"/>
              </a:rPr>
              <a:t>.</a:t>
            </a:r>
            <a:endParaRPr dirty="0"/>
          </a:p>
        </p:txBody>
      </p:sp>
      <p:sp>
        <p:nvSpPr>
          <p:cNvPr id="508" name="Google Shape;508;p21"/>
          <p:cNvSpPr txBox="1"/>
          <p:nvPr/>
        </p:nvSpPr>
        <p:spPr>
          <a:xfrm>
            <a:off x="3865501" y="5984002"/>
            <a:ext cx="4883400" cy="3693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400" b="0" i="0" u="none" strike="noStrike" cap="none" dirty="0" err="1">
                <a:solidFill>
                  <a:srgbClr val="0C2675"/>
                </a:solidFill>
                <a:latin typeface="Calibri"/>
                <a:ea typeface="Calibri"/>
                <a:cs typeface="Calibri"/>
                <a:sym typeface="Calibri"/>
              </a:rPr>
              <a:t>ویدیو</a:t>
            </a:r>
            <a:r>
              <a:rPr lang="en-US" sz="2400" b="0" i="0" u="none" strike="noStrike" cap="none" dirty="0">
                <a:solidFill>
                  <a:srgbClr val="0C2675"/>
                </a:solidFill>
                <a:latin typeface="Calibri"/>
                <a:ea typeface="Calibri"/>
                <a:cs typeface="Calibri"/>
                <a:sym typeface="Calibri"/>
              </a:rPr>
              <a:t> 3: </a:t>
            </a:r>
            <a:r>
              <a:rPr lang="en-US" sz="2400" b="0" i="0" u="none" strike="noStrike" cap="none" dirty="0" err="1">
                <a:solidFill>
                  <a:srgbClr val="0C2675"/>
                </a:solidFill>
                <a:latin typeface="Calibri"/>
                <a:ea typeface="Calibri"/>
                <a:cs typeface="Calibri"/>
                <a:sym typeface="Calibri"/>
              </a:rPr>
              <a:t>در</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مورد</a:t>
            </a:r>
            <a:r>
              <a:rPr lang="en-US" sz="2400" b="0" i="0" u="none" strike="noStrike" cap="none" dirty="0">
                <a:solidFill>
                  <a:srgbClr val="0C2675"/>
                </a:solidFill>
                <a:latin typeface="Calibri"/>
                <a:ea typeface="Calibri"/>
                <a:cs typeface="Calibri"/>
                <a:sym typeface="Calibri"/>
              </a:rPr>
              <a:t> </a:t>
            </a:r>
            <a:r>
              <a:rPr lang="en-US" sz="2400" b="0" i="0" u="none" strike="noStrike" cap="none" dirty="0" err="1">
                <a:solidFill>
                  <a:srgbClr val="0C2675"/>
                </a:solidFill>
                <a:latin typeface="Calibri"/>
                <a:ea typeface="Calibri"/>
                <a:cs typeface="Calibri"/>
                <a:sym typeface="Calibri"/>
              </a:rPr>
              <a:t>معاینه</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24"/>
        <p:cNvGrpSpPr/>
        <p:nvPr/>
      </p:nvGrpSpPr>
      <p:grpSpPr>
        <a:xfrm>
          <a:off x="0" y="0"/>
          <a:ext cx="0" cy="0"/>
          <a:chOff x="0" y="0"/>
          <a:chExt cx="0" cy="0"/>
        </a:xfrm>
      </p:grpSpPr>
      <p:grpSp>
        <p:nvGrpSpPr>
          <p:cNvPr id="125" name="Google Shape;125;p3"/>
          <p:cNvGrpSpPr/>
          <p:nvPr/>
        </p:nvGrpSpPr>
        <p:grpSpPr>
          <a:xfrm>
            <a:off x="9548735" y="3431107"/>
            <a:ext cx="6432240" cy="6582215"/>
            <a:chOff x="0" y="-28575"/>
            <a:chExt cx="822203" cy="841375"/>
          </a:xfrm>
        </p:grpSpPr>
        <p:sp>
          <p:nvSpPr>
            <p:cNvPr id="126" name="Google Shape;126;p3"/>
            <p:cNvSpPr/>
            <p:nvPr/>
          </p:nvSpPr>
          <p:spPr>
            <a:xfrm>
              <a:off x="0" y="0"/>
              <a:ext cx="822203" cy="86866"/>
            </a:xfrm>
            <a:custGeom>
              <a:avLst/>
              <a:gdLst/>
              <a:ahLst/>
              <a:cxnLst/>
              <a:rect l="l" t="t" r="r" b="b"/>
              <a:pathLst>
                <a:path w="822203" h="86866" extrusionOk="0">
                  <a:moveTo>
                    <a:pt x="0" y="0"/>
                  </a:moveTo>
                  <a:lnTo>
                    <a:pt x="822203" y="0"/>
                  </a:lnTo>
                  <a:lnTo>
                    <a:pt x="822203" y="86866"/>
                  </a:lnTo>
                  <a:lnTo>
                    <a:pt x="0" y="86866"/>
                  </a:lnTo>
                  <a:close/>
                </a:path>
              </a:pathLst>
            </a:custGeom>
            <a:solidFill>
              <a:srgbClr val="FFC72C"/>
            </a:solidFill>
            <a:ln>
              <a:noFill/>
            </a:ln>
          </p:spPr>
          <p:txBody>
            <a:bodyPr/>
            <a:lstStyle/>
            <a:p>
              <a:endParaRPr lang="en-US"/>
            </a:p>
          </p:txBody>
        </p:sp>
        <p:sp>
          <p:nvSpPr>
            <p:cNvPr id="127" name="Google Shape;127;p3"/>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8" name="Google Shape;128;p3"/>
          <p:cNvSpPr txBox="1"/>
          <p:nvPr/>
        </p:nvSpPr>
        <p:spPr>
          <a:xfrm>
            <a:off x="2307025" y="3492729"/>
            <a:ext cx="13572600" cy="6315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a:solidFill>
                  <a:srgbClr val="0C2675"/>
                </a:solidFill>
                <a:latin typeface="Calibri"/>
                <a:ea typeface="Calibri"/>
                <a:cs typeface="Calibri"/>
                <a:sym typeface="Calibri"/>
              </a:rPr>
              <a:t>معاینه های صحتمندی زنان فرصتی برای بررسی صحت کلی یک زن میباشد.</a:t>
            </a:r>
            <a:endParaRPr/>
          </a:p>
        </p:txBody>
      </p:sp>
      <p:sp>
        <p:nvSpPr>
          <p:cNvPr id="129" name="Google Shape;129;p3"/>
          <p:cNvSpPr txBox="1"/>
          <p:nvPr/>
        </p:nvSpPr>
        <p:spPr>
          <a:xfrm>
            <a:off x="13409451" y="5826558"/>
            <a:ext cx="2571600" cy="3387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200" b="0" i="0" u="none" strike="noStrike" cap="none">
                <a:solidFill>
                  <a:srgbClr val="0C2675"/>
                </a:solidFill>
                <a:latin typeface="Calibri"/>
                <a:ea typeface="Calibri"/>
                <a:cs typeface="Calibri"/>
                <a:sym typeface="Calibri"/>
              </a:rPr>
              <a:t>شامل مواد زیر است:</a:t>
            </a:r>
            <a:endParaRPr/>
          </a:p>
        </p:txBody>
      </p:sp>
      <p:sp>
        <p:nvSpPr>
          <p:cNvPr id="130" name="Google Shape;130;p3"/>
          <p:cNvSpPr txBox="1"/>
          <p:nvPr/>
        </p:nvSpPr>
        <p:spPr>
          <a:xfrm>
            <a:off x="5023151" y="5749597"/>
            <a:ext cx="8094900" cy="384900"/>
          </a:xfrm>
          <a:prstGeom prst="rect">
            <a:avLst/>
          </a:prstGeom>
          <a:noFill/>
          <a:ln>
            <a:noFill/>
          </a:ln>
        </p:spPr>
        <p:txBody>
          <a:bodyPr spcFirstLastPara="1" wrap="square" lIns="0" tIns="0" rIns="0" bIns="0" anchor="t" anchorCtr="0">
            <a:spAutoFit/>
          </a:bodyPr>
          <a:lstStyle/>
          <a:p>
            <a:pPr marL="0" marR="0" lvl="0" indent="0" algn="r" rtl="1">
              <a:lnSpc>
                <a:spcPct val="196000"/>
              </a:lnSpc>
              <a:spcBef>
                <a:spcPts val="0"/>
              </a:spcBef>
              <a:spcAft>
                <a:spcPts val="0"/>
              </a:spcAft>
              <a:buNone/>
            </a:pPr>
            <a:r>
              <a:rPr lang="en-US" sz="2500" b="0" i="0" u="none" strike="noStrike" cap="none" dirty="0" err="1">
                <a:solidFill>
                  <a:srgbClr val="0C2675"/>
                </a:solidFill>
                <a:latin typeface="Calibri"/>
                <a:ea typeface="Calibri"/>
                <a:cs typeface="Calibri"/>
                <a:sym typeface="Calibri"/>
              </a:rPr>
              <a:t>چک</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کردن</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قد</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و</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وزن</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فشار</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خون</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و</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نبض</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بررسی</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واکسین</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ها</a:t>
            </a:r>
            <a:r>
              <a:rPr lang="en-US" sz="2500" b="0" i="0" u="none" strike="noStrike" cap="none" dirty="0">
                <a:solidFill>
                  <a:srgbClr val="0C2675"/>
                </a:solidFill>
                <a:latin typeface="Calibri"/>
                <a:ea typeface="Calibri"/>
                <a:cs typeface="Calibri"/>
                <a:sym typeface="Calibri"/>
              </a:rPr>
              <a:t> </a:t>
            </a:r>
            <a:r>
              <a:rPr lang="en-US" sz="2500" b="0" i="0" u="none" strike="noStrike" cap="none" dirty="0" err="1">
                <a:solidFill>
                  <a:srgbClr val="0C2675"/>
                </a:solidFill>
                <a:latin typeface="Calibri"/>
                <a:ea typeface="Calibri"/>
                <a:cs typeface="Calibri"/>
                <a:sym typeface="Calibri"/>
              </a:rPr>
              <a:t>و</a:t>
            </a:r>
            <a:r>
              <a:rPr lang="en-US" sz="2500" b="0" i="0" u="none" strike="noStrike" cap="none" dirty="0">
                <a:solidFill>
                  <a:srgbClr val="0C2675"/>
                </a:solidFill>
                <a:latin typeface="Calibri"/>
                <a:ea typeface="Calibri"/>
                <a:cs typeface="Calibri"/>
                <a:sym typeface="Calibri"/>
              </a:rPr>
              <a:t> </a:t>
            </a:r>
            <a:endParaRPr dirty="0"/>
          </a:p>
        </p:txBody>
      </p:sp>
      <p:sp>
        <p:nvSpPr>
          <p:cNvPr id="131" name="Google Shape;131;p3"/>
          <p:cNvSpPr/>
          <p:nvPr/>
        </p:nvSpPr>
        <p:spPr>
          <a:xfrm>
            <a:off x="15155102"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32" name="Google Shape;132;p3"/>
          <p:cNvSpPr/>
          <p:nvPr/>
        </p:nvSpPr>
        <p:spPr>
          <a:xfrm>
            <a:off x="14248104"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3"/>
          <p:cNvSpPr/>
          <p:nvPr/>
        </p:nvSpPr>
        <p:spPr>
          <a:xfrm>
            <a:off x="13326981" y="177662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41"/>
        <p:cNvGrpSpPr/>
        <p:nvPr/>
      </p:nvGrpSpPr>
      <p:grpSpPr>
        <a:xfrm>
          <a:off x="0" y="0"/>
          <a:ext cx="0" cy="0"/>
          <a:chOff x="0" y="0"/>
          <a:chExt cx="0" cy="0"/>
        </a:xfrm>
      </p:grpSpPr>
      <p:grpSp>
        <p:nvGrpSpPr>
          <p:cNvPr id="142" name="Google Shape;142;p4"/>
          <p:cNvGrpSpPr/>
          <p:nvPr/>
        </p:nvGrpSpPr>
        <p:grpSpPr>
          <a:xfrm>
            <a:off x="9881364" y="1460659"/>
            <a:ext cx="7377936" cy="5799572"/>
            <a:chOff x="0" y="-38100"/>
            <a:chExt cx="2177110" cy="1711360"/>
          </a:xfrm>
        </p:grpSpPr>
        <p:sp>
          <p:nvSpPr>
            <p:cNvPr id="143" name="Google Shape;143;p4"/>
            <p:cNvSpPr/>
            <p:nvPr/>
          </p:nvSpPr>
          <p:spPr>
            <a:xfrm>
              <a:off x="0" y="0"/>
              <a:ext cx="2177110" cy="1673260"/>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5" name="Google Shape;145;p4"/>
          <p:cNvGrpSpPr/>
          <p:nvPr/>
        </p:nvGrpSpPr>
        <p:grpSpPr>
          <a:xfrm>
            <a:off x="11530006" y="3096286"/>
            <a:ext cx="4980365" cy="3697806"/>
            <a:chOff x="0" y="-28575"/>
            <a:chExt cx="1133196" cy="841375"/>
          </a:xfrm>
        </p:grpSpPr>
        <p:sp>
          <p:nvSpPr>
            <p:cNvPr id="146" name="Google Shape;146;p4"/>
            <p:cNvSpPr/>
            <p:nvPr/>
          </p:nvSpPr>
          <p:spPr>
            <a:xfrm>
              <a:off x="0" y="0"/>
              <a:ext cx="1133196" cy="152959"/>
            </a:xfrm>
            <a:custGeom>
              <a:avLst/>
              <a:gdLst/>
              <a:ahLst/>
              <a:cxnLst/>
              <a:rect l="l" t="t" r="r" b="b"/>
              <a:pathLst>
                <a:path w="1133196" h="152959" extrusionOk="0">
                  <a:moveTo>
                    <a:pt x="0" y="0"/>
                  </a:moveTo>
                  <a:lnTo>
                    <a:pt x="1133196" y="0"/>
                  </a:lnTo>
                  <a:lnTo>
                    <a:pt x="1133196" y="152959"/>
                  </a:lnTo>
                  <a:lnTo>
                    <a:pt x="0" y="152959"/>
                  </a:lnTo>
                  <a:close/>
                </a:path>
              </a:pathLst>
            </a:custGeom>
            <a:solidFill>
              <a:srgbClr val="335929"/>
            </a:solidFill>
            <a:ln>
              <a:noFill/>
            </a:ln>
          </p:spPr>
          <p:txBody>
            <a:bodyPr/>
            <a:lstStyle/>
            <a:p>
              <a:endParaRPr lang="en-US" dirty="0"/>
            </a:p>
          </p:txBody>
        </p:sp>
        <p:sp>
          <p:nvSpPr>
            <p:cNvPr id="147" name="Google Shape;147;p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148" name="Google Shape;148;p4"/>
          <p:cNvSpPr txBox="1"/>
          <p:nvPr/>
        </p:nvSpPr>
        <p:spPr>
          <a:xfrm>
            <a:off x="11433964" y="2289938"/>
            <a:ext cx="4980300" cy="12369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0" i="0" u="none" strike="noStrike" cap="none" dirty="0" err="1">
                <a:solidFill>
                  <a:srgbClr val="0C2675"/>
                </a:solidFill>
                <a:latin typeface="Calibri"/>
                <a:ea typeface="Calibri"/>
                <a:cs typeface="Calibri"/>
                <a:sym typeface="Calibri"/>
              </a:rPr>
              <a:t>معاینه</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های</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صحتمندی</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زنان</a:t>
            </a:r>
            <a:endParaRPr dirty="0"/>
          </a:p>
          <a:p>
            <a:pPr marL="0" marR="0" lvl="0" indent="0" algn="r" rtl="1">
              <a:lnSpc>
                <a:spcPct val="193034"/>
              </a:lnSpc>
              <a:spcBef>
                <a:spcPts val="0"/>
              </a:spcBef>
              <a:spcAft>
                <a:spcPts val="0"/>
              </a:spcAft>
              <a:buNone/>
            </a:pP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معمولاً</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موارد</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ذیل</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را</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در</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بر</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میگیرد</a:t>
            </a:r>
            <a:r>
              <a:rPr lang="en-US" sz="2742" b="1" i="0" u="none" strike="noStrike" cap="none" dirty="0">
                <a:solidFill>
                  <a:srgbClr val="FFFFFF"/>
                </a:solidFill>
                <a:latin typeface="Roboto Condensed"/>
                <a:ea typeface="Roboto Condensed"/>
                <a:cs typeface="Roboto Condensed"/>
                <a:sym typeface="Roboto Condensed"/>
              </a:rPr>
              <a:t>:</a:t>
            </a:r>
            <a:endParaRPr dirty="0"/>
          </a:p>
        </p:txBody>
      </p:sp>
      <p:grpSp>
        <p:nvGrpSpPr>
          <p:cNvPr id="149" name="Google Shape;149;p4"/>
          <p:cNvGrpSpPr/>
          <p:nvPr/>
        </p:nvGrpSpPr>
        <p:grpSpPr>
          <a:xfrm>
            <a:off x="12635835" y="4076932"/>
            <a:ext cx="3724738" cy="2498850"/>
            <a:chOff x="0" y="-247650"/>
            <a:chExt cx="4966318" cy="3331800"/>
          </a:xfrm>
        </p:grpSpPr>
        <p:sp>
          <p:nvSpPr>
            <p:cNvPr id="150" name="Google Shape;150;p4"/>
            <p:cNvSpPr txBox="1"/>
            <p:nvPr/>
          </p:nvSpPr>
          <p:spPr>
            <a:xfrm>
              <a:off x="0" y="-247650"/>
              <a:ext cx="4127700" cy="3331800"/>
            </a:xfrm>
            <a:prstGeom prst="rect">
              <a:avLst/>
            </a:prstGeom>
            <a:noFill/>
            <a:ln>
              <a:noFill/>
            </a:ln>
          </p:spPr>
          <p:txBody>
            <a:bodyPr spcFirstLastPara="1" wrap="square" lIns="0" tIns="0" rIns="0" bIns="0" anchor="t" anchorCtr="0">
              <a:spAutoFit/>
            </a:bodyPr>
            <a:lstStyle/>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معاینه</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سینه</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معاینه</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لگن</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خاصره</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تست</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پاپ</a:t>
              </a:r>
              <a:endParaRPr dirty="0"/>
            </a:p>
          </p:txBody>
        </p:sp>
        <p:sp>
          <p:nvSpPr>
            <p:cNvPr id="151" name="Google Shape;151;p4"/>
            <p:cNvSpPr txBox="1"/>
            <p:nvPr/>
          </p:nvSpPr>
          <p:spPr>
            <a:xfrm>
              <a:off x="4387918" y="-247650"/>
              <a:ext cx="578400" cy="3331800"/>
            </a:xfrm>
            <a:prstGeom prst="rect">
              <a:avLst/>
            </a:prstGeom>
            <a:noFill/>
            <a:ln>
              <a:noFill/>
            </a:ln>
          </p:spPr>
          <p:txBody>
            <a:bodyPr spcFirstLastPara="1" wrap="square" lIns="0" tIns="0" rIns="0" bIns="0" anchor="t" anchorCtr="0">
              <a:spAutoFit/>
            </a:bodyPr>
            <a:lstStyle/>
            <a:p>
              <a:pPr marL="0" marR="0" lvl="0" indent="0" algn="r" rtl="1">
                <a:lnSpc>
                  <a:spcPct val="195969"/>
                </a:lnSpc>
                <a:spcBef>
                  <a:spcPts val="0"/>
                </a:spcBef>
                <a:spcAft>
                  <a:spcPts val="0"/>
                </a:spcAft>
                <a:buNone/>
              </a:pPr>
              <a:r>
                <a:rPr lang="en-US" sz="3300" b="0" i="0" u="none" strike="noStrike" cap="none" dirty="0">
                  <a:solidFill>
                    <a:srgbClr val="0C2675"/>
                  </a:solidFill>
                  <a:latin typeface="Roboto Condensed"/>
                  <a:ea typeface="Roboto Condensed"/>
                  <a:cs typeface="Roboto Condensed"/>
                  <a:sym typeface="Roboto Condensed"/>
                </a:rPr>
                <a:t>.1</a:t>
              </a:r>
              <a:endParaRPr dirty="0"/>
            </a:p>
            <a:p>
              <a:pPr marL="0" marR="0" lvl="0" indent="0" algn="r" rtl="1">
                <a:lnSpc>
                  <a:spcPct val="195969"/>
                </a:lnSpc>
                <a:spcBef>
                  <a:spcPts val="0"/>
                </a:spcBef>
                <a:spcAft>
                  <a:spcPts val="0"/>
                </a:spcAft>
                <a:buNone/>
              </a:pPr>
              <a:r>
                <a:rPr lang="en-US" sz="3300" b="0" i="0" u="none" strike="noStrike" cap="none" dirty="0">
                  <a:solidFill>
                    <a:srgbClr val="0C2675"/>
                  </a:solidFill>
                  <a:latin typeface="Roboto Condensed"/>
                  <a:ea typeface="Roboto Condensed"/>
                  <a:cs typeface="Roboto Condensed"/>
                  <a:sym typeface="Roboto Condensed"/>
                </a:rPr>
                <a:t>.2</a:t>
              </a:r>
              <a:endParaRPr dirty="0"/>
            </a:p>
            <a:p>
              <a:pPr marL="0" marR="0" lvl="0" indent="0" algn="r" rtl="1">
                <a:lnSpc>
                  <a:spcPct val="195969"/>
                </a:lnSpc>
                <a:spcBef>
                  <a:spcPts val="0"/>
                </a:spcBef>
                <a:spcAft>
                  <a:spcPts val="0"/>
                </a:spcAft>
                <a:buNone/>
              </a:pPr>
              <a:r>
                <a:rPr lang="en-US" sz="3300" b="0" i="0" u="none" strike="noStrike" cap="none" dirty="0">
                  <a:solidFill>
                    <a:srgbClr val="0C2675"/>
                  </a:solidFill>
                  <a:latin typeface="Roboto Condensed"/>
                  <a:ea typeface="Roboto Condensed"/>
                  <a:cs typeface="Roboto Condensed"/>
                  <a:sym typeface="Roboto Condensed"/>
                </a:rPr>
                <a:t>.3</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59"/>
        <p:cNvGrpSpPr/>
        <p:nvPr/>
      </p:nvGrpSpPr>
      <p:grpSpPr>
        <a:xfrm>
          <a:off x="0" y="0"/>
          <a:ext cx="0" cy="0"/>
          <a:chOff x="0" y="0"/>
          <a:chExt cx="0" cy="0"/>
        </a:xfrm>
      </p:grpSpPr>
      <p:grpSp>
        <p:nvGrpSpPr>
          <p:cNvPr id="160" name="Google Shape;160;p5"/>
          <p:cNvGrpSpPr/>
          <p:nvPr/>
        </p:nvGrpSpPr>
        <p:grpSpPr>
          <a:xfrm>
            <a:off x="9881364" y="1460659"/>
            <a:ext cx="7377936" cy="5799572"/>
            <a:chOff x="0" y="-38100"/>
            <a:chExt cx="2177110" cy="1711360"/>
          </a:xfrm>
        </p:grpSpPr>
        <p:sp>
          <p:nvSpPr>
            <p:cNvPr id="161" name="Google Shape;161;p5"/>
            <p:cNvSpPr/>
            <p:nvPr/>
          </p:nvSpPr>
          <p:spPr>
            <a:xfrm>
              <a:off x="0" y="0"/>
              <a:ext cx="2177110" cy="1673260"/>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 name="Google Shape;163;p5"/>
          <p:cNvGrpSpPr/>
          <p:nvPr/>
        </p:nvGrpSpPr>
        <p:grpSpPr>
          <a:xfrm>
            <a:off x="11530006" y="3096286"/>
            <a:ext cx="4980365" cy="3697806"/>
            <a:chOff x="0" y="-28575"/>
            <a:chExt cx="1133196" cy="841375"/>
          </a:xfrm>
        </p:grpSpPr>
        <p:sp>
          <p:nvSpPr>
            <p:cNvPr id="164" name="Google Shape;164;p5"/>
            <p:cNvSpPr/>
            <p:nvPr/>
          </p:nvSpPr>
          <p:spPr>
            <a:xfrm>
              <a:off x="0" y="0"/>
              <a:ext cx="1133196" cy="152959"/>
            </a:xfrm>
            <a:custGeom>
              <a:avLst/>
              <a:gdLst/>
              <a:ahLst/>
              <a:cxnLst/>
              <a:rect l="l" t="t" r="r" b="b"/>
              <a:pathLst>
                <a:path w="1133196" h="152959" extrusionOk="0">
                  <a:moveTo>
                    <a:pt x="0" y="0"/>
                  </a:moveTo>
                  <a:lnTo>
                    <a:pt x="1133196" y="0"/>
                  </a:lnTo>
                  <a:lnTo>
                    <a:pt x="1133196" y="152959"/>
                  </a:lnTo>
                  <a:lnTo>
                    <a:pt x="0" y="152959"/>
                  </a:lnTo>
                  <a:close/>
                </a:path>
              </a:pathLst>
            </a:custGeom>
            <a:solidFill>
              <a:srgbClr val="335929"/>
            </a:solidFill>
            <a:ln>
              <a:noFill/>
            </a:ln>
          </p:spPr>
          <p:txBody>
            <a:bodyPr/>
            <a:lstStyle/>
            <a:p>
              <a:endParaRPr lang="en-US"/>
            </a:p>
          </p:txBody>
        </p:sp>
        <p:sp>
          <p:nvSpPr>
            <p:cNvPr id="165" name="Google Shape;165;p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6" name="Google Shape;166;p5"/>
          <p:cNvSpPr txBox="1"/>
          <p:nvPr/>
        </p:nvSpPr>
        <p:spPr>
          <a:xfrm>
            <a:off x="11434152" y="2337919"/>
            <a:ext cx="4980300" cy="12369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0" i="0" u="none" strike="noStrike" cap="none" dirty="0" err="1">
                <a:solidFill>
                  <a:srgbClr val="0C2675"/>
                </a:solidFill>
                <a:latin typeface="Calibri"/>
                <a:ea typeface="Calibri"/>
                <a:cs typeface="Calibri"/>
                <a:sym typeface="Calibri"/>
              </a:rPr>
              <a:t>معاینه</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های</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صحتمندی</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زنان</a:t>
            </a:r>
            <a:endParaRPr dirty="0"/>
          </a:p>
          <a:p>
            <a:pPr marL="0" marR="0" lvl="0" indent="0" algn="r" rtl="1">
              <a:lnSpc>
                <a:spcPct val="193034"/>
              </a:lnSpc>
              <a:spcBef>
                <a:spcPts val="0"/>
              </a:spcBef>
              <a:spcAft>
                <a:spcPts val="0"/>
              </a:spcAft>
              <a:buNone/>
            </a:pP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معمولاً</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موارد</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ذیل</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را</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در</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بر</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میگیرد</a:t>
            </a:r>
            <a:r>
              <a:rPr lang="en-US" sz="2742" b="1" i="0" u="none" strike="noStrike" cap="none" dirty="0">
                <a:solidFill>
                  <a:srgbClr val="FFFFFF"/>
                </a:solidFill>
                <a:latin typeface="Roboto Condensed"/>
                <a:ea typeface="Roboto Condensed"/>
                <a:cs typeface="Roboto Condensed"/>
                <a:sym typeface="Roboto Condensed"/>
              </a:rPr>
              <a:t>:</a:t>
            </a:r>
            <a:endParaRPr dirty="0"/>
          </a:p>
        </p:txBody>
      </p:sp>
      <p:grpSp>
        <p:nvGrpSpPr>
          <p:cNvPr id="167" name="Google Shape;167;p5"/>
          <p:cNvGrpSpPr/>
          <p:nvPr/>
        </p:nvGrpSpPr>
        <p:grpSpPr>
          <a:xfrm>
            <a:off x="12074508" y="4062725"/>
            <a:ext cx="4435863" cy="3323092"/>
            <a:chOff x="0" y="-247650"/>
            <a:chExt cx="4966426" cy="3981347"/>
          </a:xfrm>
        </p:grpSpPr>
        <p:sp>
          <p:nvSpPr>
            <p:cNvPr id="168" name="Google Shape;168;p5"/>
            <p:cNvSpPr txBox="1"/>
            <p:nvPr/>
          </p:nvSpPr>
          <p:spPr>
            <a:xfrm>
              <a:off x="0" y="-247650"/>
              <a:ext cx="4127701" cy="3981347"/>
            </a:xfrm>
            <a:prstGeom prst="rect">
              <a:avLst/>
            </a:prstGeom>
            <a:noFill/>
            <a:ln>
              <a:noFill/>
            </a:ln>
          </p:spPr>
          <p:txBody>
            <a:bodyPr spcFirstLastPara="1" wrap="square" lIns="0" tIns="0" rIns="0" bIns="0" anchor="t" anchorCtr="0">
              <a:spAutoFit/>
            </a:bodyPr>
            <a:lstStyle/>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معاینه</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سینه</a:t>
              </a:r>
              <a:endParaRPr dirty="0"/>
            </a:p>
            <a:p>
              <a:pPr marL="0" marR="0" lvl="0" indent="0" algn="r" rtl="1">
                <a:lnSpc>
                  <a:spcPct val="195969"/>
                </a:lnSpc>
                <a:spcBef>
                  <a:spcPts val="0"/>
                </a:spcBef>
                <a:spcAft>
                  <a:spcPts val="0"/>
                </a:spcAft>
                <a:buNone/>
              </a:pPr>
              <a:r>
                <a:rPr lang="ar-AE" sz="3300" b="0" i="0" u="none" strike="noStrike" cap="none" dirty="0">
                  <a:solidFill>
                    <a:srgbClr val="0C2675"/>
                  </a:solidFill>
                  <a:latin typeface="+mn-lt"/>
                  <a:ea typeface="Calibri"/>
                  <a:cs typeface="Calibri"/>
                  <a:sym typeface="Calibri"/>
                </a:rPr>
                <a:t>معاینه</a:t>
              </a:r>
              <a:r>
                <a:rPr lang="ar-AE" sz="3300" b="0" i="0" u="none" strike="noStrike" cap="none" dirty="0">
                  <a:solidFill>
                    <a:srgbClr val="0C2675"/>
                  </a:solidFill>
                  <a:latin typeface="Calibri"/>
                  <a:ea typeface="Calibri"/>
                  <a:cs typeface="Calibri"/>
                  <a:sym typeface="Calibri"/>
                </a:rPr>
                <a:t> لگن خاصره</a:t>
              </a:r>
            </a:p>
            <a:p>
              <a:pPr marL="0" marR="0" lvl="0" indent="0" algn="r" rtl="0">
                <a:lnSpc>
                  <a:spcPct val="195969"/>
                </a:lnSpc>
                <a:spcBef>
                  <a:spcPts val="0"/>
                </a:spcBef>
                <a:spcAft>
                  <a:spcPts val="0"/>
                </a:spcAft>
                <a:buNone/>
              </a:pPr>
              <a:r>
                <a:rPr lang="ar-AE" sz="3300" b="0" i="0" u="none" strike="noStrike" cap="none" dirty="0">
                  <a:solidFill>
                    <a:srgbClr val="0C2675"/>
                  </a:solidFill>
                  <a:latin typeface="Calibri"/>
                  <a:ea typeface="Calibri"/>
                  <a:cs typeface="Calibri"/>
                  <a:sym typeface="Calibri"/>
                </a:rPr>
                <a:t>تست پ</a:t>
              </a:r>
              <a:endParaRPr lang="ar-AE" dirty="0"/>
            </a:p>
          </p:txBody>
        </p:sp>
        <p:sp>
          <p:nvSpPr>
            <p:cNvPr id="169" name="Google Shape;169;p5"/>
            <p:cNvSpPr txBox="1"/>
            <p:nvPr/>
          </p:nvSpPr>
          <p:spPr>
            <a:xfrm>
              <a:off x="4387918" y="-247650"/>
              <a:ext cx="578508" cy="3099562"/>
            </a:xfrm>
            <a:prstGeom prst="rect">
              <a:avLst/>
            </a:prstGeom>
            <a:noFill/>
            <a:ln>
              <a:noFill/>
            </a:ln>
          </p:spPr>
          <p:txBody>
            <a:bodyPr spcFirstLastPara="1" wrap="square" lIns="0" tIns="0" rIns="0" bIns="0" anchor="t" anchorCtr="0">
              <a:spAutoFit/>
            </a:bodyPr>
            <a:lstStyle/>
            <a:p>
              <a:pPr marL="0" marR="0" lvl="0" indent="0" algn="l" rtl="0">
                <a:lnSpc>
                  <a:spcPct val="195969"/>
                </a:lnSpc>
                <a:spcBef>
                  <a:spcPts val="0"/>
                </a:spcBef>
                <a:spcAft>
                  <a:spcPts val="0"/>
                </a:spcAft>
                <a:buNone/>
              </a:pPr>
              <a:r>
                <a:rPr lang="en-US" sz="3300" b="0" i="0" u="none" strike="noStrike" cap="none" dirty="0">
                  <a:solidFill>
                    <a:srgbClr val="0C2675"/>
                  </a:solidFill>
                  <a:latin typeface="Roboto Condensed"/>
                  <a:ea typeface="Roboto Condensed"/>
                  <a:cs typeface="Roboto Condensed"/>
                  <a:sym typeface="Roboto Condensed"/>
                </a:rPr>
                <a:t>.1</a:t>
              </a:r>
              <a:endParaRPr dirty="0"/>
            </a:p>
            <a:p>
              <a:pPr marL="0" marR="0" lvl="0" indent="0" algn="l" rtl="0">
                <a:lnSpc>
                  <a:spcPct val="195969"/>
                </a:lnSpc>
                <a:spcBef>
                  <a:spcPts val="0"/>
                </a:spcBef>
                <a:spcAft>
                  <a:spcPts val="0"/>
                </a:spcAft>
                <a:buNone/>
              </a:pPr>
              <a:r>
                <a:rPr lang="en-US" sz="3300" b="0" i="0" u="none" strike="noStrike" cap="none" dirty="0">
                  <a:solidFill>
                    <a:srgbClr val="0C2675"/>
                  </a:solidFill>
                  <a:latin typeface="Roboto Condensed"/>
                  <a:ea typeface="Roboto Condensed"/>
                  <a:cs typeface="Roboto Condensed"/>
                  <a:sym typeface="Roboto Condensed"/>
                </a:rPr>
                <a:t>.2</a:t>
              </a:r>
              <a:endParaRPr dirty="0"/>
            </a:p>
            <a:p>
              <a:pPr marL="0" marR="0" lvl="0" indent="0" algn="l" rtl="0">
                <a:lnSpc>
                  <a:spcPct val="195969"/>
                </a:lnSpc>
                <a:spcBef>
                  <a:spcPts val="0"/>
                </a:spcBef>
                <a:spcAft>
                  <a:spcPts val="0"/>
                </a:spcAft>
                <a:buNone/>
              </a:pPr>
              <a:r>
                <a:rPr lang="en-US" sz="3300" b="0" i="0" u="none" strike="noStrike" cap="none" dirty="0">
                  <a:solidFill>
                    <a:srgbClr val="0C2675"/>
                  </a:solidFill>
                  <a:latin typeface="Roboto Condensed"/>
                  <a:ea typeface="Roboto Condensed"/>
                  <a:cs typeface="Roboto Condensed"/>
                  <a:sym typeface="Roboto Condensed"/>
                </a:rPr>
                <a:t>.3</a:t>
              </a:r>
              <a:endParaRPr dirty="0"/>
            </a:p>
          </p:txBody>
        </p:sp>
      </p:grpSp>
      <p:grpSp>
        <p:nvGrpSpPr>
          <p:cNvPr id="170" name="Google Shape;170;p5"/>
          <p:cNvGrpSpPr/>
          <p:nvPr/>
        </p:nvGrpSpPr>
        <p:grpSpPr>
          <a:xfrm>
            <a:off x="1028700" y="1460658"/>
            <a:ext cx="7378008" cy="5799628"/>
            <a:chOff x="0" y="-38100"/>
            <a:chExt cx="2177110" cy="1711360"/>
          </a:xfrm>
        </p:grpSpPr>
        <p:sp>
          <p:nvSpPr>
            <p:cNvPr id="171" name="Google Shape;171;p5"/>
            <p:cNvSpPr/>
            <p:nvPr/>
          </p:nvSpPr>
          <p:spPr>
            <a:xfrm>
              <a:off x="0" y="0"/>
              <a:ext cx="2177110" cy="1673260"/>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3" name="Google Shape;173;p5"/>
          <p:cNvSpPr/>
          <p:nvPr/>
        </p:nvSpPr>
        <p:spPr>
          <a:xfrm flipH="1">
            <a:off x="8112588" y="3959107"/>
            <a:ext cx="2062824" cy="931792"/>
          </a:xfrm>
          <a:custGeom>
            <a:avLst/>
            <a:gdLst/>
            <a:ahLst/>
            <a:cxnLst/>
            <a:rect l="l" t="t" r="r" b="b"/>
            <a:pathLst>
              <a:path w="2062824" h="931792" extrusionOk="0">
                <a:moveTo>
                  <a:pt x="2062824" y="0"/>
                </a:moveTo>
                <a:lnTo>
                  <a:pt x="0" y="0"/>
                </a:lnTo>
                <a:lnTo>
                  <a:pt x="0" y="931792"/>
                </a:lnTo>
                <a:lnTo>
                  <a:pt x="2062824" y="931792"/>
                </a:lnTo>
                <a:lnTo>
                  <a:pt x="2062824" y="0"/>
                </a:lnTo>
                <a:close/>
              </a:path>
            </a:pathLst>
          </a:custGeom>
          <a:blipFill rotWithShape="1">
            <a:blip r:embed="rId3">
              <a:alphaModFix/>
            </a:blip>
            <a:stretch>
              <a:fillRect/>
            </a:stretch>
          </a:blipFill>
          <a:ln>
            <a:noFill/>
          </a:ln>
        </p:spPr>
        <p:txBody>
          <a:bodyPr/>
          <a:lstStyle/>
          <a:p>
            <a:endParaRPr lang="en-US"/>
          </a:p>
        </p:txBody>
      </p:sp>
      <p:grpSp>
        <p:nvGrpSpPr>
          <p:cNvPr id="174" name="Google Shape;174;p5"/>
          <p:cNvGrpSpPr/>
          <p:nvPr/>
        </p:nvGrpSpPr>
        <p:grpSpPr>
          <a:xfrm>
            <a:off x="7084257" y="2480376"/>
            <a:ext cx="3421359" cy="3697806"/>
            <a:chOff x="0" y="-28575"/>
            <a:chExt cx="812800" cy="841375"/>
          </a:xfrm>
        </p:grpSpPr>
        <p:sp>
          <p:nvSpPr>
            <p:cNvPr id="175" name="Google Shape;175;p5"/>
            <p:cNvSpPr/>
            <p:nvPr/>
          </p:nvSpPr>
          <p:spPr>
            <a:xfrm>
              <a:off x="0" y="0"/>
              <a:ext cx="189426" cy="152959"/>
            </a:xfrm>
            <a:custGeom>
              <a:avLst/>
              <a:gdLst/>
              <a:ahLst/>
              <a:cxnLst/>
              <a:rect l="l" t="t" r="r" b="b"/>
              <a:pathLst>
                <a:path w="189426" h="152959" extrusionOk="0">
                  <a:moveTo>
                    <a:pt x="0" y="0"/>
                  </a:moveTo>
                  <a:lnTo>
                    <a:pt x="189426" y="0"/>
                  </a:lnTo>
                  <a:lnTo>
                    <a:pt x="189426" y="152959"/>
                  </a:lnTo>
                  <a:lnTo>
                    <a:pt x="0" y="152959"/>
                  </a:lnTo>
                  <a:close/>
                </a:path>
              </a:pathLst>
            </a:custGeom>
            <a:solidFill>
              <a:srgbClr val="335929"/>
            </a:solidFill>
            <a:ln>
              <a:noFill/>
            </a:ln>
          </p:spPr>
          <p:txBody>
            <a:bodyPr/>
            <a:lstStyle/>
            <a:p>
              <a:endParaRPr lang="en-US"/>
            </a:p>
          </p:txBody>
        </p:sp>
        <p:sp>
          <p:nvSpPr>
            <p:cNvPr id="176" name="Google Shape;176;p5"/>
            <p:cNvSpPr txBox="1"/>
            <p:nvPr/>
          </p:nvSpPr>
          <p:spPr>
            <a:xfrm>
              <a:off x="34330" y="-28575"/>
              <a:ext cx="77847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177" name="Google Shape;177;p5"/>
          <p:cNvGrpSpPr/>
          <p:nvPr/>
        </p:nvGrpSpPr>
        <p:grpSpPr>
          <a:xfrm>
            <a:off x="6804310" y="3294595"/>
            <a:ext cx="3572227" cy="3697806"/>
            <a:chOff x="223890" y="16547"/>
            <a:chExt cx="812800" cy="841375"/>
          </a:xfrm>
        </p:grpSpPr>
        <p:sp>
          <p:nvSpPr>
            <p:cNvPr id="178" name="Google Shape;178;p5"/>
            <p:cNvSpPr/>
            <p:nvPr/>
          </p:nvSpPr>
          <p:spPr>
            <a:xfrm>
              <a:off x="281231" y="28575"/>
              <a:ext cx="150191" cy="152959"/>
            </a:xfrm>
            <a:custGeom>
              <a:avLst/>
              <a:gdLst/>
              <a:ahLst/>
              <a:cxnLst/>
              <a:rect l="l" t="t" r="r" b="b"/>
              <a:pathLst>
                <a:path w="150191" h="152959" extrusionOk="0">
                  <a:moveTo>
                    <a:pt x="0" y="0"/>
                  </a:moveTo>
                  <a:lnTo>
                    <a:pt x="150191" y="0"/>
                  </a:lnTo>
                  <a:lnTo>
                    <a:pt x="150191" y="152959"/>
                  </a:lnTo>
                  <a:lnTo>
                    <a:pt x="0" y="152959"/>
                  </a:lnTo>
                  <a:close/>
                </a:path>
              </a:pathLst>
            </a:custGeom>
            <a:solidFill>
              <a:srgbClr val="335929"/>
            </a:solidFill>
            <a:ln>
              <a:noFill/>
            </a:ln>
          </p:spPr>
          <p:txBody>
            <a:bodyPr/>
            <a:lstStyle/>
            <a:p>
              <a:endParaRPr lang="en-US" dirty="0"/>
            </a:p>
          </p:txBody>
        </p:sp>
        <p:sp>
          <p:nvSpPr>
            <p:cNvPr id="179" name="Google Shape;179;p5"/>
            <p:cNvSpPr txBox="1"/>
            <p:nvPr/>
          </p:nvSpPr>
          <p:spPr>
            <a:xfrm>
              <a:off x="223890" y="16547"/>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180" name="Google Shape;180;p5"/>
          <p:cNvSpPr txBox="1"/>
          <p:nvPr/>
        </p:nvSpPr>
        <p:spPr>
          <a:xfrm>
            <a:off x="2220735" y="2463820"/>
            <a:ext cx="5380591" cy="1628779"/>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0" i="0" u="none" strike="noStrike" cap="none" dirty="0" err="1">
                <a:solidFill>
                  <a:srgbClr val="FFFFFF"/>
                </a:solidFill>
                <a:latin typeface="Calibri"/>
                <a:ea typeface="Calibri"/>
                <a:cs typeface="Calibri"/>
                <a:sym typeface="Calibri"/>
              </a:rPr>
              <a:t>رفتن</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به</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معاینه</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های</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صحتمندی</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زنان</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را</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زمانی</a:t>
            </a:r>
            <a:r>
              <a:rPr lang="en-US" sz="2742" b="1" i="0" u="none" strike="noStrike" cap="none" dirty="0">
                <a:solidFill>
                  <a:srgbClr val="0C2675"/>
                </a:solidFill>
                <a:latin typeface="Roboto Condensed"/>
                <a:ea typeface="Roboto Condensed"/>
                <a:cs typeface="Roboto Condensed"/>
                <a:sym typeface="Roboto Condensed"/>
              </a:rPr>
              <a:t> </a:t>
            </a:r>
            <a:r>
              <a:rPr lang="en-US" sz="2742" b="0" i="0" u="none" strike="noStrike" cap="none" dirty="0" err="1">
                <a:solidFill>
                  <a:srgbClr val="FFFFFF"/>
                </a:solidFill>
                <a:latin typeface="Calibri"/>
                <a:ea typeface="Calibri"/>
                <a:cs typeface="Calibri"/>
                <a:sym typeface="Calibri"/>
              </a:rPr>
              <a:t>آغاز</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کنید</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که</a:t>
            </a:r>
            <a:r>
              <a:rPr lang="en-US" sz="2742" b="1" i="0" u="none" strike="noStrike" cap="none" dirty="0">
                <a:solidFill>
                  <a:srgbClr val="0C2675"/>
                </a:solidFill>
                <a:latin typeface="Roboto Condensed"/>
                <a:ea typeface="Roboto Condensed"/>
                <a:cs typeface="Roboto Condensed"/>
                <a:sym typeface="Roboto Condensed"/>
              </a:rPr>
              <a:t>:</a:t>
            </a:r>
            <a:endParaRPr dirty="0"/>
          </a:p>
        </p:txBody>
      </p:sp>
      <p:grpSp>
        <p:nvGrpSpPr>
          <p:cNvPr id="181" name="Google Shape;181;p5"/>
          <p:cNvGrpSpPr/>
          <p:nvPr/>
        </p:nvGrpSpPr>
        <p:grpSpPr>
          <a:xfrm>
            <a:off x="2483440" y="4232350"/>
            <a:ext cx="5008285" cy="2986010"/>
            <a:chOff x="0" y="-247650"/>
            <a:chExt cx="7231478" cy="3981347"/>
          </a:xfrm>
        </p:grpSpPr>
        <p:sp>
          <p:nvSpPr>
            <p:cNvPr id="182" name="Google Shape;182;p5"/>
            <p:cNvSpPr txBox="1"/>
            <p:nvPr/>
          </p:nvSpPr>
          <p:spPr>
            <a:xfrm>
              <a:off x="0" y="-247650"/>
              <a:ext cx="6743400" cy="3331800"/>
            </a:xfrm>
            <a:prstGeom prst="rect">
              <a:avLst/>
            </a:prstGeom>
            <a:noFill/>
            <a:ln>
              <a:noFill/>
            </a:ln>
          </p:spPr>
          <p:txBody>
            <a:bodyPr spcFirstLastPara="1" wrap="square" lIns="0" tIns="0" rIns="0" bIns="0" anchor="t" anchorCtr="0">
              <a:spAutoFit/>
            </a:bodyPr>
            <a:lstStyle/>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از</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نظر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جنسی</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فعال</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باشید</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یا</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سن</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شما</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از</a:t>
              </a:r>
              <a:r>
                <a:rPr lang="en-US" sz="3300" b="0" i="0" u="none" strike="noStrike" cap="none" dirty="0">
                  <a:solidFill>
                    <a:srgbClr val="0C2675"/>
                  </a:solidFill>
                  <a:latin typeface="Calibri"/>
                  <a:ea typeface="Calibri"/>
                  <a:cs typeface="Calibri"/>
                  <a:sym typeface="Calibri"/>
                </a:rPr>
                <a:t> 21 </a:t>
              </a:r>
              <a:r>
                <a:rPr lang="en-US" sz="3300" b="0" i="0" u="none" strike="noStrike" cap="none" dirty="0" err="1">
                  <a:solidFill>
                    <a:srgbClr val="0C2675"/>
                  </a:solidFill>
                  <a:latin typeface="Calibri"/>
                  <a:ea typeface="Calibri"/>
                  <a:cs typeface="Calibri"/>
                  <a:sym typeface="Calibri"/>
                </a:rPr>
                <a:t>سال</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بالاتر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باشد</a:t>
              </a:r>
              <a:endParaRPr dirty="0"/>
            </a:p>
          </p:txBody>
        </p:sp>
        <p:sp>
          <p:nvSpPr>
            <p:cNvPr id="183" name="Google Shape;183;p5"/>
            <p:cNvSpPr txBox="1"/>
            <p:nvPr/>
          </p:nvSpPr>
          <p:spPr>
            <a:xfrm>
              <a:off x="7003466" y="-247650"/>
              <a:ext cx="228012" cy="3981347"/>
            </a:xfrm>
            <a:prstGeom prst="rect">
              <a:avLst/>
            </a:prstGeom>
            <a:noFill/>
            <a:ln>
              <a:noFill/>
            </a:ln>
          </p:spPr>
          <p:txBody>
            <a:bodyPr spcFirstLastPara="1" wrap="square" lIns="0" tIns="0" rIns="0" bIns="0" anchor="t" anchorCtr="0">
              <a:spAutoFit/>
            </a:bodyPr>
            <a:lstStyle/>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a:p>
              <a:pPr marL="0" marR="0" lvl="0" indent="0" algn="l" rtl="0">
                <a:lnSpc>
                  <a:spcPct val="195969"/>
                </a:lnSpc>
                <a:spcBef>
                  <a:spcPts val="0"/>
                </a:spcBef>
                <a:spcAft>
                  <a:spcPts val="0"/>
                </a:spcAft>
                <a:buNone/>
              </a:pPr>
              <a:endParaRPr sz="3300" b="1" i="0" u="none" strike="noStrike" cap="none">
                <a:solidFill>
                  <a:srgbClr val="0C2675"/>
                </a:solidFill>
                <a:latin typeface="Roboto Condensed"/>
                <a:ea typeface="Roboto Condensed"/>
                <a:cs typeface="Roboto Condensed"/>
                <a:sym typeface="Roboto Condensed"/>
              </a:endParaRPr>
            </a:p>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91"/>
        <p:cNvGrpSpPr/>
        <p:nvPr/>
      </p:nvGrpSpPr>
      <p:grpSpPr>
        <a:xfrm>
          <a:off x="0" y="0"/>
          <a:ext cx="0" cy="0"/>
          <a:chOff x="0" y="0"/>
          <a:chExt cx="0" cy="0"/>
        </a:xfrm>
      </p:grpSpPr>
      <p:sp>
        <p:nvSpPr>
          <p:cNvPr id="192" name="Google Shape;192;p6"/>
          <p:cNvSpPr/>
          <p:nvPr/>
        </p:nvSpPr>
        <p:spPr>
          <a:xfrm>
            <a:off x="12933050" y="3857033"/>
            <a:ext cx="2659979" cy="2572935"/>
          </a:xfrm>
          <a:custGeom>
            <a:avLst/>
            <a:gdLst/>
            <a:ahLst/>
            <a:cxnLst/>
            <a:rect l="l" t="t" r="r" b="b"/>
            <a:pathLst>
              <a:path w="2659979" h="2572935" extrusionOk="0">
                <a:moveTo>
                  <a:pt x="0" y="0"/>
                </a:moveTo>
                <a:lnTo>
                  <a:pt x="2659979" y="0"/>
                </a:lnTo>
                <a:lnTo>
                  <a:pt x="2659979" y="2572934"/>
                </a:lnTo>
                <a:lnTo>
                  <a:pt x="0" y="2572934"/>
                </a:lnTo>
                <a:lnTo>
                  <a:pt x="0" y="0"/>
                </a:lnTo>
                <a:close/>
              </a:path>
            </a:pathLst>
          </a:custGeom>
          <a:blipFill rotWithShape="1">
            <a:blip r:embed="rId3">
              <a:alphaModFix/>
            </a:blip>
            <a:stretch>
              <a:fillRect/>
            </a:stretch>
          </a:blipFill>
          <a:ln>
            <a:noFill/>
          </a:ln>
        </p:spPr>
        <p:txBody>
          <a:bodyPr/>
          <a:lstStyle/>
          <a:p>
            <a:endParaRPr lang="en-US"/>
          </a:p>
        </p:txBody>
      </p:sp>
      <p:grpSp>
        <p:nvGrpSpPr>
          <p:cNvPr id="193" name="Google Shape;193;p6"/>
          <p:cNvGrpSpPr/>
          <p:nvPr/>
        </p:nvGrpSpPr>
        <p:grpSpPr>
          <a:xfrm>
            <a:off x="9234346" y="3704785"/>
            <a:ext cx="6358683" cy="6582215"/>
            <a:chOff x="0" y="-28575"/>
            <a:chExt cx="812800" cy="841375"/>
          </a:xfrm>
        </p:grpSpPr>
        <p:sp>
          <p:nvSpPr>
            <p:cNvPr id="194" name="Google Shape;194;p6"/>
            <p:cNvSpPr/>
            <p:nvPr/>
          </p:nvSpPr>
          <p:spPr>
            <a:xfrm>
              <a:off x="0" y="0"/>
              <a:ext cx="334860" cy="86866"/>
            </a:xfrm>
            <a:custGeom>
              <a:avLst/>
              <a:gdLst/>
              <a:ahLst/>
              <a:cxnLst/>
              <a:rect l="l" t="t" r="r" b="b"/>
              <a:pathLst>
                <a:path w="334860" h="86866" extrusionOk="0">
                  <a:moveTo>
                    <a:pt x="0" y="0"/>
                  </a:moveTo>
                  <a:lnTo>
                    <a:pt x="334860" y="0"/>
                  </a:lnTo>
                  <a:lnTo>
                    <a:pt x="334860" y="86866"/>
                  </a:lnTo>
                  <a:lnTo>
                    <a:pt x="0" y="86866"/>
                  </a:lnTo>
                  <a:close/>
                </a:path>
              </a:pathLst>
            </a:custGeom>
            <a:solidFill>
              <a:srgbClr val="FFC72C"/>
            </a:solidFill>
            <a:ln>
              <a:noFill/>
            </a:ln>
          </p:spPr>
          <p:txBody>
            <a:bodyPr/>
            <a:lstStyle/>
            <a:p>
              <a:endParaRPr lang="en-US"/>
            </a:p>
          </p:txBody>
        </p:sp>
        <p:sp>
          <p:nvSpPr>
            <p:cNvPr id="195" name="Google Shape;195;p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6" name="Google Shape;196;p6"/>
          <p:cNvSpPr txBox="1"/>
          <p:nvPr/>
        </p:nvSpPr>
        <p:spPr>
          <a:xfrm>
            <a:off x="2884646" y="2582702"/>
            <a:ext cx="89076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dirty="0" err="1">
                <a:solidFill>
                  <a:srgbClr val="0C2675"/>
                </a:solidFill>
                <a:latin typeface="Calibri"/>
                <a:ea typeface="Calibri"/>
                <a:cs typeface="Calibri"/>
                <a:sym typeface="Calibri"/>
              </a:rPr>
              <a:t>این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ممکن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است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از</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آنچه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در</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افغانستان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توصیه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یا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اجراء</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میشود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متفاوت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باشد</a:t>
            </a:r>
            <a:r>
              <a:rPr lang="en-US" sz="4103" b="0" i="0" u="none" strike="noStrike" cap="none" dirty="0">
                <a:solidFill>
                  <a:srgbClr val="0C2675"/>
                </a:solidFill>
                <a:latin typeface="Calibri"/>
                <a:ea typeface="Calibri"/>
                <a:cs typeface="Calibri"/>
                <a:sym typeface="Calibri"/>
              </a:rPr>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04"/>
        <p:cNvGrpSpPr/>
        <p:nvPr/>
      </p:nvGrpSpPr>
      <p:grpSpPr>
        <a:xfrm>
          <a:off x="0" y="0"/>
          <a:ext cx="0" cy="0"/>
          <a:chOff x="0" y="0"/>
          <a:chExt cx="0" cy="0"/>
        </a:xfrm>
      </p:grpSpPr>
      <p:grpSp>
        <p:nvGrpSpPr>
          <p:cNvPr id="205" name="Google Shape;205;p7"/>
          <p:cNvGrpSpPr/>
          <p:nvPr/>
        </p:nvGrpSpPr>
        <p:grpSpPr>
          <a:xfrm>
            <a:off x="2097741" y="3665797"/>
            <a:ext cx="12961839" cy="7482614"/>
            <a:chOff x="-1507572" y="-407082"/>
            <a:chExt cx="17282452" cy="9976815"/>
          </a:xfrm>
        </p:grpSpPr>
        <p:grpSp>
          <p:nvGrpSpPr>
            <p:cNvPr id="206" name="Google Shape;206;p7"/>
            <p:cNvGrpSpPr/>
            <p:nvPr/>
          </p:nvGrpSpPr>
          <p:grpSpPr>
            <a:xfrm>
              <a:off x="7228111" y="-272662"/>
              <a:ext cx="8546769" cy="8776283"/>
              <a:chOff x="0" y="-28575"/>
              <a:chExt cx="819370" cy="841375"/>
            </a:xfrm>
          </p:grpSpPr>
          <p:sp>
            <p:nvSpPr>
              <p:cNvPr id="207" name="Google Shape;207;p7"/>
              <p:cNvSpPr/>
              <p:nvPr/>
            </p:nvSpPr>
            <p:spPr>
              <a:xfrm>
                <a:off x="0" y="0"/>
                <a:ext cx="819370" cy="86866"/>
              </a:xfrm>
              <a:custGeom>
                <a:avLst/>
                <a:gdLst/>
                <a:ahLst/>
                <a:cxnLst/>
                <a:rect l="l" t="t" r="r" b="b"/>
                <a:pathLst>
                  <a:path w="819370" h="86866" extrusionOk="0">
                    <a:moveTo>
                      <a:pt x="0" y="0"/>
                    </a:moveTo>
                    <a:lnTo>
                      <a:pt x="819370" y="0"/>
                    </a:lnTo>
                    <a:lnTo>
                      <a:pt x="819370" y="86866"/>
                    </a:lnTo>
                    <a:lnTo>
                      <a:pt x="0" y="86866"/>
                    </a:lnTo>
                    <a:close/>
                  </a:path>
                </a:pathLst>
              </a:custGeom>
              <a:solidFill>
                <a:srgbClr val="FFC72C"/>
              </a:solidFill>
              <a:ln>
                <a:noFill/>
              </a:ln>
            </p:spPr>
            <p:txBody>
              <a:bodyPr/>
              <a:lstStyle/>
              <a:p>
                <a:endParaRPr lang="en-US"/>
              </a:p>
            </p:txBody>
          </p:sp>
          <p:sp>
            <p:nvSpPr>
              <p:cNvPr id="208" name="Google Shape;208;p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209" name="Google Shape;209;p7"/>
            <p:cNvGrpSpPr/>
            <p:nvPr/>
          </p:nvGrpSpPr>
          <p:grpSpPr>
            <a:xfrm>
              <a:off x="2331723" y="793450"/>
              <a:ext cx="8478239" cy="8776283"/>
              <a:chOff x="0" y="-28575"/>
              <a:chExt cx="812800" cy="841375"/>
            </a:xfrm>
          </p:grpSpPr>
          <p:sp>
            <p:nvSpPr>
              <p:cNvPr id="210" name="Google Shape;210;p7"/>
              <p:cNvSpPr/>
              <p:nvPr/>
            </p:nvSpPr>
            <p:spPr>
              <a:xfrm>
                <a:off x="0" y="0"/>
                <a:ext cx="691534" cy="86866"/>
              </a:xfrm>
              <a:custGeom>
                <a:avLst/>
                <a:gdLst/>
                <a:ahLst/>
                <a:cxnLst/>
                <a:rect l="l" t="t" r="r" b="b"/>
                <a:pathLst>
                  <a:path w="691534" h="86866" extrusionOk="0">
                    <a:moveTo>
                      <a:pt x="0" y="0"/>
                    </a:moveTo>
                    <a:lnTo>
                      <a:pt x="691534" y="0"/>
                    </a:lnTo>
                    <a:lnTo>
                      <a:pt x="691534" y="86866"/>
                    </a:lnTo>
                    <a:lnTo>
                      <a:pt x="0" y="86866"/>
                    </a:lnTo>
                    <a:close/>
                  </a:path>
                </a:pathLst>
              </a:custGeom>
              <a:solidFill>
                <a:srgbClr val="FFC72C"/>
              </a:solidFill>
              <a:ln>
                <a:noFill/>
              </a:ln>
            </p:spPr>
            <p:txBody>
              <a:bodyPr/>
              <a:lstStyle/>
              <a:p>
                <a:endParaRPr lang="en-US"/>
              </a:p>
            </p:txBody>
          </p:sp>
          <p:sp>
            <p:nvSpPr>
              <p:cNvPr id="211" name="Google Shape;211;p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2" name="Google Shape;212;p7"/>
            <p:cNvSpPr/>
            <p:nvPr/>
          </p:nvSpPr>
          <p:spPr>
            <a:xfrm>
              <a:off x="13080176" y="1110136"/>
              <a:ext cx="2694465" cy="906012"/>
            </a:xfrm>
            <a:custGeom>
              <a:avLst/>
              <a:gdLst/>
              <a:ahLst/>
              <a:cxnLst/>
              <a:rect l="l" t="t" r="r" b="b"/>
              <a:pathLst>
                <a:path w="258338" h="86866" extrusionOk="0">
                  <a:moveTo>
                    <a:pt x="0" y="0"/>
                  </a:moveTo>
                  <a:lnTo>
                    <a:pt x="258338" y="0"/>
                  </a:lnTo>
                  <a:lnTo>
                    <a:pt x="258338" y="86866"/>
                  </a:lnTo>
                  <a:lnTo>
                    <a:pt x="0" y="86866"/>
                  </a:lnTo>
                  <a:close/>
                </a:path>
              </a:pathLst>
            </a:custGeom>
            <a:solidFill>
              <a:srgbClr val="FFC72C"/>
            </a:solidFill>
            <a:ln>
              <a:noFill/>
            </a:ln>
          </p:spPr>
          <p:txBody>
            <a:bodyPr/>
            <a:lstStyle/>
            <a:p>
              <a:endParaRPr lang="en-US"/>
            </a:p>
          </p:txBody>
        </p:sp>
        <p:sp>
          <p:nvSpPr>
            <p:cNvPr id="213" name="Google Shape;213;p7"/>
            <p:cNvSpPr txBox="1"/>
            <p:nvPr/>
          </p:nvSpPr>
          <p:spPr>
            <a:xfrm>
              <a:off x="-1507572" y="-407082"/>
              <a:ext cx="17155572" cy="2677142"/>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های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صحتمندی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میتواند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مشکلات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را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در</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اسرع</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وقت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آسانی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قابل</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تداوی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یا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مدیریت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است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شناسایی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نماید</a:t>
              </a:r>
              <a:r>
                <a:rPr lang="en-US" sz="4103" b="0" i="0" u="none" strike="noStrike" cap="none" dirty="0">
                  <a:solidFill>
                    <a:srgbClr val="0C2675"/>
                  </a:solidFill>
                  <a:latin typeface="Calibri"/>
                  <a:ea typeface="Calibri"/>
                  <a:cs typeface="Calibri"/>
                  <a:sym typeface="Calibri"/>
                </a:rPr>
                <a:t>.</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21"/>
        <p:cNvGrpSpPr/>
        <p:nvPr/>
      </p:nvGrpSpPr>
      <p:grpSpPr>
        <a:xfrm>
          <a:off x="0" y="0"/>
          <a:ext cx="0" cy="0"/>
          <a:chOff x="0" y="0"/>
          <a:chExt cx="0" cy="0"/>
        </a:xfrm>
      </p:grpSpPr>
      <p:grpSp>
        <p:nvGrpSpPr>
          <p:cNvPr id="222" name="Google Shape;222;p8"/>
          <p:cNvGrpSpPr/>
          <p:nvPr/>
        </p:nvGrpSpPr>
        <p:grpSpPr>
          <a:xfrm>
            <a:off x="5126137" y="1253659"/>
            <a:ext cx="8035727" cy="7650565"/>
            <a:chOff x="0" y="-38100"/>
            <a:chExt cx="2371214" cy="2257559"/>
          </a:xfrm>
        </p:grpSpPr>
        <p:sp>
          <p:nvSpPr>
            <p:cNvPr id="223" name="Google Shape;223;p8"/>
            <p:cNvSpPr/>
            <p:nvPr/>
          </p:nvSpPr>
          <p:spPr>
            <a:xfrm>
              <a:off x="0" y="0"/>
              <a:ext cx="2371214" cy="2219459"/>
            </a:xfrm>
            <a:custGeom>
              <a:avLst/>
              <a:gdLst/>
              <a:ahLst/>
              <a:cxnLst/>
              <a:rect l="l" t="t" r="r" b="b"/>
              <a:pathLst>
                <a:path w="2371214" h="2219459" extrusionOk="0">
                  <a:moveTo>
                    <a:pt x="90563" y="0"/>
                  </a:moveTo>
                  <a:lnTo>
                    <a:pt x="2280651" y="0"/>
                  </a:lnTo>
                  <a:cubicBezTo>
                    <a:pt x="2330667" y="0"/>
                    <a:pt x="2371214" y="40546"/>
                    <a:pt x="2371214" y="90563"/>
                  </a:cubicBezTo>
                  <a:lnTo>
                    <a:pt x="2371214" y="2128896"/>
                  </a:lnTo>
                  <a:cubicBezTo>
                    <a:pt x="2371214" y="2152915"/>
                    <a:pt x="2361672" y="2175950"/>
                    <a:pt x="2344688" y="2192933"/>
                  </a:cubicBezTo>
                  <a:cubicBezTo>
                    <a:pt x="2327705" y="2209917"/>
                    <a:pt x="2304670" y="2219459"/>
                    <a:pt x="2280651" y="2219459"/>
                  </a:cubicBezTo>
                  <a:lnTo>
                    <a:pt x="90563" y="2219459"/>
                  </a:lnTo>
                  <a:cubicBezTo>
                    <a:pt x="66544" y="2219459"/>
                    <a:pt x="43509" y="2209917"/>
                    <a:pt x="26525" y="2192933"/>
                  </a:cubicBezTo>
                  <a:cubicBezTo>
                    <a:pt x="9541" y="2175950"/>
                    <a:pt x="0" y="2152915"/>
                    <a:pt x="0" y="2128896"/>
                  </a:cubicBezTo>
                  <a:lnTo>
                    <a:pt x="0" y="90563"/>
                  </a:lnTo>
                  <a:cubicBezTo>
                    <a:pt x="0" y="66544"/>
                    <a:pt x="9541" y="43509"/>
                    <a:pt x="26525" y="26525"/>
                  </a:cubicBezTo>
                  <a:cubicBezTo>
                    <a:pt x="43509" y="9541"/>
                    <a:pt x="66544" y="0"/>
                    <a:pt x="90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5" name="Google Shape;225;p8"/>
          <p:cNvGrpSpPr/>
          <p:nvPr/>
        </p:nvGrpSpPr>
        <p:grpSpPr>
          <a:xfrm>
            <a:off x="11576222" y="2991960"/>
            <a:ext cx="1712297" cy="3962972"/>
            <a:chOff x="0" y="-28575"/>
            <a:chExt cx="812800" cy="841375"/>
          </a:xfrm>
        </p:grpSpPr>
        <p:sp>
          <p:nvSpPr>
            <p:cNvPr id="226" name="Google Shape;226;p8"/>
            <p:cNvSpPr/>
            <p:nvPr/>
          </p:nvSpPr>
          <p:spPr>
            <a:xfrm>
              <a:off x="0" y="0"/>
              <a:ext cx="602046" cy="152959"/>
            </a:xfrm>
            <a:custGeom>
              <a:avLst/>
              <a:gdLst/>
              <a:ahLst/>
              <a:cxnLst/>
              <a:rect l="l" t="t" r="r" b="b"/>
              <a:pathLst>
                <a:path w="602046" h="152959" extrusionOk="0">
                  <a:moveTo>
                    <a:pt x="0" y="0"/>
                  </a:moveTo>
                  <a:lnTo>
                    <a:pt x="602046" y="0"/>
                  </a:lnTo>
                  <a:lnTo>
                    <a:pt x="602046" y="152959"/>
                  </a:lnTo>
                  <a:lnTo>
                    <a:pt x="0" y="152959"/>
                  </a:lnTo>
                  <a:close/>
                </a:path>
              </a:pathLst>
            </a:custGeom>
            <a:solidFill>
              <a:srgbClr val="335929"/>
            </a:solidFill>
            <a:ln>
              <a:noFill/>
            </a:ln>
          </p:spPr>
          <p:txBody>
            <a:bodyPr/>
            <a:lstStyle/>
            <a:p>
              <a:endParaRPr lang="en-US"/>
            </a:p>
          </p:txBody>
        </p:sp>
        <p:sp>
          <p:nvSpPr>
            <p:cNvPr id="227" name="Google Shape;227;p8"/>
            <p:cNvSpPr txBox="1"/>
            <p:nvPr/>
          </p:nvSpPr>
          <p:spPr>
            <a:xfrm>
              <a:off x="368644" y="-28575"/>
              <a:ext cx="444156"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228" name="Google Shape;228;p8"/>
          <p:cNvSpPr txBox="1"/>
          <p:nvPr/>
        </p:nvSpPr>
        <p:spPr>
          <a:xfrm>
            <a:off x="5952565" y="2177571"/>
            <a:ext cx="6509526" cy="1628779"/>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0" i="0" u="none" strike="noStrike" cap="none" dirty="0" err="1">
                <a:solidFill>
                  <a:srgbClr val="0C2675"/>
                </a:solidFill>
                <a:latin typeface="Calibri"/>
                <a:ea typeface="Calibri"/>
                <a:cs typeface="Calibri"/>
                <a:sym typeface="Calibri"/>
              </a:rPr>
              <a:t>اگر</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در</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رابطه</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به</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موارد</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ذیل</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سوال</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دارید</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با</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02060"/>
                </a:solidFill>
                <a:latin typeface="Calibri"/>
                <a:ea typeface="Calibri"/>
                <a:cs typeface="Calibri"/>
                <a:sym typeface="Calibri"/>
              </a:rPr>
              <a:t>داکتر</a:t>
            </a:r>
            <a:r>
              <a:rPr lang="en-US" sz="2742" b="0" i="0" u="none" strike="noStrike" cap="none" dirty="0">
                <a:solidFill>
                  <a:srgbClr val="002060"/>
                </a:solidFill>
                <a:latin typeface="Calibri"/>
                <a:ea typeface="Calibri"/>
                <a:cs typeface="Calibri"/>
                <a:sym typeface="Calibri"/>
              </a:rPr>
              <a:t> </a:t>
            </a:r>
            <a:r>
              <a:rPr lang="en-US" sz="2742" b="0" i="0" u="none" strike="noStrike" cap="none" dirty="0" err="1">
                <a:solidFill>
                  <a:srgbClr val="002060"/>
                </a:solidFill>
                <a:latin typeface="Calibri"/>
                <a:ea typeface="Calibri"/>
                <a:cs typeface="Calibri"/>
                <a:sym typeface="Calibri"/>
              </a:rPr>
              <a:t>خود</a:t>
            </a:r>
            <a:r>
              <a:rPr lang="en-US" sz="2742" b="0" i="0" u="none" strike="noStrike" cap="none" dirty="0">
                <a:solidFill>
                  <a:srgbClr val="002060"/>
                </a:solidFill>
                <a:latin typeface="Calibri"/>
                <a:ea typeface="Calibri"/>
                <a:cs typeface="Calibri"/>
                <a:sym typeface="Calibri"/>
              </a:rPr>
              <a:t> </a:t>
            </a:r>
            <a:r>
              <a:rPr lang="en-US" sz="2742" b="0" i="0" u="none" strike="noStrike" cap="none" dirty="0" err="1">
                <a:solidFill>
                  <a:srgbClr val="FFFFFF"/>
                </a:solidFill>
                <a:latin typeface="Calibri"/>
                <a:ea typeface="Calibri"/>
                <a:cs typeface="Calibri"/>
                <a:sym typeface="Calibri"/>
              </a:rPr>
              <a:t>صحبت</a:t>
            </a:r>
            <a:r>
              <a:rPr lang="en-US" sz="2742" b="1" i="0" u="none" strike="noStrike" cap="none" dirty="0">
                <a:solidFill>
                  <a:srgbClr val="0C2675"/>
                </a:solidFill>
                <a:latin typeface="Roboto Condensed"/>
                <a:ea typeface="Roboto Condensed"/>
                <a:cs typeface="Roboto Condensed"/>
                <a:sym typeface="Roboto Condensed"/>
              </a:rPr>
              <a:t> </a:t>
            </a:r>
            <a:r>
              <a:rPr lang="en-US" sz="2742" b="1" i="0" u="none" strike="noStrike" cap="none" dirty="0" err="1">
                <a:solidFill>
                  <a:srgbClr val="0C2675"/>
                </a:solidFill>
                <a:latin typeface="Roboto Condensed"/>
                <a:ea typeface="Roboto Condensed"/>
                <a:cs typeface="Roboto Condensed"/>
                <a:sym typeface="Roboto Condensed"/>
              </a:rPr>
              <a:t>نمایید</a:t>
            </a:r>
            <a:r>
              <a:rPr lang="en-US" sz="2742" b="1" i="0" u="none" strike="noStrike" cap="none" dirty="0">
                <a:solidFill>
                  <a:srgbClr val="0C2675"/>
                </a:solidFill>
                <a:latin typeface="Roboto Condensed"/>
                <a:ea typeface="Roboto Condensed"/>
                <a:cs typeface="Roboto Condensed"/>
                <a:sym typeface="Roboto Condensed"/>
              </a:rPr>
              <a:t>:</a:t>
            </a:r>
            <a:endParaRPr dirty="0"/>
          </a:p>
        </p:txBody>
      </p:sp>
      <p:grpSp>
        <p:nvGrpSpPr>
          <p:cNvPr id="229" name="Google Shape;229;p8"/>
          <p:cNvGrpSpPr/>
          <p:nvPr/>
        </p:nvGrpSpPr>
        <p:grpSpPr>
          <a:xfrm>
            <a:off x="6391315" y="3885585"/>
            <a:ext cx="6248919" cy="4976683"/>
            <a:chOff x="0" y="-247650"/>
            <a:chExt cx="8211673" cy="6635577"/>
          </a:xfrm>
        </p:grpSpPr>
        <p:sp>
          <p:nvSpPr>
            <p:cNvPr id="230" name="Google Shape;230;p8"/>
            <p:cNvSpPr txBox="1"/>
            <p:nvPr/>
          </p:nvSpPr>
          <p:spPr>
            <a:xfrm>
              <a:off x="0" y="-247650"/>
              <a:ext cx="7373100" cy="6635577"/>
            </a:xfrm>
            <a:prstGeom prst="rect">
              <a:avLst/>
            </a:prstGeom>
            <a:noFill/>
            <a:ln>
              <a:noFill/>
            </a:ln>
          </p:spPr>
          <p:txBody>
            <a:bodyPr spcFirstLastPara="1" wrap="square" lIns="0" tIns="0" rIns="0" bIns="0" anchor="t" anchorCtr="0">
              <a:spAutoFit/>
            </a:bodyPr>
            <a:lstStyle/>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عادت</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ماهوار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غیر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نارمل</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و</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خونریزی</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تغییر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در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خُلق</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و</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خوی</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درد</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شدید</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در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دوران</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عادت</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ماهوار</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تنظیم</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خانواده</a:t>
              </a:r>
              <a:endParaRPr dirty="0"/>
            </a:p>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سایر</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نگرانی</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های</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صحی</a:t>
              </a:r>
              <a:endParaRPr dirty="0"/>
            </a:p>
          </p:txBody>
        </p:sp>
        <p:sp>
          <p:nvSpPr>
            <p:cNvPr id="231" name="Google Shape;231;p8"/>
            <p:cNvSpPr txBox="1"/>
            <p:nvPr/>
          </p:nvSpPr>
          <p:spPr>
            <a:xfrm>
              <a:off x="7633165" y="-247650"/>
              <a:ext cx="578508" cy="5283962"/>
            </a:xfrm>
            <a:prstGeom prst="rect">
              <a:avLst/>
            </a:prstGeom>
            <a:noFill/>
            <a:ln>
              <a:noFill/>
            </a:ln>
          </p:spPr>
          <p:txBody>
            <a:bodyPr spcFirstLastPara="1" wrap="square" lIns="0" tIns="0" rIns="0" bIns="0" anchor="t" anchorCtr="0">
              <a:spAutoFit/>
            </a:bodyPr>
            <a:lstStyle/>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a:p>
              <a:pPr marL="0" marR="0" lvl="0" indent="0" algn="l" rtl="0">
                <a:lnSpc>
                  <a:spcPct val="195969"/>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p:txBody>
        </p:sp>
      </p:grpSp>
      <p:sp>
        <p:nvSpPr>
          <p:cNvPr id="232" name="Google Shape;232;p8"/>
          <p:cNvSpPr/>
          <p:nvPr/>
        </p:nvSpPr>
        <p:spPr>
          <a:xfrm>
            <a:off x="12333129" y="535915"/>
            <a:ext cx="2236485" cy="2894274"/>
          </a:xfrm>
          <a:custGeom>
            <a:avLst/>
            <a:gdLst/>
            <a:ahLst/>
            <a:cxnLst/>
            <a:rect l="l" t="t" r="r" b="b"/>
            <a:pathLst>
              <a:path w="2236485" h="2894274" extrusionOk="0">
                <a:moveTo>
                  <a:pt x="0" y="0"/>
                </a:moveTo>
                <a:lnTo>
                  <a:pt x="2236485" y="0"/>
                </a:lnTo>
                <a:lnTo>
                  <a:pt x="2236485" y="2894274"/>
                </a:lnTo>
                <a:lnTo>
                  <a:pt x="0" y="2894274"/>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40"/>
        <p:cNvGrpSpPr/>
        <p:nvPr/>
      </p:nvGrpSpPr>
      <p:grpSpPr>
        <a:xfrm>
          <a:off x="0" y="0"/>
          <a:ext cx="0" cy="0"/>
          <a:chOff x="0" y="0"/>
          <a:chExt cx="0" cy="0"/>
        </a:xfrm>
      </p:grpSpPr>
      <p:grpSp>
        <p:nvGrpSpPr>
          <p:cNvPr id="241" name="Google Shape;241;p9"/>
          <p:cNvGrpSpPr/>
          <p:nvPr/>
        </p:nvGrpSpPr>
        <p:grpSpPr>
          <a:xfrm>
            <a:off x="10496741" y="1782435"/>
            <a:ext cx="6358679" cy="6582231"/>
            <a:chOff x="0" y="-28575"/>
            <a:chExt cx="812800" cy="841375"/>
          </a:xfrm>
        </p:grpSpPr>
        <p:sp>
          <p:nvSpPr>
            <p:cNvPr id="242" name="Google Shape;242;p9"/>
            <p:cNvSpPr/>
            <p:nvPr/>
          </p:nvSpPr>
          <p:spPr>
            <a:xfrm>
              <a:off x="0" y="0"/>
              <a:ext cx="186736" cy="98639"/>
            </a:xfrm>
            <a:custGeom>
              <a:avLst/>
              <a:gdLst/>
              <a:ahLst/>
              <a:cxnLst/>
              <a:rect l="l" t="t" r="r" b="b"/>
              <a:pathLst>
                <a:path w="186736" h="98639" extrusionOk="0">
                  <a:moveTo>
                    <a:pt x="0" y="0"/>
                  </a:moveTo>
                  <a:lnTo>
                    <a:pt x="186736" y="0"/>
                  </a:lnTo>
                  <a:lnTo>
                    <a:pt x="186736" y="98639"/>
                  </a:lnTo>
                  <a:lnTo>
                    <a:pt x="0" y="98639"/>
                  </a:lnTo>
                  <a:close/>
                </a:path>
              </a:pathLst>
            </a:custGeom>
            <a:solidFill>
              <a:srgbClr val="FFC72C"/>
            </a:solidFill>
            <a:ln>
              <a:noFill/>
            </a:ln>
          </p:spPr>
          <p:txBody>
            <a:bodyPr/>
            <a:lstStyle/>
            <a:p>
              <a:endParaRPr lang="en-US"/>
            </a:p>
          </p:txBody>
        </p:sp>
        <p:sp>
          <p:nvSpPr>
            <p:cNvPr id="243" name="Google Shape;243;p9"/>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4" name="Google Shape;244;p9"/>
          <p:cNvGrpSpPr/>
          <p:nvPr/>
        </p:nvGrpSpPr>
        <p:grpSpPr>
          <a:xfrm>
            <a:off x="5002305" y="3194845"/>
            <a:ext cx="3877685" cy="6582231"/>
            <a:chOff x="-68826" y="0"/>
            <a:chExt cx="812800" cy="855062"/>
          </a:xfrm>
        </p:grpSpPr>
        <p:sp>
          <p:nvSpPr>
            <p:cNvPr id="245" name="Google Shape;245;p9"/>
            <p:cNvSpPr/>
            <p:nvPr/>
          </p:nvSpPr>
          <p:spPr>
            <a:xfrm>
              <a:off x="0" y="0"/>
              <a:ext cx="675147" cy="86866"/>
            </a:xfrm>
            <a:custGeom>
              <a:avLst/>
              <a:gdLst/>
              <a:ahLst/>
              <a:cxnLst/>
              <a:rect l="l" t="t" r="r" b="b"/>
              <a:pathLst>
                <a:path w="675147" h="86866" extrusionOk="0">
                  <a:moveTo>
                    <a:pt x="0" y="0"/>
                  </a:moveTo>
                  <a:lnTo>
                    <a:pt x="675147" y="0"/>
                  </a:lnTo>
                  <a:lnTo>
                    <a:pt x="675147" y="86866"/>
                  </a:lnTo>
                  <a:lnTo>
                    <a:pt x="0" y="86866"/>
                  </a:lnTo>
                  <a:close/>
                </a:path>
              </a:pathLst>
            </a:custGeom>
            <a:solidFill>
              <a:srgbClr val="FFC72C"/>
            </a:solidFill>
            <a:ln>
              <a:noFill/>
            </a:ln>
          </p:spPr>
          <p:txBody>
            <a:bodyPr/>
            <a:lstStyle/>
            <a:p>
              <a:endParaRPr lang="en-US"/>
            </a:p>
          </p:txBody>
        </p:sp>
        <p:sp>
          <p:nvSpPr>
            <p:cNvPr id="246" name="Google Shape;246;p9"/>
            <p:cNvSpPr txBox="1"/>
            <p:nvPr/>
          </p:nvSpPr>
          <p:spPr>
            <a:xfrm>
              <a:off x="-68826" y="13687"/>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7" name="Google Shape;247;p9"/>
          <p:cNvSpPr txBox="1"/>
          <p:nvPr/>
        </p:nvSpPr>
        <p:spPr>
          <a:xfrm>
            <a:off x="2169459" y="1945685"/>
            <a:ext cx="14433176" cy="1998785"/>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0" i="0" u="none" strike="noStrike" cap="none" dirty="0" err="1">
                <a:solidFill>
                  <a:srgbClr val="0C2675"/>
                </a:solidFill>
                <a:latin typeface="Calibri"/>
                <a:ea typeface="Calibri"/>
                <a:cs typeface="Calibri"/>
                <a:sym typeface="Calibri"/>
              </a:rPr>
              <a:t>برای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افغان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جدیداً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ایالات</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متحده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آمده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اند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باید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بدانند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که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چیز</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های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را</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میتوانند</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در</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جریان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معاینه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صحتمندی</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زنان</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توقع</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داشته</a:t>
            </a:r>
            <a:r>
              <a:rPr lang="en-US" sz="4103" b="0" i="0" u="none" strike="noStrike" cap="none" dirty="0">
                <a:solidFill>
                  <a:srgbClr val="0C2675"/>
                </a:solidFill>
                <a:latin typeface="Calibri"/>
                <a:ea typeface="Calibri"/>
                <a:cs typeface="Calibri"/>
                <a:sym typeface="Calibri"/>
              </a:rPr>
              <a:t> </a:t>
            </a:r>
            <a:r>
              <a:rPr lang="en-US" sz="4103" b="0" i="0" u="none" strike="noStrike" cap="none" dirty="0" err="1">
                <a:solidFill>
                  <a:srgbClr val="0C2675"/>
                </a:solidFill>
                <a:latin typeface="Calibri"/>
                <a:ea typeface="Calibri"/>
                <a:cs typeface="Calibri"/>
                <a:sym typeface="Calibri"/>
              </a:rPr>
              <a:t>باشند</a:t>
            </a:r>
            <a:r>
              <a:rPr lang="en-US" sz="4103" b="0" i="0" u="none" strike="noStrike" cap="none" dirty="0">
                <a:solidFill>
                  <a:srgbClr val="0C2675"/>
                </a:solidFill>
                <a:latin typeface="Calibri"/>
                <a:ea typeface="Calibri"/>
                <a:cs typeface="Calibri"/>
                <a:sym typeface="Calibri"/>
              </a:rPr>
              <a:t>.</a:t>
            </a:r>
            <a:endParaRPr dirty="0"/>
          </a:p>
        </p:txBody>
      </p:sp>
      <p:sp>
        <p:nvSpPr>
          <p:cNvPr id="248" name="Google Shape;248;p9"/>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1495</Words>
  <Application>Microsoft Macintosh PowerPoint</Application>
  <PresentationFormat>Custom</PresentationFormat>
  <Paragraphs>184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Roboto Slab</vt:lpstr>
      <vt:lpstr>Arial</vt:lpstr>
      <vt:lpstr>Roboto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Gladys Aguirre</cp:lastModifiedBy>
  <cp:revision>6</cp:revision>
  <dcterms:created xsi:type="dcterms:W3CDTF">2006-08-16T00:00:00Z</dcterms:created>
  <dcterms:modified xsi:type="dcterms:W3CDTF">2023-11-29T15:34:40Z</dcterms:modified>
</cp:coreProperties>
</file>