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embeddedFont>
    <p:embeddedFont>
      <p:font typeface="Roboto Slab" pitchFamily="2"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449"/>
  </p:normalViewPr>
  <p:slideViewPr>
    <p:cSldViewPr snapToGrid="0">
      <p:cViewPr varScale="1">
        <p:scale>
          <a:sx n="69" d="100"/>
          <a:sy n="69" d="100"/>
        </p:scale>
        <p:origin x="1464"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3" name="Google Shape;213;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4" name="Google Shape;214;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sz="1200" dirty="0">
              <a:solidFill>
                <a:schemeClr val="dk1"/>
              </a:solidFill>
              <a:latin typeface="Calibri"/>
              <a:ea typeface="Calibri"/>
              <a:cs typeface="Calibri"/>
              <a:sym typeface="Calibri"/>
            </a:endParaRPr>
          </a:p>
          <a:p>
            <a:pPr marL="0" lvl="0" indent="0" algn="r" rtl="1">
              <a:spcBef>
                <a:spcPts val="0"/>
              </a:spcBef>
              <a:spcAft>
                <a:spcPts val="0"/>
              </a:spcAft>
              <a:buNone/>
            </a:pPr>
            <a:r>
              <a:rPr lang="en-US" dirty="0" err="1"/>
              <a:t>تمامی</a:t>
            </a:r>
            <a:r>
              <a:rPr lang="en-US" dirty="0"/>
              <a:t> </a:t>
            </a:r>
            <a:r>
              <a:rPr lang="en-US" dirty="0" err="1"/>
              <a:t>مریضان</a:t>
            </a:r>
            <a:r>
              <a:rPr lang="en-US" dirty="0"/>
              <a:t> </a:t>
            </a:r>
            <a:r>
              <a:rPr lang="en-US" dirty="0" err="1"/>
              <a:t>حق</a:t>
            </a:r>
            <a:r>
              <a:rPr lang="en-US" dirty="0"/>
              <a:t> </a:t>
            </a:r>
            <a:r>
              <a:rPr lang="en-US" dirty="0" err="1"/>
              <a:t>دارند</a:t>
            </a:r>
            <a:r>
              <a:rPr lang="en-US" dirty="0"/>
              <a:t> </a:t>
            </a:r>
            <a:r>
              <a:rPr lang="en-US" dirty="0" err="1"/>
              <a:t>از</a:t>
            </a:r>
            <a:r>
              <a:rPr lang="en-US" dirty="0"/>
              <a:t> </a:t>
            </a:r>
            <a:r>
              <a:rPr lang="en-US" dirty="0" err="1"/>
              <a:t>مراقبت</a:t>
            </a:r>
            <a:r>
              <a:rPr lang="en-US" dirty="0"/>
              <a:t> </a:t>
            </a:r>
            <a:r>
              <a:rPr lang="en-US" dirty="0" err="1"/>
              <a:t>کننده</a:t>
            </a:r>
            <a:r>
              <a:rPr lang="en-US" dirty="0"/>
              <a:t> </a:t>
            </a:r>
            <a:r>
              <a:rPr lang="en-US" dirty="0" err="1"/>
              <a:t>صحی</a:t>
            </a:r>
            <a:r>
              <a:rPr lang="en-US" dirty="0"/>
              <a:t> </a:t>
            </a:r>
            <a:r>
              <a:rPr lang="en-US" dirty="0" err="1"/>
              <a:t>خود</a:t>
            </a:r>
            <a:r>
              <a:rPr lang="en-US" dirty="0"/>
              <a:t> </a:t>
            </a:r>
            <a:r>
              <a:rPr lang="en-US" dirty="0" err="1"/>
              <a:t>سوال</a:t>
            </a:r>
            <a:r>
              <a:rPr lang="en-US" dirty="0"/>
              <a:t> </a:t>
            </a:r>
            <a:r>
              <a:rPr lang="en-US" dirty="0" err="1"/>
              <a:t>پرسان</a:t>
            </a:r>
            <a:r>
              <a:rPr lang="en-US" dirty="0"/>
              <a:t> </a:t>
            </a:r>
            <a:r>
              <a:rPr lang="en-US" dirty="0" err="1"/>
              <a:t>کند</a:t>
            </a:r>
            <a:r>
              <a:rPr lang="en-US" dirty="0"/>
              <a:t>. </a:t>
            </a:r>
            <a:r>
              <a:rPr lang="en-US" dirty="0" err="1"/>
              <a:t>شما</a:t>
            </a:r>
            <a:r>
              <a:rPr lang="en-US" dirty="0"/>
              <a:t> </a:t>
            </a:r>
            <a:r>
              <a:rPr lang="en-US" dirty="0" err="1"/>
              <a:t>میتوانید</a:t>
            </a:r>
            <a:r>
              <a:rPr lang="en-US" dirty="0"/>
              <a:t> </a:t>
            </a:r>
            <a:r>
              <a:rPr lang="en-US" dirty="0" err="1"/>
              <a:t>هر</a:t>
            </a:r>
            <a:r>
              <a:rPr lang="en-US" dirty="0"/>
              <a:t> </a:t>
            </a:r>
            <a:r>
              <a:rPr lang="en-US" dirty="0" err="1"/>
              <a:t>سوال</a:t>
            </a:r>
            <a:r>
              <a:rPr lang="en-US" dirty="0"/>
              <a:t> </a:t>
            </a:r>
            <a:r>
              <a:rPr lang="en-US" dirty="0" err="1"/>
              <a:t>یا</a:t>
            </a:r>
            <a:r>
              <a:rPr lang="en-US" dirty="0"/>
              <a:t> </a:t>
            </a:r>
            <a:r>
              <a:rPr lang="en-US" dirty="0" err="1"/>
              <a:t>نگرانی</a:t>
            </a:r>
            <a:r>
              <a:rPr lang="en-US" dirty="0"/>
              <a:t> </a:t>
            </a:r>
            <a:r>
              <a:rPr lang="en-US" dirty="0" err="1"/>
              <a:t>که</a:t>
            </a:r>
            <a:r>
              <a:rPr lang="en-US" dirty="0"/>
              <a:t> </a:t>
            </a:r>
            <a:r>
              <a:rPr lang="en-US" dirty="0" err="1"/>
              <a:t>دارید</a:t>
            </a:r>
            <a:r>
              <a:rPr lang="en-US" dirty="0"/>
              <a:t> </a:t>
            </a:r>
            <a:r>
              <a:rPr lang="en-US" dirty="0" err="1"/>
              <a:t>را</a:t>
            </a:r>
            <a:r>
              <a:rPr lang="en-US" dirty="0"/>
              <a:t> </a:t>
            </a:r>
            <a:r>
              <a:rPr lang="en-US" dirty="0" err="1"/>
              <a:t>در</a:t>
            </a:r>
            <a:r>
              <a:rPr lang="en-US" dirty="0"/>
              <a:t> </a:t>
            </a:r>
            <a:r>
              <a:rPr lang="en-US" dirty="0" err="1"/>
              <a:t>جریان</a:t>
            </a:r>
            <a:r>
              <a:rPr lang="en-US" dirty="0"/>
              <a:t> </a:t>
            </a:r>
            <a:r>
              <a:rPr lang="en-US" dirty="0" err="1"/>
              <a:t>وعده</a:t>
            </a:r>
            <a:r>
              <a:rPr lang="en-US" dirty="0"/>
              <a:t> </a:t>
            </a:r>
            <a:r>
              <a:rPr lang="en-US" dirty="0" err="1"/>
              <a:t>ملاقات</a:t>
            </a:r>
            <a:r>
              <a:rPr lang="en-US" dirty="0"/>
              <a:t> </a:t>
            </a:r>
            <a:r>
              <a:rPr lang="en-US" dirty="0" err="1"/>
              <a:t>خود</a:t>
            </a:r>
            <a:r>
              <a:rPr lang="en-US" dirty="0"/>
              <a:t> </a:t>
            </a:r>
            <a:r>
              <a:rPr lang="en-US" dirty="0" err="1"/>
              <a:t>بپرسید</a:t>
            </a:r>
            <a:r>
              <a:rPr lang="en-US" dirty="0"/>
              <a:t>. </a:t>
            </a:r>
            <a:r>
              <a:rPr lang="en-US" dirty="0" err="1"/>
              <a:t>اگر</a:t>
            </a:r>
            <a:r>
              <a:rPr lang="en-US" dirty="0"/>
              <a:t> </a:t>
            </a:r>
            <a:r>
              <a:rPr lang="en-US" dirty="0" err="1"/>
              <a:t>مراقبت</a:t>
            </a:r>
            <a:r>
              <a:rPr lang="en-US" dirty="0"/>
              <a:t> </a:t>
            </a:r>
            <a:r>
              <a:rPr lang="en-US" dirty="0" err="1"/>
              <a:t>کننده</a:t>
            </a:r>
            <a:r>
              <a:rPr lang="en-US" dirty="0"/>
              <a:t> </a:t>
            </a:r>
            <a:r>
              <a:rPr lang="en-US" dirty="0" err="1"/>
              <a:t>صحی</a:t>
            </a:r>
            <a:r>
              <a:rPr lang="en-US" dirty="0"/>
              <a:t> </a:t>
            </a:r>
            <a:r>
              <a:rPr lang="en-US" dirty="0" err="1"/>
              <a:t>شما</a:t>
            </a:r>
            <a:r>
              <a:rPr lang="en-US" dirty="0"/>
              <a:t> </a:t>
            </a:r>
            <a:r>
              <a:rPr lang="en-US" dirty="0" err="1"/>
              <a:t>وقت</a:t>
            </a:r>
            <a:r>
              <a:rPr lang="en-US" dirty="0"/>
              <a:t> </a:t>
            </a:r>
            <a:r>
              <a:rPr lang="en-US" dirty="0" err="1"/>
              <a:t>کافی</a:t>
            </a:r>
            <a:r>
              <a:rPr lang="en-US" dirty="0"/>
              <a:t> </a:t>
            </a:r>
            <a:r>
              <a:rPr lang="en-US" dirty="0" err="1"/>
              <a:t>برای</a:t>
            </a:r>
            <a:r>
              <a:rPr lang="en-US" dirty="0"/>
              <a:t> </a:t>
            </a:r>
            <a:r>
              <a:rPr lang="en-US" dirty="0" err="1"/>
              <a:t>جواب</a:t>
            </a:r>
            <a:r>
              <a:rPr lang="en-US" dirty="0"/>
              <a:t> </a:t>
            </a:r>
            <a:r>
              <a:rPr lang="en-US" dirty="0" err="1"/>
              <a:t>دادن</a:t>
            </a:r>
            <a:r>
              <a:rPr lang="en-US" dirty="0"/>
              <a:t> </a:t>
            </a:r>
            <a:r>
              <a:rPr lang="en-US" dirty="0" err="1"/>
              <a:t>به</a:t>
            </a:r>
            <a:r>
              <a:rPr lang="en-US" dirty="0"/>
              <a:t> </a:t>
            </a:r>
            <a:r>
              <a:rPr lang="en-US" dirty="0" err="1"/>
              <a:t>سوالات</a:t>
            </a:r>
            <a:r>
              <a:rPr lang="en-US" dirty="0"/>
              <a:t> </a:t>
            </a:r>
            <a:r>
              <a:rPr lang="en-US" dirty="0" err="1"/>
              <a:t>شما</a:t>
            </a:r>
            <a:r>
              <a:rPr lang="en-US" dirty="0"/>
              <a:t> </a:t>
            </a:r>
            <a:r>
              <a:rPr lang="en-US" dirty="0" err="1"/>
              <a:t>نداشته</a:t>
            </a:r>
            <a:r>
              <a:rPr lang="en-US" dirty="0"/>
              <a:t>  </a:t>
            </a:r>
            <a:r>
              <a:rPr lang="en-US" dirty="0" err="1"/>
              <a:t>باشد</a:t>
            </a:r>
            <a:r>
              <a:rPr lang="en-US" dirty="0"/>
              <a:t>، </a:t>
            </a:r>
            <a:r>
              <a:rPr lang="en-US" dirty="0" err="1"/>
              <a:t>آنها</a:t>
            </a:r>
            <a:r>
              <a:rPr lang="en-US" dirty="0"/>
              <a:t> </a:t>
            </a:r>
            <a:r>
              <a:rPr lang="en-US" dirty="0" err="1"/>
              <a:t>ممکن</a:t>
            </a:r>
            <a:r>
              <a:rPr lang="en-US" dirty="0"/>
              <a:t> </a:t>
            </a:r>
            <a:r>
              <a:rPr lang="en-US" dirty="0" err="1"/>
              <a:t>است</a:t>
            </a:r>
            <a:r>
              <a:rPr lang="en-US" dirty="0"/>
              <a:t> </a:t>
            </a:r>
            <a:r>
              <a:rPr lang="en-US" dirty="0" err="1"/>
              <a:t>یک</a:t>
            </a:r>
            <a:r>
              <a:rPr lang="en-US" dirty="0"/>
              <a:t> </a:t>
            </a:r>
            <a:r>
              <a:rPr lang="en-US" dirty="0" err="1"/>
              <a:t>وعده</a:t>
            </a:r>
            <a:r>
              <a:rPr lang="en-US" dirty="0"/>
              <a:t> </a:t>
            </a:r>
            <a:r>
              <a:rPr lang="en-US" dirty="0" err="1"/>
              <a:t>ملاقات</a:t>
            </a:r>
            <a:r>
              <a:rPr lang="en-US" dirty="0"/>
              <a:t> </a:t>
            </a:r>
            <a:r>
              <a:rPr lang="en-US" dirty="0" err="1"/>
              <a:t>دیگر</a:t>
            </a:r>
            <a:r>
              <a:rPr lang="en-US" dirty="0"/>
              <a:t> </a:t>
            </a:r>
            <a:r>
              <a:rPr lang="en-US" dirty="0" err="1"/>
              <a:t>به</a:t>
            </a:r>
            <a:r>
              <a:rPr lang="en-US" dirty="0"/>
              <a:t> </a:t>
            </a:r>
            <a:r>
              <a:rPr lang="en-US" dirty="0" err="1"/>
              <a:t>شما</a:t>
            </a:r>
            <a:r>
              <a:rPr lang="en-US" dirty="0"/>
              <a:t> </a:t>
            </a:r>
            <a:r>
              <a:rPr lang="en-US" dirty="0" err="1"/>
              <a:t>تنظیم</a:t>
            </a:r>
            <a:r>
              <a:rPr lang="en-US" dirty="0"/>
              <a:t>  </a:t>
            </a:r>
            <a:r>
              <a:rPr lang="en-US" dirty="0" err="1"/>
              <a:t>کند</a:t>
            </a:r>
            <a:r>
              <a:rPr lang="en-US" dirty="0"/>
              <a:t>. </a:t>
            </a:r>
            <a:r>
              <a:rPr lang="en-US" dirty="0" err="1"/>
              <a:t>آنها</a:t>
            </a:r>
            <a:r>
              <a:rPr lang="en-US" dirty="0"/>
              <a:t> </a:t>
            </a:r>
            <a:r>
              <a:rPr lang="en-US" dirty="0" err="1"/>
              <a:t>ممکن</a:t>
            </a:r>
            <a:r>
              <a:rPr lang="en-US" dirty="0"/>
              <a:t> </a:t>
            </a:r>
            <a:r>
              <a:rPr lang="en-US" dirty="0" err="1"/>
              <a:t>است</a:t>
            </a:r>
            <a:r>
              <a:rPr lang="en-US" dirty="0"/>
              <a:t> </a:t>
            </a:r>
            <a:r>
              <a:rPr lang="en-US" dirty="0" err="1"/>
              <a:t>برخی</a:t>
            </a:r>
            <a:r>
              <a:rPr lang="en-US" dirty="0"/>
              <a:t> </a:t>
            </a:r>
            <a:r>
              <a:rPr lang="en-US" dirty="0" err="1"/>
              <a:t>معاینات</a:t>
            </a:r>
            <a:r>
              <a:rPr lang="en-US" dirty="0"/>
              <a:t> </a:t>
            </a:r>
            <a:r>
              <a:rPr lang="en-US" dirty="0" err="1"/>
              <a:t>دیگر</a:t>
            </a:r>
            <a:r>
              <a:rPr lang="en-US" dirty="0"/>
              <a:t> </a:t>
            </a:r>
            <a:r>
              <a:rPr lang="en-US" dirty="0" err="1"/>
              <a:t>را</a:t>
            </a:r>
            <a:r>
              <a:rPr lang="en-US" dirty="0"/>
              <a:t> </a:t>
            </a:r>
            <a:r>
              <a:rPr lang="en-US" dirty="0" err="1"/>
              <a:t>توصیه</a:t>
            </a:r>
            <a:r>
              <a:rPr lang="en-US" dirty="0"/>
              <a:t> </a:t>
            </a:r>
            <a:r>
              <a:rPr lang="en-US" dirty="0" err="1"/>
              <a:t>کنند</a:t>
            </a:r>
            <a:r>
              <a:rPr lang="en-US" dirty="0"/>
              <a:t> </a:t>
            </a:r>
            <a:r>
              <a:rPr lang="en-US" dirty="0" err="1"/>
              <a:t>یا</a:t>
            </a:r>
            <a:r>
              <a:rPr lang="en-US" dirty="0"/>
              <a:t> </a:t>
            </a:r>
            <a:r>
              <a:rPr lang="en-US" dirty="0" err="1"/>
              <a:t>شما</a:t>
            </a:r>
            <a:r>
              <a:rPr lang="en-US" dirty="0"/>
              <a:t> </a:t>
            </a:r>
            <a:r>
              <a:rPr lang="en-US" dirty="0" err="1"/>
              <a:t>را</a:t>
            </a:r>
            <a:r>
              <a:rPr lang="en-US" dirty="0"/>
              <a:t> </a:t>
            </a:r>
            <a:r>
              <a:rPr lang="en-US" dirty="0" err="1"/>
              <a:t>به</a:t>
            </a:r>
            <a:r>
              <a:rPr lang="en-US" dirty="0"/>
              <a:t> </a:t>
            </a:r>
            <a:r>
              <a:rPr lang="en-US" dirty="0" err="1"/>
              <a:t>یک</a:t>
            </a:r>
            <a:r>
              <a:rPr lang="en-US" dirty="0"/>
              <a:t> </a:t>
            </a:r>
            <a:r>
              <a:rPr lang="en-US" dirty="0" err="1"/>
              <a:t>داکتر</a:t>
            </a:r>
            <a:r>
              <a:rPr lang="en-US" dirty="0"/>
              <a:t> </a:t>
            </a:r>
            <a:r>
              <a:rPr lang="en-US" dirty="0" err="1"/>
              <a:t>دیگر</a:t>
            </a:r>
            <a:r>
              <a:rPr lang="en-US" dirty="0"/>
              <a:t> </a:t>
            </a:r>
            <a:r>
              <a:rPr lang="en-US" dirty="0" err="1"/>
              <a:t>که</a:t>
            </a:r>
            <a:r>
              <a:rPr lang="en-US" dirty="0"/>
              <a:t> </a:t>
            </a:r>
            <a:r>
              <a:rPr lang="en-US" dirty="0" err="1"/>
              <a:t>در</a:t>
            </a:r>
            <a:r>
              <a:rPr lang="en-US" dirty="0"/>
              <a:t> </a:t>
            </a:r>
            <a:r>
              <a:rPr lang="en-US" dirty="0" err="1"/>
              <a:t>زمینه</a:t>
            </a:r>
            <a:r>
              <a:rPr lang="en-US" dirty="0"/>
              <a:t> </a:t>
            </a:r>
            <a:r>
              <a:rPr lang="en-US" dirty="0" err="1"/>
              <a:t>نگرانی</a:t>
            </a:r>
            <a:r>
              <a:rPr lang="en-US" dirty="0"/>
              <a:t> </a:t>
            </a:r>
            <a:r>
              <a:rPr lang="en-US" dirty="0" err="1"/>
              <a:t>شما</a:t>
            </a:r>
            <a:r>
              <a:rPr lang="en-US" dirty="0"/>
              <a:t> </a:t>
            </a:r>
            <a:r>
              <a:rPr lang="en-US" dirty="0" err="1"/>
              <a:t>تخصص</a:t>
            </a:r>
            <a:r>
              <a:rPr lang="en-US" dirty="0"/>
              <a:t> </a:t>
            </a:r>
            <a:r>
              <a:rPr lang="en-US" dirty="0" err="1"/>
              <a:t>دارد</a:t>
            </a:r>
            <a:r>
              <a:rPr lang="en-US" dirty="0"/>
              <a:t>، </a:t>
            </a:r>
            <a:r>
              <a:rPr lang="en-US" dirty="0" err="1"/>
              <a:t>ریفر</a:t>
            </a:r>
            <a:r>
              <a:rPr lang="en-US" dirty="0"/>
              <a:t>  </a:t>
            </a:r>
            <a:r>
              <a:rPr lang="en-US" dirty="0" err="1"/>
              <a:t>کند</a:t>
            </a:r>
            <a:r>
              <a:rPr lang="en-US" dirty="0"/>
              <a:t>.   </a:t>
            </a:r>
            <a:r>
              <a:rPr lang="en-US" dirty="0" err="1"/>
              <a:t>چون</a:t>
            </a:r>
            <a:r>
              <a:rPr lang="en-US" dirty="0"/>
              <a:t> </a:t>
            </a:r>
            <a:r>
              <a:rPr lang="en-US" dirty="0" err="1"/>
              <a:t>این</a:t>
            </a:r>
            <a:r>
              <a:rPr lang="en-US" dirty="0"/>
              <a:t> </a:t>
            </a:r>
            <a:r>
              <a:rPr lang="en-US" dirty="0" err="1"/>
              <a:t>وعده</a:t>
            </a:r>
            <a:r>
              <a:rPr lang="en-US" dirty="0"/>
              <a:t> </a:t>
            </a:r>
            <a:r>
              <a:rPr lang="en-US" dirty="0" err="1"/>
              <a:t>ملاقات</a:t>
            </a:r>
            <a:r>
              <a:rPr lang="en-US" dirty="0"/>
              <a:t> </a:t>
            </a:r>
            <a:r>
              <a:rPr lang="en-US" dirty="0" err="1"/>
              <a:t>صحی</a:t>
            </a:r>
            <a:r>
              <a:rPr lang="en-US" dirty="0"/>
              <a:t>، </a:t>
            </a:r>
            <a:r>
              <a:rPr lang="en-US" dirty="0" err="1"/>
              <a:t>یک</a:t>
            </a:r>
            <a:r>
              <a:rPr lang="en-US" dirty="0"/>
              <a:t> </a:t>
            </a:r>
            <a:r>
              <a:rPr lang="en-US" dirty="0" err="1"/>
              <a:t>زمان</a:t>
            </a:r>
            <a:r>
              <a:rPr lang="en-US" dirty="0"/>
              <a:t> </a:t>
            </a:r>
            <a:r>
              <a:rPr lang="en-US" dirty="0" err="1"/>
              <a:t>مهم</a:t>
            </a:r>
            <a:r>
              <a:rPr lang="en-US" dirty="0"/>
              <a:t> </a:t>
            </a:r>
            <a:r>
              <a:rPr lang="en-US" dirty="0" err="1"/>
              <a:t>هم</a:t>
            </a:r>
            <a:r>
              <a:rPr lang="en-US" dirty="0"/>
              <a:t> </a:t>
            </a:r>
            <a:r>
              <a:rPr lang="en-US" dirty="0" err="1"/>
              <a:t>برای</a:t>
            </a:r>
            <a:r>
              <a:rPr lang="en-US" dirty="0"/>
              <a:t> </a:t>
            </a:r>
            <a:r>
              <a:rPr lang="en-US" dirty="0" err="1"/>
              <a:t>شما</a:t>
            </a:r>
            <a:r>
              <a:rPr lang="en-US" dirty="0"/>
              <a:t> </a:t>
            </a:r>
            <a:r>
              <a:rPr lang="en-US" dirty="0" err="1"/>
              <a:t>و</a:t>
            </a:r>
            <a:r>
              <a:rPr lang="en-US" dirty="0"/>
              <a:t> </a:t>
            </a:r>
            <a:r>
              <a:rPr lang="en-US" dirty="0" err="1"/>
              <a:t>هم</a:t>
            </a:r>
            <a:r>
              <a:rPr lang="en-US" dirty="0"/>
              <a:t> </a:t>
            </a:r>
            <a:r>
              <a:rPr lang="en-US" dirty="0" err="1"/>
              <a:t>برای</a:t>
            </a:r>
            <a:r>
              <a:rPr lang="en-US" dirty="0"/>
              <a:t> </a:t>
            </a:r>
            <a:r>
              <a:rPr lang="en-US" dirty="0" err="1"/>
              <a:t>مراقبت</a:t>
            </a:r>
            <a:r>
              <a:rPr lang="en-US" dirty="0"/>
              <a:t> </a:t>
            </a:r>
            <a:r>
              <a:rPr lang="en-US" dirty="0" err="1"/>
              <a:t>کننده</a:t>
            </a:r>
            <a:r>
              <a:rPr lang="en-US" dirty="0"/>
              <a:t> </a:t>
            </a:r>
            <a:r>
              <a:rPr lang="en-US" dirty="0" err="1"/>
              <a:t>صحی</a:t>
            </a:r>
            <a:r>
              <a:rPr lang="en-US" dirty="0"/>
              <a:t> </a:t>
            </a:r>
            <a:r>
              <a:rPr lang="en-US" dirty="0" err="1"/>
              <a:t>تان</a:t>
            </a:r>
            <a:r>
              <a:rPr lang="en-US" dirty="0"/>
              <a:t> </a:t>
            </a:r>
            <a:r>
              <a:rPr lang="en-US" dirty="0" err="1"/>
              <a:t>است</a:t>
            </a:r>
            <a:r>
              <a:rPr lang="en-US" dirty="0"/>
              <a:t> </a:t>
            </a:r>
            <a:r>
              <a:rPr lang="en-US" dirty="0" err="1"/>
              <a:t>تا</a:t>
            </a:r>
            <a:r>
              <a:rPr lang="en-US" dirty="0"/>
              <a:t> </a:t>
            </a:r>
            <a:r>
              <a:rPr lang="en-US" dirty="0" err="1"/>
              <a:t>در</a:t>
            </a:r>
            <a:r>
              <a:rPr lang="en-US" dirty="0"/>
              <a:t> </a:t>
            </a:r>
            <a:r>
              <a:rPr lang="en-US" dirty="0" err="1"/>
              <a:t>مورد</a:t>
            </a:r>
            <a:r>
              <a:rPr lang="en-US" dirty="0"/>
              <a:t> </a:t>
            </a:r>
            <a:r>
              <a:rPr lang="en-US" dirty="0" err="1"/>
              <a:t>ضرورت</a:t>
            </a:r>
            <a:r>
              <a:rPr lang="en-US" dirty="0"/>
              <a:t> </a:t>
            </a:r>
            <a:r>
              <a:rPr lang="en-US" dirty="0" err="1"/>
              <a:t>های</a:t>
            </a:r>
            <a:r>
              <a:rPr lang="en-US" dirty="0"/>
              <a:t> </a:t>
            </a:r>
            <a:r>
              <a:rPr lang="en-US" dirty="0" err="1"/>
              <a:t>صحی</a:t>
            </a:r>
            <a:r>
              <a:rPr lang="en-US" dirty="0"/>
              <a:t> </a:t>
            </a:r>
            <a:r>
              <a:rPr lang="en-US" dirty="0" err="1"/>
              <a:t>خود</a:t>
            </a:r>
            <a:r>
              <a:rPr lang="en-US" dirty="0"/>
              <a:t> </a:t>
            </a:r>
            <a:r>
              <a:rPr lang="en-US" dirty="0" err="1"/>
              <a:t>بحث</a:t>
            </a:r>
            <a:r>
              <a:rPr lang="en-US" dirty="0"/>
              <a:t> </a:t>
            </a:r>
            <a:r>
              <a:rPr lang="en-US" dirty="0" err="1"/>
              <a:t>نمایید</a:t>
            </a:r>
            <a:r>
              <a:rPr lang="en-US" dirty="0"/>
              <a:t>، </a:t>
            </a:r>
            <a:r>
              <a:rPr lang="en-US" dirty="0" err="1"/>
              <a:t>اگر</a:t>
            </a:r>
            <a:r>
              <a:rPr lang="en-US" dirty="0"/>
              <a:t> </a:t>
            </a:r>
            <a:r>
              <a:rPr lang="en-US" dirty="0" err="1"/>
              <a:t>شما</a:t>
            </a:r>
            <a:r>
              <a:rPr lang="en-US" dirty="0"/>
              <a:t>  </a:t>
            </a:r>
            <a:r>
              <a:rPr lang="en-US" dirty="0" err="1"/>
              <a:t>اطفال</a:t>
            </a:r>
            <a:r>
              <a:rPr lang="en-US" dirty="0"/>
              <a:t> </a:t>
            </a:r>
            <a:r>
              <a:rPr lang="en-US" dirty="0" err="1"/>
              <a:t>کوچک</a:t>
            </a:r>
            <a:r>
              <a:rPr lang="en-US" dirty="0"/>
              <a:t> </a:t>
            </a:r>
            <a:r>
              <a:rPr lang="en-US" dirty="0" err="1"/>
              <a:t>در</a:t>
            </a:r>
            <a:r>
              <a:rPr lang="en-US" dirty="0"/>
              <a:t> </a:t>
            </a:r>
            <a:r>
              <a:rPr lang="en-US" dirty="0" err="1"/>
              <a:t>خانه</a:t>
            </a:r>
            <a:r>
              <a:rPr lang="en-US" dirty="0"/>
              <a:t> </a:t>
            </a:r>
            <a:r>
              <a:rPr lang="en-US" dirty="0" err="1"/>
              <a:t>دارید</a:t>
            </a:r>
            <a:r>
              <a:rPr lang="en-US" dirty="0"/>
              <a:t>، </a:t>
            </a:r>
            <a:r>
              <a:rPr lang="en-US" dirty="0" err="1"/>
              <a:t>سعی</a:t>
            </a:r>
            <a:r>
              <a:rPr lang="en-US" dirty="0"/>
              <a:t> </a:t>
            </a:r>
            <a:r>
              <a:rPr lang="en-US" dirty="0" err="1"/>
              <a:t>کنید</a:t>
            </a:r>
            <a:r>
              <a:rPr lang="en-US" dirty="0"/>
              <a:t> </a:t>
            </a:r>
            <a:r>
              <a:rPr lang="en-US" dirty="0" err="1"/>
              <a:t>تا</a:t>
            </a:r>
            <a:r>
              <a:rPr lang="en-US" dirty="0"/>
              <a:t> </a:t>
            </a:r>
            <a:r>
              <a:rPr lang="en-US" dirty="0" err="1"/>
              <a:t>کسی</a:t>
            </a:r>
            <a:r>
              <a:rPr lang="en-US" dirty="0"/>
              <a:t> </a:t>
            </a:r>
            <a:r>
              <a:rPr lang="en-US" dirty="0" err="1"/>
              <a:t>را</a:t>
            </a:r>
            <a:r>
              <a:rPr lang="en-US" dirty="0"/>
              <a:t> </a:t>
            </a:r>
            <a:r>
              <a:rPr lang="en-US" dirty="0" err="1"/>
              <a:t>موظف</a:t>
            </a:r>
            <a:r>
              <a:rPr lang="en-US" dirty="0"/>
              <a:t> </a:t>
            </a:r>
            <a:r>
              <a:rPr lang="en-US" dirty="0" err="1"/>
              <a:t>نماید</a:t>
            </a:r>
            <a:r>
              <a:rPr lang="en-US" dirty="0"/>
              <a:t> </a:t>
            </a:r>
            <a:r>
              <a:rPr lang="en-US" dirty="0" err="1"/>
              <a:t>تا</a:t>
            </a:r>
            <a:r>
              <a:rPr lang="en-US" dirty="0"/>
              <a:t> </a:t>
            </a:r>
            <a:r>
              <a:rPr lang="en-US" dirty="0" err="1"/>
              <a:t>در</a:t>
            </a:r>
            <a:r>
              <a:rPr lang="en-US" dirty="0"/>
              <a:t> </a:t>
            </a:r>
            <a:r>
              <a:rPr lang="en-US" dirty="0" err="1"/>
              <a:t>جریان</a:t>
            </a:r>
            <a:r>
              <a:rPr lang="en-US" dirty="0"/>
              <a:t> </a:t>
            </a:r>
            <a:r>
              <a:rPr lang="en-US" dirty="0" err="1"/>
              <a:t>مدتی</a:t>
            </a:r>
            <a:r>
              <a:rPr lang="en-US" dirty="0"/>
              <a:t> </a:t>
            </a:r>
            <a:r>
              <a:rPr lang="en-US" dirty="0" err="1"/>
              <a:t>که</a:t>
            </a:r>
            <a:r>
              <a:rPr lang="en-US" dirty="0"/>
              <a:t> </a:t>
            </a:r>
            <a:r>
              <a:rPr lang="en-US" dirty="0" err="1"/>
              <a:t>شما</a:t>
            </a:r>
            <a:r>
              <a:rPr lang="en-US" dirty="0"/>
              <a:t> </a:t>
            </a:r>
            <a:r>
              <a:rPr lang="en-US" dirty="0" err="1"/>
              <a:t>به</a:t>
            </a:r>
            <a:r>
              <a:rPr lang="en-US" dirty="0"/>
              <a:t> </a:t>
            </a:r>
            <a:r>
              <a:rPr lang="en-US" dirty="0" err="1"/>
              <a:t>وعده</a:t>
            </a:r>
            <a:r>
              <a:rPr lang="en-US" dirty="0"/>
              <a:t> </a:t>
            </a:r>
            <a:r>
              <a:rPr lang="en-US" dirty="0" err="1"/>
              <a:t>ملاقات</a:t>
            </a:r>
            <a:r>
              <a:rPr lang="en-US" dirty="0"/>
              <a:t> </a:t>
            </a:r>
            <a:r>
              <a:rPr lang="en-US" dirty="0" err="1"/>
              <a:t>صحی</a:t>
            </a:r>
            <a:r>
              <a:rPr lang="en-US" dirty="0"/>
              <a:t> </a:t>
            </a:r>
            <a:r>
              <a:rPr lang="en-US" dirty="0" err="1"/>
              <a:t>میروید</a:t>
            </a:r>
            <a:r>
              <a:rPr lang="en-US" dirty="0"/>
              <a:t> </a:t>
            </a:r>
            <a:r>
              <a:rPr lang="en-US" dirty="0" err="1"/>
              <a:t>از</a:t>
            </a:r>
            <a:r>
              <a:rPr lang="en-US" dirty="0"/>
              <a:t> </a:t>
            </a:r>
            <a:r>
              <a:rPr lang="en-US" dirty="0" err="1"/>
              <a:t>آنها</a:t>
            </a:r>
            <a:r>
              <a:rPr lang="en-US" dirty="0"/>
              <a:t> </a:t>
            </a:r>
            <a:r>
              <a:rPr lang="en-US" dirty="0" err="1"/>
              <a:t>مراقبت</a:t>
            </a:r>
            <a:r>
              <a:rPr lang="en-US" dirty="0"/>
              <a:t> </a:t>
            </a:r>
            <a:r>
              <a:rPr lang="en-US" dirty="0" err="1"/>
              <a:t>کنند</a:t>
            </a:r>
            <a:r>
              <a:rPr lang="en-US" dirty="0"/>
              <a:t>.</a:t>
            </a:r>
            <a:endParaRPr dirty="0"/>
          </a:p>
        </p:txBody>
      </p:sp>
      <p:sp>
        <p:nvSpPr>
          <p:cNvPr id="216" name="Google Shape;216;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7" name="Google Shape;217;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6" name="Google Shape;226;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7" name="Google Shape;227;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برای بسیاری زنان این یک امر معمول است که در جریان معاینه صحتمندی زنان احساس دلهره داشته باشند. شما باید به مراقبت کننده صحی خود بگویید که چگونه احساس دارید، تا آنها بتوانند شرایط را برای شما راحت تر کنند.</a:t>
            </a:r>
            <a:endParaRPr/>
          </a:p>
          <a:p>
            <a:pPr marL="0" lvl="0" indent="0" algn="r" rtl="1">
              <a:spcBef>
                <a:spcPts val="0"/>
              </a:spcBef>
              <a:spcAft>
                <a:spcPts val="0"/>
              </a:spcAft>
              <a:buNone/>
            </a:pPr>
            <a:r>
              <a:rPr lang="en-US"/>
              <a:t>در ویدیوی 3، در رابطه به اینکه در جریان معاینه صحتمندی زنان چه چیزهای صورت میگیرد، به تفصیل صحبت خواهیم کرد. تشکر از اینکه این ویدیو را تماشا کردید!</a:t>
            </a:r>
            <a:endParaRPr/>
          </a:p>
        </p:txBody>
      </p:sp>
      <p:sp>
        <p:nvSpPr>
          <p:cNvPr id="229" name="Google Shape;229;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0" name="Google Shape;230;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6" name="Google Shape;106;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در ایالات متحده، افراد مریض دارای حقوق مهمی هستند. برخی از این حقوق توسط قوانینی ایالات متحده تضمین شده است.</a:t>
            </a:r>
            <a:endParaRPr/>
          </a:p>
        </p:txBody>
      </p:sp>
      <p:sp>
        <p:nvSpPr>
          <p:cNvPr id="108" name="Google Shape;108;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9" name="Google Shape;109;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17" name="Google Shape;117;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8" name="Google Shape;118;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برخی از حقوقی که دانستن آن برای زنان مهم است در اینجا بیان میگردد.</a:t>
            </a:r>
            <a:endParaRPr/>
          </a:p>
        </p:txBody>
      </p:sp>
      <p:sp>
        <p:nvSpPr>
          <p:cNvPr id="120" name="Google Shape;120;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1" name="Google Shape;121;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0" name="Google Shape;13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1" name="Google Shape;131;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تمامی  مریضان حق دارند تا با  وقار و احترام همرایشان رفتار شود. شما هرگز نباید، بنا بر هیچ دلیلی،  مورد تبعیض قرار گیرید، به شمول تبعیض بر مبنای نژاد، دین، جنسیت، قومیت، گرایش جنسی، کشور منشاء و غیره. اگر شما احساس میکنید که با شما با در نظر داشت کرامت و احترام برخورد نشده، یا شما مورد تبعیض قرار گرفته اید، میتوانید یک شکایت در کلنیک یا شفاخانه ثبت کنید و این شکایت تحقیق خواهد شد. هیچ کسی نمیتواند بخاطر اینکه شما شکایت کردید علیه شما اقدامات تلافی جویانه انجام دهد یا مراقبت های صحی کمتری به شما فراهم کند.</a:t>
            </a:r>
            <a:endParaRPr/>
          </a:p>
        </p:txBody>
      </p:sp>
      <p:sp>
        <p:nvSpPr>
          <p:cNvPr id="133" name="Google Shape;13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4" name="Google Shape;13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3" name="Google Shape;143;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4" name="Google Shape;144;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تمامی  مریضان حق دارند حریم خصوصی و محرمیت آنها حفظ گردد. بدین مفهوم  است که معلومات صحی شما بطور محفوظ نگهداشته میشود  و بدون اجازه شما   به اشتراک گذاشته و منتشر نخواهد شد. این معلومات با هیچکس، به شمول همسر یا اعضای خانواده تان، در میان گذاشته نمیشود، مگر اینکه شما بگویید مشکلی ندارد. کارکنان صحی به حدی حریم خصوصی را جدی میگیرند که آنها حتی بدون اجازه شما پیام های مفصل را به تلیفون شما ارسال نم کنند، چون امکان دارد کسی دیگری  آنرا بشنود.</a:t>
            </a:r>
            <a:endParaRPr/>
          </a:p>
        </p:txBody>
      </p:sp>
      <p:sp>
        <p:nvSpPr>
          <p:cNvPr id="146" name="Google Shape;146;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7" name="Google Shape;147;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ممکن است از شما  خواسته شود تا یک فورم که به  نام  فورم انتشار معلومات یاد میشود را خانه پری و امضا نمایید و به وسیله خانه پوری این فورم شما به یک شخص دیگر اجازه می دهید تا معلومات صحی شما را بداند. در این فورم انتشار معلومات، شما میتوانید شریک سازی برخی از معلومات را اجازه دهید و برخی معلومات دیگر را رد کنید. مثلاً شما میتوانید بگویید که یک فرد مشخص میتواند در مورد وعده های ملاقات صحی شما بفهمد، اما نمیتواند نتایج یک معاینه یا تست صحی را بداند. و همچنان شما میتوانید بنا بر هر دلیلی و هر زمان که خواسته باشید فورم انتشار معلوماتی که امضاء کرده اید را لغو کنید.</a:t>
            </a:r>
            <a:endParaRPr/>
          </a:p>
          <a:p>
            <a:pPr marL="0" lvl="0" indent="0" algn="l" rtl="0">
              <a:spcBef>
                <a:spcPts val="0"/>
              </a:spcBef>
              <a:spcAft>
                <a:spcPts val="0"/>
              </a:spcAft>
              <a:buNone/>
            </a:pPr>
            <a:endParaRPr/>
          </a:p>
          <a:p>
            <a:pPr marL="0" lvl="0" indent="0" algn="r" rtl="1">
              <a:spcBef>
                <a:spcPts val="0"/>
              </a:spcBef>
              <a:spcAft>
                <a:spcPts val="0"/>
              </a:spcAft>
              <a:buNone/>
            </a:pPr>
            <a:r>
              <a:rPr lang="en-US"/>
              <a:t> قسمیکه تمامی مریضان حق دارند محرمیت آنها حفظ شود، کارکنان صحی  مایلند مریضان را بطور خصوصی ملاقات  کنند. این امر به مریضان حریم خصوصی لازم را میدهد تا در رابطه به آن نگرانی ها یا مشکلات صحی  که  صحبت  کردن  در مقابل دیگران برایشان ناراحت کننده باشد  بحث کنند. به این معنی که از همسران مریض خواسته می شود تا زمانی که زنان برای چک صحی میروند، در سالن انتظار منتظر بمانند. این همچنین بدان مفهوم است که اغلب از والدین دختر های بزرگتر یا زنان جوان  خواسته می شود تا در سالن انتظار منتظر بمانند.</a:t>
            </a:r>
            <a:endParaRPr/>
          </a:p>
        </p:txBody>
      </p:sp>
      <p:sp>
        <p:nvSpPr>
          <p:cNvPr id="159" name="Google Shape;159;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3" name="Google Shape;173;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4" name="Google Shape;174;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مریضان حق دارند مراقبت های صحی دریافت کنند که آنرا درک میکنند. این  به این معنی  است که  پروسیجر های صحی قبل از اجرا باید به شما توضیح داده شود و شما باید اجازه اجرای آن را بدهید، . تنها مورد استثنای این حق، حالت اضطرار صحی است که مریض قادر به جواب دادن نیست و مراقبت کننده صحی باید فوراً جهت نجات زندگی وی اقدام نماید.</a:t>
            </a:r>
            <a:endParaRPr/>
          </a:p>
        </p:txBody>
      </p:sp>
      <p:sp>
        <p:nvSpPr>
          <p:cNvPr id="176" name="Google Shape;176;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7" name="Google Shape;177;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6" name="Google Shape;186;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7" name="Google Shape;187;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برای اینکه مراقبت کننده صحی بتواند مراقبت خوب به شما فراهم کند، وی باید بطور واضح حرف های شما را بفهمد و شما نیز آنچه که آنها در مورد صحت شما میگویند را درک کنید. اگر شما در مورد درک نکردن صحبت های داکتر نگران هستید، شما حق دارید یک ترجمان درخواست نمایید. این وظیفه ترجمان است تا معلومات را بطور درست برساند و همچنین آنها مکلف هستند تا محرمیت معلومات شما را حفظ کند. تمامی متخصصین صحی، کلنیک صحی یا شفاخانه که از دولت فدرال ایالات متحده پول دریافت میکند مکلف هستند تا بطور مجانی به افرادی که ضرورت دارند ترجمان فراهم نمایند.</a:t>
            </a:r>
            <a:endParaRPr/>
          </a:p>
          <a:p>
            <a:pPr marL="0" lvl="0" indent="0" algn="r" rtl="1">
              <a:spcBef>
                <a:spcPts val="0"/>
              </a:spcBef>
              <a:spcAft>
                <a:spcPts val="0"/>
              </a:spcAft>
              <a:buNone/>
            </a:pPr>
            <a:endParaRPr/>
          </a:p>
          <a:p>
            <a:pPr marL="0" lvl="0" indent="0" algn="r" rtl="1">
              <a:spcBef>
                <a:spcPts val="0"/>
              </a:spcBef>
              <a:spcAft>
                <a:spcPts val="0"/>
              </a:spcAft>
              <a:buNone/>
            </a:pPr>
            <a:r>
              <a:rPr lang="en-US"/>
              <a:t>هنگامی که وعده ملاقات خود را تنظیم میکنید، همیشه باید به کلنیک صحی بگویید که به ترجمان ضرورت دارید، تا آنها وقت کافی برای فراهم کردن ترجمان داشته باشند. اگر شما بدون وعده ملاقات برای دریافت مراقب صحی مراجعه میکنید، مثلاً در صورت داشتن شکایت عاجل، باز هم شما حق دارید ترجمان داشته باشید و میتوانید درخواست نمایید. شما میتوانید با گفتن جمله زیر، ترجمان درخواست کنید، «دری No English, I speak». شما نباید از دوستان و اعضای خانواده، بخصوص اطفال زیری 18 سال، درخواست نمایید تا برای شما ترجمه کنند. در ایالات متحده، قانون میگوید  که هیچ کس را نمی توان بخاطر صحبت نکردن انگلیسی از دریافت مراقبت های صحی محروم کرد.</a:t>
            </a:r>
            <a:endParaRPr/>
          </a:p>
        </p:txBody>
      </p:sp>
      <p:sp>
        <p:nvSpPr>
          <p:cNvPr id="189" name="Google Shape;189;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0" name="Google Shape;190;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0" name="Google Shape;200;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1" name="Google Shape;201;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شما همچنین حق دارید چیز های مشخصی که وعده ملاقات را برای شما راحت تر میکنید، درخواست نمایید. مثلاً شما میتوانید درخواست  کنید که معاینه شما توسط یک مراقبت کننده صحی زن انجام شود. اگر شما برای وعده ملاقات صحی خود یک داکتر زن میخواهید، باید هنگامی که وعده ملاقات را تنظیم میکنید این موضوع را ذکر کنید. اگر بنا بر هر دلیلی یک مراقبت کننده صحی زن در دسترس نباشد، کلنیک ممکن است از شما بپرسد که آیا رضایت دارید یک مراقبت کننده صحی مرد شما را معاینه کند یا نه. با در نظر داشت اینکه نگرانی صحی شما چه اندازه عاجل است، شما میتوانید رضایت دهید یا اینکه تصمیم بگیرید تا وعده ملاقات خود را به یک زمان دیگر که مراقبت کننده صحی زن در دسترس است تغییر دهید. مهم است بخاطر داشته باشید وقتی که شما به معاینه توسط داکتر مرد رضایت می دهید، اکثراً یک کارمند زن نیز در اتاق در جریان انجام معاینات حساس، مانند معاینه سینه یا معاینه لگن خاصره، حضور میداشته باشد. همچنین، مریضان میتوانند درخواست نمایند که یک کارمند زن در هنگام این معاینات حضور  داشته باشد.</a:t>
            </a:r>
            <a:endParaRPr/>
          </a:p>
        </p:txBody>
      </p:sp>
      <p:sp>
        <p:nvSpPr>
          <p:cNvPr id="203" name="Google Shape;203;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4" name="Google Shape;204;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74075" y="227013"/>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r" rtl="1">
              <a:spcBef>
                <a:spcPts val="0"/>
              </a:spcBef>
              <a:spcAft>
                <a:spcPts val="0"/>
              </a:spcAft>
              <a:buClr>
                <a:schemeClr val="dk1"/>
              </a:buClr>
              <a:buSzPts val="18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r" rtl="1">
              <a:spcBef>
                <a:spcPts val="640"/>
              </a:spcBef>
              <a:spcAft>
                <a:spcPts val="0"/>
              </a:spcAft>
              <a:buClr>
                <a:srgbClr val="888888"/>
              </a:buClr>
              <a:buSzPts val="3200"/>
              <a:buNone/>
              <a:defRPr>
                <a:solidFill>
                  <a:srgbClr val="888888"/>
                </a:solidFill>
              </a:defRPr>
            </a:lvl1pPr>
            <a:lvl2pPr lvl="1" algn="r" rtl="1">
              <a:spcBef>
                <a:spcPts val="560"/>
              </a:spcBef>
              <a:spcAft>
                <a:spcPts val="0"/>
              </a:spcAft>
              <a:buClr>
                <a:srgbClr val="888888"/>
              </a:buClr>
              <a:buSzPts val="2800"/>
              <a:buNone/>
              <a:defRPr>
                <a:solidFill>
                  <a:srgbClr val="888888"/>
                </a:solidFill>
              </a:defRPr>
            </a:lvl2pPr>
            <a:lvl3pPr lvl="2" algn="r" rtl="1">
              <a:spcBef>
                <a:spcPts val="480"/>
              </a:spcBef>
              <a:spcAft>
                <a:spcPts val="0"/>
              </a:spcAft>
              <a:buClr>
                <a:srgbClr val="888888"/>
              </a:buClr>
              <a:buSzPts val="2400"/>
              <a:buNone/>
              <a:defRPr>
                <a:solidFill>
                  <a:srgbClr val="888888"/>
                </a:solidFill>
              </a:defRPr>
            </a:lvl3pPr>
            <a:lvl4pPr lvl="3" algn="r" rtl="1">
              <a:spcBef>
                <a:spcPts val="400"/>
              </a:spcBef>
              <a:spcAft>
                <a:spcPts val="0"/>
              </a:spcAft>
              <a:buClr>
                <a:srgbClr val="888888"/>
              </a:buClr>
              <a:buSzPts val="2000"/>
              <a:buNone/>
              <a:defRPr>
                <a:solidFill>
                  <a:srgbClr val="888888"/>
                </a:solidFill>
              </a:defRPr>
            </a:lvl4pPr>
            <a:lvl5pPr lvl="4" algn="r" rtl="1">
              <a:spcBef>
                <a:spcPts val="400"/>
              </a:spcBef>
              <a:spcAft>
                <a:spcPts val="0"/>
              </a:spcAft>
              <a:buClr>
                <a:srgbClr val="888888"/>
              </a:buClr>
              <a:buSzPts val="2000"/>
              <a:buNone/>
              <a:defRPr>
                <a:solidFill>
                  <a:srgbClr val="888888"/>
                </a:solidFill>
              </a:defRPr>
            </a:lvl5pPr>
            <a:lvl6pPr lvl="5" algn="r" rtl="1">
              <a:spcBef>
                <a:spcPts val="400"/>
              </a:spcBef>
              <a:spcAft>
                <a:spcPts val="0"/>
              </a:spcAft>
              <a:buClr>
                <a:srgbClr val="888888"/>
              </a:buClr>
              <a:buSzPts val="2000"/>
              <a:buNone/>
              <a:defRPr>
                <a:solidFill>
                  <a:srgbClr val="888888"/>
                </a:solidFill>
              </a:defRPr>
            </a:lvl6pPr>
            <a:lvl7pPr lvl="6" algn="r" rtl="1">
              <a:spcBef>
                <a:spcPts val="400"/>
              </a:spcBef>
              <a:spcAft>
                <a:spcPts val="0"/>
              </a:spcAft>
              <a:buClr>
                <a:srgbClr val="888888"/>
              </a:buClr>
              <a:buSzPts val="2000"/>
              <a:buNone/>
              <a:defRPr>
                <a:solidFill>
                  <a:srgbClr val="888888"/>
                </a:solidFill>
              </a:defRPr>
            </a:lvl7pPr>
            <a:lvl8pPr lvl="7" algn="r" rtl="1">
              <a:spcBef>
                <a:spcPts val="400"/>
              </a:spcBef>
              <a:spcAft>
                <a:spcPts val="0"/>
              </a:spcAft>
              <a:buClr>
                <a:srgbClr val="888888"/>
              </a:buClr>
              <a:buSzPts val="2000"/>
              <a:buNone/>
              <a:defRPr>
                <a:solidFill>
                  <a:srgbClr val="888888"/>
                </a:solidFill>
              </a:defRPr>
            </a:lvl8pPr>
            <a:lvl9pPr lvl="8" algn="r" rtl="1">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34500" y="45718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574075" y="227013"/>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574075" y="227013"/>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574075" y="227013"/>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74075" y="227013"/>
            <a:ext cx="8229600" cy="1143000"/>
          </a:xfrm>
          <a:prstGeom prst="rect">
            <a:avLst/>
          </a:prstGeom>
          <a:noFill/>
          <a:ln>
            <a:noFill/>
          </a:ln>
        </p:spPr>
        <p:txBody>
          <a:bodyPr spcFirstLastPara="1" wrap="square" lIns="91425" tIns="45700" rIns="91425" bIns="45700" anchor="ctr" anchorCtr="0">
            <a:normAutofit/>
          </a:bodyPr>
          <a:lstStyle>
            <a:lvl1pPr marR="0" lvl="0" algn="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0" marR="0" lvl="1" indent="0" algn="r" rtl="1">
              <a:spcBef>
                <a:spcPts val="0"/>
              </a:spcBef>
              <a:buNone/>
              <a:defRPr sz="1200" b="0" i="0" u="none" strike="noStrike" cap="none">
                <a:solidFill>
                  <a:srgbClr val="888888"/>
                </a:solidFill>
                <a:latin typeface="Calibri"/>
                <a:ea typeface="Calibri"/>
                <a:cs typeface="Calibri"/>
                <a:sym typeface="Calibri"/>
              </a:defRPr>
            </a:lvl2pPr>
            <a:lvl3pPr marL="0" marR="0" lvl="2" indent="0" algn="r" rtl="1">
              <a:spcBef>
                <a:spcPts val="0"/>
              </a:spcBef>
              <a:buNone/>
              <a:defRPr sz="1200" b="0" i="0" u="none" strike="noStrike" cap="none">
                <a:solidFill>
                  <a:srgbClr val="888888"/>
                </a:solidFill>
                <a:latin typeface="Calibri"/>
                <a:ea typeface="Calibri"/>
                <a:cs typeface="Calibri"/>
                <a:sym typeface="Calibri"/>
              </a:defRPr>
            </a:lvl3pPr>
            <a:lvl4pPr marL="0" marR="0" lvl="3" indent="0" algn="r" rtl="1">
              <a:spcBef>
                <a:spcPts val="0"/>
              </a:spcBef>
              <a:buNone/>
              <a:defRPr sz="1200" b="0" i="0" u="none" strike="noStrike" cap="none">
                <a:solidFill>
                  <a:srgbClr val="888888"/>
                </a:solidFill>
                <a:latin typeface="Calibri"/>
                <a:ea typeface="Calibri"/>
                <a:cs typeface="Calibri"/>
                <a:sym typeface="Calibri"/>
              </a:defRPr>
            </a:lvl4pPr>
            <a:lvl5pPr marL="0" marR="0" lvl="4" indent="0" algn="r" rtl="1">
              <a:spcBef>
                <a:spcPts val="0"/>
              </a:spcBef>
              <a:buNone/>
              <a:defRPr sz="1200" b="0" i="0" u="none" strike="noStrike" cap="none">
                <a:solidFill>
                  <a:srgbClr val="888888"/>
                </a:solidFill>
                <a:latin typeface="Calibri"/>
                <a:ea typeface="Calibri"/>
                <a:cs typeface="Calibri"/>
                <a:sym typeface="Calibri"/>
              </a:defRPr>
            </a:lvl5pPr>
            <a:lvl6pPr marL="0" marR="0" lvl="5" indent="0" algn="r" rtl="1">
              <a:spcBef>
                <a:spcPts val="0"/>
              </a:spcBef>
              <a:buNone/>
              <a:defRPr sz="1200" b="0" i="0" u="none" strike="noStrike" cap="none">
                <a:solidFill>
                  <a:srgbClr val="888888"/>
                </a:solidFill>
                <a:latin typeface="Calibri"/>
                <a:ea typeface="Calibri"/>
                <a:cs typeface="Calibri"/>
                <a:sym typeface="Calibri"/>
              </a:defRPr>
            </a:lvl6pPr>
            <a:lvl7pPr marL="0" marR="0" lvl="6" indent="0" algn="r" rtl="1">
              <a:spcBef>
                <a:spcPts val="0"/>
              </a:spcBef>
              <a:buNone/>
              <a:defRPr sz="1200" b="0" i="0" u="none" strike="noStrike" cap="none">
                <a:solidFill>
                  <a:srgbClr val="888888"/>
                </a:solidFill>
                <a:latin typeface="Calibri"/>
                <a:ea typeface="Calibri"/>
                <a:cs typeface="Calibri"/>
                <a:sym typeface="Calibri"/>
              </a:defRPr>
            </a:lvl7pPr>
            <a:lvl8pPr marL="0" marR="0" lvl="7" indent="0" algn="r" rtl="1">
              <a:spcBef>
                <a:spcPts val="0"/>
              </a:spcBef>
              <a:buNone/>
              <a:defRPr sz="1200" b="0" i="0" u="none" strike="noStrike" cap="none">
                <a:solidFill>
                  <a:srgbClr val="888888"/>
                </a:solidFill>
                <a:latin typeface="Calibri"/>
                <a:ea typeface="Calibri"/>
                <a:cs typeface="Calibri"/>
                <a:sym typeface="Calibri"/>
              </a:defRPr>
            </a:lvl8pPr>
            <a:lvl9pPr marL="0" marR="0" lvl="8" indent="0" algn="r" rtl="1">
              <a:spcBef>
                <a:spcPts val="0"/>
              </a:spcBef>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3">
            <a:alphaModFix/>
          </a:blip>
          <a:srcRect l="11362" r="11361" b="69393"/>
          <a:stretch/>
        </p:blipFill>
        <p:spPr>
          <a:xfrm>
            <a:off x="12892475" y="4061700"/>
            <a:ext cx="4378749" cy="1081799"/>
          </a:xfrm>
          <a:prstGeom prst="rect">
            <a:avLst/>
          </a:prstGeom>
          <a:noFill/>
          <a:ln>
            <a:noFill/>
          </a:ln>
        </p:spPr>
      </p:pic>
      <p:pic>
        <p:nvPicPr>
          <p:cNvPr id="93" name="Google Shape;93;p13"/>
          <p:cNvPicPr preferRelativeResize="0"/>
          <p:nvPr/>
        </p:nvPicPr>
        <p:blipFill rotWithShape="1">
          <a:blip r:embed="rId3">
            <a:alphaModFix/>
          </a:blip>
          <a:srcRect t="2789" b="67724"/>
          <a:stretch/>
        </p:blipFill>
        <p:spPr>
          <a:xfrm>
            <a:off x="10437276" y="2773750"/>
            <a:ext cx="6890751" cy="1081826"/>
          </a:xfrm>
          <a:prstGeom prst="rect">
            <a:avLst/>
          </a:prstGeom>
          <a:noFill/>
          <a:ln>
            <a:noFill/>
          </a:ln>
        </p:spPr>
      </p:pic>
      <p:sp>
        <p:nvSpPr>
          <p:cNvPr id="94" name="Google Shape;94;p13"/>
          <p:cNvSpPr txBox="1"/>
          <p:nvPr/>
        </p:nvSpPr>
        <p:spPr>
          <a:xfrm>
            <a:off x="10848100" y="2773738"/>
            <a:ext cx="6287700" cy="22389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6765" b="1" i="0" u="none" strike="noStrike" cap="none">
                <a:solidFill>
                  <a:srgbClr val="FFFFFF"/>
                </a:solidFill>
                <a:latin typeface="Calibri"/>
                <a:ea typeface="Calibri"/>
                <a:cs typeface="Calibri"/>
                <a:sym typeface="Calibri"/>
              </a:rPr>
              <a:t>درک حقوق خود به عنوان مریض</a:t>
            </a:r>
            <a:endParaRPr sz="1100" b="1">
              <a:latin typeface="Calibri"/>
              <a:ea typeface="Calibri"/>
              <a:cs typeface="Calibri"/>
              <a:sym typeface="Calibri"/>
            </a:endParaRPr>
          </a:p>
        </p:txBody>
      </p:sp>
      <p:sp>
        <p:nvSpPr>
          <p:cNvPr id="95" name="Google Shape;95;p13"/>
          <p:cNvSpPr/>
          <p:nvPr/>
        </p:nvSpPr>
        <p:spPr>
          <a:xfrm>
            <a:off x="1028700" y="1296907"/>
            <a:ext cx="6718443" cy="7930604"/>
          </a:xfrm>
          <a:custGeom>
            <a:avLst/>
            <a:gdLst/>
            <a:ahLst/>
            <a:cxnLst/>
            <a:rect l="l" t="t" r="r" b="b"/>
            <a:pathLst>
              <a:path w="6718443" h="7930604" extrusionOk="0">
                <a:moveTo>
                  <a:pt x="0" y="0"/>
                </a:moveTo>
                <a:lnTo>
                  <a:pt x="6718443" y="0"/>
                </a:lnTo>
                <a:lnTo>
                  <a:pt x="6718443" y="7930604"/>
                </a:lnTo>
                <a:lnTo>
                  <a:pt x="0" y="7930604"/>
                </a:lnTo>
                <a:lnTo>
                  <a:pt x="0" y="0"/>
                </a:lnTo>
                <a:close/>
              </a:path>
            </a:pathLst>
          </a:custGeom>
          <a:blipFill rotWithShape="1">
            <a:blip r:embed="rId4">
              <a:alphaModFix/>
            </a:blip>
            <a:stretch>
              <a:fillRect l="-42991" r="-34068"/>
            </a:stretch>
          </a:blipFill>
          <a:ln>
            <a:noFill/>
          </a:ln>
        </p:spPr>
        <p:txBody>
          <a:bodyPr/>
          <a:lstStyle/>
          <a:p>
            <a:endParaRPr lang="en-US"/>
          </a:p>
        </p:txBody>
      </p:sp>
      <p:sp>
        <p:nvSpPr>
          <p:cNvPr id="96" name="Google Shape;96;p13"/>
          <p:cNvSpPr txBox="1"/>
          <p:nvPr/>
        </p:nvSpPr>
        <p:spPr>
          <a:xfrm>
            <a:off x="9579292" y="1616157"/>
            <a:ext cx="7692000" cy="8619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sz="5600" b="0" i="0" u="none" strike="noStrike" cap="none">
                <a:solidFill>
                  <a:srgbClr val="0C2675"/>
                </a:solidFill>
                <a:latin typeface="Calibri"/>
                <a:ea typeface="Calibri"/>
                <a:cs typeface="Calibri"/>
                <a:sym typeface="Calibri"/>
              </a:rPr>
              <a:t>بخش 2: </a:t>
            </a:r>
            <a:endParaRPr/>
          </a:p>
        </p:txBody>
      </p:sp>
      <p:grpSp>
        <p:nvGrpSpPr>
          <p:cNvPr id="97" name="Google Shape;97;p13"/>
          <p:cNvGrpSpPr/>
          <p:nvPr/>
        </p:nvGrpSpPr>
        <p:grpSpPr>
          <a:xfrm>
            <a:off x="14978789" y="5735466"/>
            <a:ext cx="2280511" cy="1126364"/>
            <a:chOff x="0" y="0"/>
            <a:chExt cx="3040681" cy="1501818"/>
          </a:xfrm>
        </p:grpSpPr>
        <p:sp>
          <p:nvSpPr>
            <p:cNvPr id="98" name="Google Shape;98;p13"/>
            <p:cNvSpPr/>
            <p:nvPr/>
          </p:nvSpPr>
          <p:spPr>
            <a:xfrm>
              <a:off x="1538863" y="0"/>
              <a:ext cx="1501818" cy="1501818"/>
            </a:xfrm>
            <a:custGeom>
              <a:avLst/>
              <a:gdLst/>
              <a:ahLst/>
              <a:cxnLst/>
              <a:rect l="l" t="t" r="r" b="b"/>
              <a:pathLst>
                <a:path w="1501818" h="1501818" extrusionOk="0">
                  <a:moveTo>
                    <a:pt x="0" y="0"/>
                  </a:moveTo>
                  <a:lnTo>
                    <a:pt x="1501818" y="0"/>
                  </a:lnTo>
                  <a:lnTo>
                    <a:pt x="1501818" y="1501818"/>
                  </a:lnTo>
                  <a:lnTo>
                    <a:pt x="0" y="1501818"/>
                  </a:lnTo>
                  <a:lnTo>
                    <a:pt x="0" y="0"/>
                  </a:lnTo>
                  <a:close/>
                </a:path>
              </a:pathLst>
            </a:custGeom>
            <a:blipFill rotWithShape="1">
              <a:blip r:embed="rId5">
                <a:alphaModFix/>
              </a:blip>
              <a:stretch>
                <a:fillRect/>
              </a:stretch>
            </a:blipFill>
            <a:ln>
              <a:noFill/>
            </a:ln>
          </p:spPr>
          <p:txBody>
            <a:bodyPr/>
            <a:lstStyle/>
            <a:p>
              <a:endParaRPr lang="en-US"/>
            </a:p>
          </p:txBody>
        </p:sp>
        <p:sp>
          <p:nvSpPr>
            <p:cNvPr id="99" name="Google Shape;99;p13"/>
            <p:cNvSpPr/>
            <p:nvPr/>
          </p:nvSpPr>
          <p:spPr>
            <a:xfrm>
              <a:off x="0" y="121177"/>
              <a:ext cx="1259463" cy="1259463"/>
            </a:xfrm>
            <a:custGeom>
              <a:avLst/>
              <a:gdLst/>
              <a:ahLst/>
              <a:cxnLst/>
              <a:rect l="l" t="t" r="r" b="b"/>
              <a:pathLst>
                <a:path w="1259463" h="1259463" extrusionOk="0">
                  <a:moveTo>
                    <a:pt x="0" y="0"/>
                  </a:moveTo>
                  <a:lnTo>
                    <a:pt x="1259463" y="0"/>
                  </a:lnTo>
                  <a:lnTo>
                    <a:pt x="1259463" y="1259464"/>
                  </a:lnTo>
                  <a:lnTo>
                    <a:pt x="0" y="1259464"/>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100" name="Google Shape;100;p13"/>
          <p:cNvGrpSpPr/>
          <p:nvPr/>
        </p:nvGrpSpPr>
        <p:grpSpPr>
          <a:xfrm>
            <a:off x="1028700" y="9196721"/>
            <a:ext cx="16230528" cy="2629568"/>
            <a:chOff x="0" y="0"/>
            <a:chExt cx="5017630" cy="812925"/>
          </a:xfrm>
        </p:grpSpPr>
        <p:sp>
          <p:nvSpPr>
            <p:cNvPr id="101" name="Google Shape;101;p13"/>
            <p:cNvSpPr/>
            <p:nvPr/>
          </p:nvSpPr>
          <p:spPr>
            <a:xfrm>
              <a:off x="0" y="0"/>
              <a:ext cx="5017630" cy="19037"/>
            </a:xfrm>
            <a:custGeom>
              <a:avLst/>
              <a:gdLst/>
              <a:ahLst/>
              <a:cxnLst/>
              <a:rect l="l" t="t" r="r" b="b"/>
              <a:pathLst>
                <a:path w="5017630" h="19037" extrusionOk="0">
                  <a:moveTo>
                    <a:pt x="0" y="0"/>
                  </a:moveTo>
                  <a:lnTo>
                    <a:pt x="5017630" y="0"/>
                  </a:lnTo>
                  <a:lnTo>
                    <a:pt x="5017630" y="19037"/>
                  </a:lnTo>
                  <a:lnTo>
                    <a:pt x="0" y="19037"/>
                  </a:lnTo>
                  <a:close/>
                </a:path>
              </a:pathLst>
            </a:custGeom>
            <a:solidFill>
              <a:srgbClr val="335929"/>
            </a:solidFill>
            <a:ln>
              <a:noFill/>
            </a:ln>
          </p:spPr>
          <p:txBody>
            <a:bodyPr/>
            <a:lstStyle/>
            <a:p>
              <a:endParaRPr lang="en-US"/>
            </a:p>
          </p:txBody>
        </p:sp>
        <p:sp>
          <p:nvSpPr>
            <p:cNvPr id="102" name="Google Shape;102;p13"/>
            <p:cNvSpPr txBox="1"/>
            <p:nvPr/>
          </p:nvSpPr>
          <p:spPr>
            <a:xfrm>
              <a:off x="0" y="9525"/>
              <a:ext cx="812700" cy="803400"/>
            </a:xfrm>
            <a:prstGeom prst="rect">
              <a:avLst/>
            </a:prstGeom>
            <a:noFill/>
            <a:ln>
              <a:noFill/>
            </a:ln>
          </p:spPr>
          <p:txBody>
            <a:bodyPr spcFirstLastPara="1" wrap="square" lIns="50800" tIns="50800" rIns="50800" bIns="50800" anchor="ctr" anchorCtr="0">
              <a:noAutofit/>
            </a:bodyPr>
            <a:lstStyle/>
            <a:p>
              <a:pPr marL="0" marR="0" lvl="0" indent="0" algn="ctr" rtl="0">
                <a:lnSpc>
                  <a:spcPct val="85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18"/>
        <p:cNvGrpSpPr/>
        <p:nvPr/>
      </p:nvGrpSpPr>
      <p:grpSpPr>
        <a:xfrm>
          <a:off x="0" y="0"/>
          <a:ext cx="0" cy="0"/>
          <a:chOff x="0" y="0"/>
          <a:chExt cx="0" cy="0"/>
        </a:xfrm>
      </p:grpSpPr>
      <p:pic>
        <p:nvPicPr>
          <p:cNvPr id="219" name="Google Shape;219;p22"/>
          <p:cNvPicPr preferRelativeResize="0"/>
          <p:nvPr/>
        </p:nvPicPr>
        <p:blipFill rotWithShape="1">
          <a:blip r:embed="rId3">
            <a:alphaModFix/>
          </a:blip>
          <a:srcRect l="20370" r="20369"/>
          <a:stretch/>
        </p:blipFill>
        <p:spPr>
          <a:xfrm>
            <a:off x="0" y="0"/>
            <a:ext cx="9144000" cy="10287000"/>
          </a:xfrm>
          <a:prstGeom prst="rect">
            <a:avLst/>
          </a:prstGeom>
          <a:noFill/>
          <a:ln>
            <a:noFill/>
          </a:ln>
        </p:spPr>
      </p:pic>
      <p:sp>
        <p:nvSpPr>
          <p:cNvPr id="220" name="Google Shape;220;p22"/>
          <p:cNvSpPr/>
          <p:nvPr/>
        </p:nvSpPr>
        <p:spPr>
          <a:xfrm>
            <a:off x="11529400" y="4221325"/>
            <a:ext cx="5138321" cy="1196522"/>
          </a:xfrm>
          <a:custGeom>
            <a:avLst/>
            <a:gdLst/>
            <a:ahLst/>
            <a:cxnLst/>
            <a:rect l="l" t="t" r="r" b="b"/>
            <a:pathLst>
              <a:path w="736941" h="152959" extrusionOk="0">
                <a:moveTo>
                  <a:pt x="0" y="0"/>
                </a:moveTo>
                <a:lnTo>
                  <a:pt x="736941" y="0"/>
                </a:lnTo>
                <a:lnTo>
                  <a:pt x="736941" y="152959"/>
                </a:lnTo>
                <a:lnTo>
                  <a:pt x="0" y="152959"/>
                </a:lnTo>
                <a:close/>
              </a:path>
            </a:pathLst>
          </a:custGeom>
          <a:solidFill>
            <a:srgbClr val="335929"/>
          </a:solidFill>
          <a:ln>
            <a:noFill/>
          </a:ln>
        </p:spPr>
        <p:txBody>
          <a:bodyPr/>
          <a:lstStyle/>
          <a:p>
            <a:endParaRPr lang="en-US"/>
          </a:p>
        </p:txBody>
      </p:sp>
      <p:sp>
        <p:nvSpPr>
          <p:cNvPr id="221" name="Google Shape;221;p22"/>
          <p:cNvSpPr txBox="1"/>
          <p:nvPr/>
        </p:nvSpPr>
        <p:spPr>
          <a:xfrm>
            <a:off x="12741923" y="3281175"/>
            <a:ext cx="3925200" cy="5541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شما حق دارید از </a:t>
            </a:r>
            <a:endParaRPr sz="3600" b="1"/>
          </a:p>
        </p:txBody>
      </p:sp>
      <p:sp>
        <p:nvSpPr>
          <p:cNvPr id="222" name="Google Shape;222;p22"/>
          <p:cNvSpPr/>
          <p:nvPr/>
        </p:nvSpPr>
        <p:spPr>
          <a:xfrm>
            <a:off x="14227149" y="5761575"/>
            <a:ext cx="2439278" cy="1196522"/>
          </a:xfrm>
          <a:custGeom>
            <a:avLst/>
            <a:gdLst/>
            <a:ahLst/>
            <a:cxnLst/>
            <a:rect l="l" t="t" r="r" b="b"/>
            <a:pathLst>
              <a:path w="368471" h="152959" extrusionOk="0">
                <a:moveTo>
                  <a:pt x="0" y="0"/>
                </a:moveTo>
                <a:lnTo>
                  <a:pt x="368471" y="0"/>
                </a:lnTo>
                <a:lnTo>
                  <a:pt x="368471" y="152959"/>
                </a:lnTo>
                <a:lnTo>
                  <a:pt x="0" y="152959"/>
                </a:lnTo>
                <a:close/>
              </a:path>
            </a:pathLst>
          </a:custGeom>
          <a:solidFill>
            <a:srgbClr val="335929"/>
          </a:solidFill>
          <a:ln>
            <a:noFill/>
          </a:ln>
        </p:spPr>
        <p:txBody>
          <a:bodyPr/>
          <a:lstStyle/>
          <a:p>
            <a:endParaRPr lang="en-US"/>
          </a:p>
        </p:txBody>
      </p:sp>
      <p:sp>
        <p:nvSpPr>
          <p:cNvPr id="223" name="Google Shape;223;p22"/>
          <p:cNvSpPr txBox="1"/>
          <p:nvPr/>
        </p:nvSpPr>
        <p:spPr>
          <a:xfrm>
            <a:off x="11098116" y="4164230"/>
            <a:ext cx="5351700" cy="25014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6500" b="1" i="0" u="none" strike="noStrike" cap="none" dirty="0" err="1">
                <a:solidFill>
                  <a:srgbClr val="FFFFFF"/>
                </a:solidFill>
                <a:latin typeface="Calibri"/>
                <a:ea typeface="Calibri"/>
                <a:cs typeface="Calibri"/>
                <a:sym typeface="Calibri"/>
              </a:rPr>
              <a:t>داکتر</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خود</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سوال</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بپرسید</a:t>
            </a:r>
            <a:endParaRPr sz="65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31"/>
        <p:cNvGrpSpPr/>
        <p:nvPr/>
      </p:nvGrpSpPr>
      <p:grpSpPr>
        <a:xfrm>
          <a:off x="0" y="0"/>
          <a:ext cx="0" cy="0"/>
          <a:chOff x="0" y="0"/>
          <a:chExt cx="0" cy="0"/>
        </a:xfrm>
      </p:grpSpPr>
      <p:grpSp>
        <p:nvGrpSpPr>
          <p:cNvPr id="232" name="Google Shape;232;p23"/>
          <p:cNvGrpSpPr/>
          <p:nvPr/>
        </p:nvGrpSpPr>
        <p:grpSpPr>
          <a:xfrm>
            <a:off x="6962573" y="2490744"/>
            <a:ext cx="4472259" cy="963580"/>
            <a:chOff x="0" y="0"/>
            <a:chExt cx="5963012" cy="1284774"/>
          </a:xfrm>
        </p:grpSpPr>
        <p:sp>
          <p:nvSpPr>
            <p:cNvPr id="233" name="Google Shape;233;p23"/>
            <p:cNvSpPr/>
            <p:nvPr/>
          </p:nvSpPr>
          <p:spPr>
            <a:xfrm>
              <a:off x="0" y="0"/>
              <a:ext cx="5963012" cy="1284774"/>
            </a:xfrm>
            <a:custGeom>
              <a:avLst/>
              <a:gdLst/>
              <a:ahLst/>
              <a:cxnLst/>
              <a:rect l="l" t="t" r="r" b="b"/>
              <a:pathLst>
                <a:path w="571668" h="123170" extrusionOk="0">
                  <a:moveTo>
                    <a:pt x="0" y="0"/>
                  </a:moveTo>
                  <a:lnTo>
                    <a:pt x="571668" y="0"/>
                  </a:lnTo>
                  <a:lnTo>
                    <a:pt x="571668" y="123170"/>
                  </a:lnTo>
                  <a:lnTo>
                    <a:pt x="0" y="123170"/>
                  </a:lnTo>
                  <a:close/>
                </a:path>
              </a:pathLst>
            </a:custGeom>
            <a:solidFill>
              <a:srgbClr val="FFC72C"/>
            </a:solidFill>
            <a:ln>
              <a:noFill/>
            </a:ln>
          </p:spPr>
          <p:txBody>
            <a:bodyPr/>
            <a:lstStyle/>
            <a:p>
              <a:endParaRPr lang="en-US"/>
            </a:p>
          </p:txBody>
        </p:sp>
        <p:sp>
          <p:nvSpPr>
            <p:cNvPr id="234" name="Google Shape;234;p23"/>
            <p:cNvSpPr txBox="1"/>
            <p:nvPr/>
          </p:nvSpPr>
          <p:spPr>
            <a:xfrm>
              <a:off x="135862" y="216808"/>
              <a:ext cx="5691300" cy="842100"/>
            </a:xfrm>
            <a:prstGeom prst="rect">
              <a:avLst/>
            </a:prstGeom>
            <a:noFill/>
            <a:ln>
              <a:noFill/>
            </a:ln>
          </p:spPr>
          <p:txBody>
            <a:bodyPr spcFirstLastPara="1" wrap="square" lIns="0" tIns="0" rIns="0" bIns="0" anchor="t" anchorCtr="0">
              <a:spAutoFit/>
            </a:bodyPr>
            <a:lstStyle/>
            <a:p>
              <a:pPr marL="0" marR="0" lvl="0" indent="0" algn="r" rtl="1">
                <a:lnSpc>
                  <a:spcPct val="139995"/>
                </a:lnSpc>
                <a:spcBef>
                  <a:spcPts val="0"/>
                </a:spcBef>
                <a:spcAft>
                  <a:spcPts val="0"/>
                </a:spcAft>
                <a:buNone/>
              </a:pPr>
              <a:r>
                <a:rPr lang="en-US" sz="4103" b="1" i="0" u="none" strike="noStrike" cap="none">
                  <a:solidFill>
                    <a:srgbClr val="0C2675"/>
                  </a:solidFill>
                  <a:latin typeface="Calibri"/>
                  <a:ea typeface="Calibri"/>
                  <a:cs typeface="Calibri"/>
                  <a:sym typeface="Calibri"/>
                </a:rPr>
                <a:t>بعدی را تماشا کنید</a:t>
              </a:r>
              <a:endParaRPr b="1"/>
            </a:p>
          </p:txBody>
        </p:sp>
      </p:grpSp>
      <p:grpSp>
        <p:nvGrpSpPr>
          <p:cNvPr id="235" name="Google Shape;235;p23"/>
          <p:cNvGrpSpPr/>
          <p:nvPr/>
        </p:nvGrpSpPr>
        <p:grpSpPr>
          <a:xfrm>
            <a:off x="8700332" y="5526843"/>
            <a:ext cx="887334" cy="887334"/>
            <a:chOff x="0" y="0"/>
            <a:chExt cx="1183112" cy="1183112"/>
          </a:xfrm>
        </p:grpSpPr>
        <p:grpSp>
          <p:nvGrpSpPr>
            <p:cNvPr id="236" name="Google Shape;236;p23"/>
            <p:cNvGrpSpPr/>
            <p:nvPr/>
          </p:nvGrpSpPr>
          <p:grpSpPr>
            <a:xfrm>
              <a:off x="0" y="0"/>
              <a:ext cx="1183112" cy="1183112"/>
              <a:chOff x="0" y="0"/>
              <a:chExt cx="812800" cy="812800"/>
            </a:xfrm>
          </p:grpSpPr>
          <p:sp>
            <p:nvSpPr>
              <p:cNvPr id="237" name="Google Shape;237;p2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239" name="Google Shape;239;p23"/>
            <p:cNvSpPr txBox="1"/>
            <p:nvPr/>
          </p:nvSpPr>
          <p:spPr>
            <a:xfrm>
              <a:off x="417385" y="27729"/>
              <a:ext cx="283497" cy="1033873"/>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dirty="0">
                  <a:solidFill>
                    <a:srgbClr val="FFFFFF"/>
                  </a:solidFill>
                  <a:latin typeface="Roboto Slab"/>
                  <a:ea typeface="Roboto Slab"/>
                  <a:cs typeface="Roboto Slab"/>
                  <a:sym typeface="Roboto Slab"/>
                </a:rPr>
                <a:t>3</a:t>
              </a:r>
              <a:endParaRPr dirty="0"/>
            </a:p>
          </p:txBody>
        </p:sp>
      </p:grpSp>
      <p:sp>
        <p:nvSpPr>
          <p:cNvPr id="240" name="Google Shape;240;p23"/>
          <p:cNvSpPr txBox="1"/>
          <p:nvPr/>
        </p:nvSpPr>
        <p:spPr>
          <a:xfrm>
            <a:off x="6702275" y="7337962"/>
            <a:ext cx="4883400" cy="13206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i="0" u="none" strike="noStrike" cap="none">
                <a:solidFill>
                  <a:srgbClr val="0C2675"/>
                </a:solidFill>
                <a:latin typeface="Calibri"/>
                <a:ea typeface="Calibri"/>
                <a:cs typeface="Calibri"/>
                <a:sym typeface="Calibri"/>
              </a:rPr>
              <a:t>به شما کمک میکند تا جزئیات اینکه در جریان یک معاینه صحتمندی زنان چه اتفاق می افتد را بدانید.</a:t>
            </a:r>
            <a:endParaRPr sz="2600">
              <a:latin typeface="Calibri"/>
              <a:ea typeface="Calibri"/>
              <a:cs typeface="Calibri"/>
              <a:sym typeface="Calibri"/>
            </a:endParaRPr>
          </a:p>
        </p:txBody>
      </p:sp>
      <p:sp>
        <p:nvSpPr>
          <p:cNvPr id="241" name="Google Shape;241;p23"/>
          <p:cNvSpPr txBox="1"/>
          <p:nvPr/>
        </p:nvSpPr>
        <p:spPr>
          <a:xfrm>
            <a:off x="6702300" y="6592990"/>
            <a:ext cx="4883400" cy="4002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1" i="0" u="none" strike="noStrike" cap="none">
                <a:solidFill>
                  <a:srgbClr val="0C2675"/>
                </a:solidFill>
                <a:latin typeface="Calibri"/>
                <a:ea typeface="Calibri"/>
                <a:cs typeface="Calibri"/>
                <a:sym typeface="Calibri"/>
              </a:rPr>
              <a:t>ویدیو 3: در مورد معاینه</a:t>
            </a:r>
            <a:endParaRPr sz="26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10"/>
        <p:cNvGrpSpPr/>
        <p:nvPr/>
      </p:nvGrpSpPr>
      <p:grpSpPr>
        <a:xfrm>
          <a:off x="0" y="0"/>
          <a:ext cx="0" cy="0"/>
          <a:chOff x="0" y="0"/>
          <a:chExt cx="0" cy="0"/>
        </a:xfrm>
      </p:grpSpPr>
      <p:sp>
        <p:nvSpPr>
          <p:cNvPr id="111" name="Google Shape;111;p14"/>
          <p:cNvSpPr txBox="1"/>
          <p:nvPr/>
        </p:nvSpPr>
        <p:spPr>
          <a:xfrm>
            <a:off x="5779715" y="4017264"/>
            <a:ext cx="10099800" cy="18054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latin typeface="Calibri"/>
                <a:ea typeface="Calibri"/>
                <a:cs typeface="Calibri"/>
                <a:sym typeface="Calibri"/>
              </a:rPr>
              <a:t>در </a:t>
            </a:r>
            <a:r>
              <a:rPr lang="en-US" sz="5100" b="1" i="0" u="none" strike="noStrike" cap="none">
                <a:solidFill>
                  <a:srgbClr val="0C2675"/>
                </a:solidFill>
                <a:highlight>
                  <a:srgbClr val="FFC72C"/>
                </a:highlight>
                <a:latin typeface="Calibri"/>
                <a:ea typeface="Calibri"/>
                <a:cs typeface="Calibri"/>
                <a:sym typeface="Calibri"/>
              </a:rPr>
              <a:t>ایالات متحده</a:t>
            </a:r>
            <a:r>
              <a:rPr lang="en-US" sz="5100" b="1" i="0" u="none" strike="noStrike" cap="none">
                <a:solidFill>
                  <a:srgbClr val="0C2675"/>
                </a:solidFill>
                <a:latin typeface="Calibri"/>
                <a:ea typeface="Calibri"/>
                <a:cs typeface="Calibri"/>
                <a:sym typeface="Calibri"/>
              </a:rPr>
              <a:t> تمامی افرادی که مریض هستند حقوق مهمی دارند.</a:t>
            </a:r>
            <a:endParaRPr sz="5100" b="1"/>
          </a:p>
        </p:txBody>
      </p:sp>
      <p:sp>
        <p:nvSpPr>
          <p:cNvPr id="112" name="Google Shape;112;p14"/>
          <p:cNvSpPr/>
          <p:nvPr/>
        </p:nvSpPr>
        <p:spPr>
          <a:xfrm>
            <a:off x="15155102" y="231068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13" name="Google Shape;113;p14"/>
          <p:cNvSpPr/>
          <p:nvPr/>
        </p:nvSpPr>
        <p:spPr>
          <a:xfrm>
            <a:off x="14248104" y="231068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14" name="Google Shape;114;p14"/>
          <p:cNvSpPr/>
          <p:nvPr/>
        </p:nvSpPr>
        <p:spPr>
          <a:xfrm>
            <a:off x="13326981" y="230115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22"/>
        <p:cNvGrpSpPr/>
        <p:nvPr/>
      </p:nvGrpSpPr>
      <p:grpSpPr>
        <a:xfrm>
          <a:off x="0" y="0"/>
          <a:ext cx="0" cy="0"/>
          <a:chOff x="0" y="0"/>
          <a:chExt cx="0" cy="0"/>
        </a:xfrm>
      </p:grpSpPr>
      <p:sp>
        <p:nvSpPr>
          <p:cNvPr id="123" name="Google Shape;123;p15"/>
          <p:cNvSpPr txBox="1"/>
          <p:nvPr/>
        </p:nvSpPr>
        <p:spPr>
          <a:xfrm>
            <a:off x="5779715" y="4017264"/>
            <a:ext cx="10099800" cy="18054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latin typeface="Calibri"/>
                <a:ea typeface="Calibri"/>
                <a:cs typeface="Calibri"/>
                <a:sym typeface="Calibri"/>
              </a:rPr>
              <a:t>در </a:t>
            </a:r>
            <a:r>
              <a:rPr lang="en-US" sz="5100" b="1" i="0" u="none" strike="noStrike" cap="none">
                <a:solidFill>
                  <a:srgbClr val="0C2675"/>
                </a:solidFill>
                <a:highlight>
                  <a:srgbClr val="FFC72C"/>
                </a:highlight>
                <a:latin typeface="Calibri"/>
                <a:ea typeface="Calibri"/>
                <a:cs typeface="Calibri"/>
                <a:sym typeface="Calibri"/>
              </a:rPr>
              <a:t>ایالات متحده</a:t>
            </a:r>
            <a:r>
              <a:rPr lang="en-US" sz="5100" b="1" i="0" u="none" strike="noStrike" cap="none">
                <a:solidFill>
                  <a:srgbClr val="0C2675"/>
                </a:solidFill>
                <a:latin typeface="Calibri"/>
                <a:ea typeface="Calibri"/>
                <a:cs typeface="Calibri"/>
                <a:sym typeface="Calibri"/>
              </a:rPr>
              <a:t> تمامی افرادی که مریض هستند حقوق مهمی دارند.</a:t>
            </a:r>
            <a:endParaRPr sz="5100" b="1"/>
          </a:p>
        </p:txBody>
      </p:sp>
      <p:sp>
        <p:nvSpPr>
          <p:cNvPr id="124" name="Google Shape;124;p15"/>
          <p:cNvSpPr/>
          <p:nvPr/>
        </p:nvSpPr>
        <p:spPr>
          <a:xfrm>
            <a:off x="15155102" y="231068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25" name="Google Shape;125;p15"/>
          <p:cNvSpPr/>
          <p:nvPr/>
        </p:nvSpPr>
        <p:spPr>
          <a:xfrm>
            <a:off x="14248104" y="231068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26" name="Google Shape;126;p15"/>
          <p:cNvSpPr/>
          <p:nvPr/>
        </p:nvSpPr>
        <p:spPr>
          <a:xfrm>
            <a:off x="13326981" y="230115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
        <p:nvSpPr>
          <p:cNvPr id="127" name="Google Shape;127;p15"/>
          <p:cNvSpPr txBox="1"/>
          <p:nvPr/>
        </p:nvSpPr>
        <p:spPr>
          <a:xfrm>
            <a:off x="5369581" y="6670846"/>
            <a:ext cx="10509900" cy="6315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1" i="0" u="none" strike="noStrike" cap="none">
                <a:solidFill>
                  <a:srgbClr val="0C2675"/>
                </a:solidFill>
                <a:latin typeface="Calibri"/>
                <a:ea typeface="Calibri"/>
                <a:cs typeface="Calibri"/>
                <a:sym typeface="Calibri"/>
              </a:rPr>
              <a:t>چیزهای که باید بدانید شامل موارد زیر است.</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35"/>
        <p:cNvGrpSpPr/>
        <p:nvPr/>
      </p:nvGrpSpPr>
      <p:grpSpPr>
        <a:xfrm>
          <a:off x="0" y="0"/>
          <a:ext cx="0" cy="0"/>
          <a:chOff x="0" y="0"/>
          <a:chExt cx="0" cy="0"/>
        </a:xfrm>
      </p:grpSpPr>
      <p:sp>
        <p:nvSpPr>
          <p:cNvPr id="136" name="Google Shape;136;p16"/>
          <p:cNvSpPr/>
          <p:nvPr/>
        </p:nvSpPr>
        <p:spPr>
          <a:xfrm>
            <a:off x="10618237" y="4173525"/>
            <a:ext cx="6173268" cy="969975"/>
          </a:xfrm>
          <a:custGeom>
            <a:avLst/>
            <a:gdLst/>
            <a:ahLst/>
            <a:cxnLst/>
            <a:rect l="l" t="t" r="r" b="b"/>
            <a:pathLst>
              <a:path w="1167376" h="152959" extrusionOk="0">
                <a:moveTo>
                  <a:pt x="0" y="0"/>
                </a:moveTo>
                <a:lnTo>
                  <a:pt x="1167376" y="0"/>
                </a:lnTo>
                <a:lnTo>
                  <a:pt x="1167376" y="152959"/>
                </a:lnTo>
                <a:lnTo>
                  <a:pt x="0" y="152959"/>
                </a:lnTo>
                <a:close/>
              </a:path>
            </a:pathLst>
          </a:custGeom>
          <a:solidFill>
            <a:srgbClr val="335929"/>
          </a:solidFill>
          <a:ln>
            <a:noFill/>
          </a:ln>
        </p:spPr>
        <p:txBody>
          <a:bodyPr/>
          <a:lstStyle/>
          <a:p>
            <a:endParaRPr lang="en-US"/>
          </a:p>
        </p:txBody>
      </p:sp>
      <p:grpSp>
        <p:nvGrpSpPr>
          <p:cNvPr id="137" name="Google Shape;137;p16"/>
          <p:cNvGrpSpPr/>
          <p:nvPr/>
        </p:nvGrpSpPr>
        <p:grpSpPr>
          <a:xfrm>
            <a:off x="9494085" y="3338169"/>
            <a:ext cx="7297420" cy="3128223"/>
            <a:chOff x="1732550" y="-200025"/>
            <a:chExt cx="8298181" cy="4170964"/>
          </a:xfrm>
        </p:grpSpPr>
        <p:sp>
          <p:nvSpPr>
            <p:cNvPr id="138" name="Google Shape;138;p16"/>
            <p:cNvSpPr txBox="1"/>
            <p:nvPr/>
          </p:nvSpPr>
          <p:spPr>
            <a:xfrm>
              <a:off x="4797231" y="-200025"/>
              <a:ext cx="5233500" cy="738900"/>
            </a:xfrm>
            <a:prstGeom prst="rect">
              <a:avLst/>
            </a:prstGeom>
            <a:noFill/>
            <a:ln>
              <a:noFill/>
            </a:ln>
          </p:spPr>
          <p:txBody>
            <a:bodyPr spcFirstLastPara="1" wrap="square" lIns="0" tIns="0" rIns="0" bIns="0" anchor="t" anchorCtr="0">
              <a:spAutoFit/>
            </a:bodyPr>
            <a:lstStyle/>
            <a:p>
              <a:pPr marL="0" marR="0" lvl="0" indent="0" algn="r" rtl="0">
                <a:lnSpc>
                  <a:spcPct val="193034"/>
                </a:lnSpc>
                <a:spcBef>
                  <a:spcPts val="0"/>
                </a:spcBef>
                <a:spcAft>
                  <a:spcPts val="0"/>
                </a:spcAft>
                <a:buNone/>
              </a:pPr>
              <a:r>
                <a:rPr lang="en-US" sz="3600" b="1" i="0" u="none" strike="noStrike" cap="none" dirty="0" err="1">
                  <a:solidFill>
                    <a:srgbClr val="0C2675"/>
                  </a:solidFill>
                  <a:latin typeface="Calibri"/>
                  <a:ea typeface="Calibri"/>
                  <a:cs typeface="Calibri"/>
                  <a:sym typeface="Calibri"/>
                </a:rPr>
                <a:t>شما</a:t>
              </a:r>
              <a:r>
                <a:rPr lang="en-US" sz="3600" b="1" i="0" u="none" strike="noStrike" cap="none" dirty="0">
                  <a:solidFill>
                    <a:srgbClr val="0C2675"/>
                  </a:solidFill>
                  <a:latin typeface="Calibri"/>
                  <a:ea typeface="Calibri"/>
                  <a:cs typeface="Calibri"/>
                  <a:sym typeface="Calibri"/>
                </a:rPr>
                <a:t> </a:t>
              </a:r>
              <a:r>
                <a:rPr lang="en-US" sz="3600" b="1" i="0" u="none" strike="noStrike" cap="none" dirty="0" err="1">
                  <a:solidFill>
                    <a:srgbClr val="0C2675"/>
                  </a:solidFill>
                  <a:latin typeface="Calibri"/>
                  <a:ea typeface="Calibri"/>
                  <a:cs typeface="Calibri"/>
                  <a:sym typeface="Calibri"/>
                </a:rPr>
                <a:t>حق</a:t>
              </a:r>
              <a:endParaRPr sz="3600" b="1" dirty="0"/>
            </a:p>
          </p:txBody>
        </p:sp>
        <p:sp>
          <p:nvSpPr>
            <p:cNvPr id="139" name="Google Shape;139;p16"/>
            <p:cNvSpPr txBox="1"/>
            <p:nvPr/>
          </p:nvSpPr>
          <p:spPr>
            <a:xfrm>
              <a:off x="1732550" y="492899"/>
              <a:ext cx="8127000" cy="1334100"/>
            </a:xfrm>
            <a:prstGeom prst="rect">
              <a:avLst/>
            </a:prstGeom>
            <a:noFill/>
            <a:ln>
              <a:noFill/>
            </a:ln>
          </p:spPr>
          <p:txBody>
            <a:bodyPr spcFirstLastPara="1" wrap="square" lIns="0" tIns="0" rIns="0" bIns="0" anchor="t" anchorCtr="0">
              <a:spAutoFit/>
            </a:bodyPr>
            <a:lstStyle/>
            <a:p>
              <a:pPr marL="0" marR="0" lvl="0" indent="0" algn="r" rtl="1">
                <a:lnSpc>
                  <a:spcPct val="140000"/>
                </a:lnSpc>
                <a:spcBef>
                  <a:spcPts val="0"/>
                </a:spcBef>
                <a:spcAft>
                  <a:spcPts val="0"/>
                </a:spcAft>
                <a:buNone/>
              </a:pPr>
              <a:r>
                <a:rPr lang="en-US" sz="6500" b="1" i="0" u="none" strike="noStrike" cap="none" dirty="0" err="1">
                  <a:solidFill>
                    <a:srgbClr val="FFFFFF"/>
                  </a:solidFill>
                  <a:latin typeface="Calibri"/>
                  <a:ea typeface="Calibri"/>
                  <a:cs typeface="Calibri"/>
                  <a:sym typeface="Calibri"/>
                </a:rPr>
                <a:t>کرامت</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و</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احترام</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شدن</a:t>
              </a:r>
              <a:endParaRPr sz="1700" b="1" dirty="0"/>
            </a:p>
          </p:txBody>
        </p:sp>
        <p:sp>
          <p:nvSpPr>
            <p:cNvPr id="140" name="Google Shape;140;p16"/>
            <p:cNvSpPr txBox="1"/>
            <p:nvPr/>
          </p:nvSpPr>
          <p:spPr>
            <a:xfrm>
              <a:off x="8782816" y="2545335"/>
              <a:ext cx="1247914" cy="1425604"/>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3600" b="1" i="0" u="none" strike="noStrike" cap="none" dirty="0" err="1">
                  <a:solidFill>
                    <a:srgbClr val="0C2675"/>
                  </a:solidFill>
                  <a:latin typeface="Calibri"/>
                  <a:ea typeface="Calibri"/>
                  <a:cs typeface="Calibri"/>
                  <a:sym typeface="Calibri"/>
                </a:rPr>
                <a:t>دارید</a:t>
              </a:r>
              <a:endParaRPr sz="3600" b="1"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48"/>
        <p:cNvGrpSpPr/>
        <p:nvPr/>
      </p:nvGrpSpPr>
      <p:grpSpPr>
        <a:xfrm>
          <a:off x="0" y="0"/>
          <a:ext cx="0" cy="0"/>
          <a:chOff x="0" y="0"/>
          <a:chExt cx="0" cy="0"/>
        </a:xfrm>
      </p:grpSpPr>
      <p:sp>
        <p:nvSpPr>
          <p:cNvPr id="149" name="Google Shape;149;p17"/>
          <p:cNvSpPr/>
          <p:nvPr/>
        </p:nvSpPr>
        <p:spPr>
          <a:xfrm>
            <a:off x="9115599" y="4173525"/>
            <a:ext cx="7675497" cy="1032091"/>
          </a:xfrm>
          <a:custGeom>
            <a:avLst/>
            <a:gdLst/>
            <a:ahLst/>
            <a:cxnLst/>
            <a:rect l="l" t="t" r="r" b="b"/>
            <a:pathLst>
              <a:path w="1167376" h="152959" extrusionOk="0">
                <a:moveTo>
                  <a:pt x="0" y="0"/>
                </a:moveTo>
                <a:lnTo>
                  <a:pt x="1167376" y="0"/>
                </a:lnTo>
                <a:lnTo>
                  <a:pt x="1167376" y="152959"/>
                </a:lnTo>
                <a:lnTo>
                  <a:pt x="0" y="152959"/>
                </a:lnTo>
                <a:close/>
              </a:path>
            </a:pathLst>
          </a:custGeom>
          <a:solidFill>
            <a:srgbClr val="335929"/>
          </a:solidFill>
          <a:ln>
            <a:noFill/>
          </a:ln>
        </p:spPr>
        <p:txBody>
          <a:bodyPr/>
          <a:lstStyle/>
          <a:p>
            <a:endParaRPr lang="en-US"/>
          </a:p>
        </p:txBody>
      </p:sp>
      <p:grpSp>
        <p:nvGrpSpPr>
          <p:cNvPr id="150" name="Google Shape;150;p17"/>
          <p:cNvGrpSpPr/>
          <p:nvPr/>
        </p:nvGrpSpPr>
        <p:grpSpPr>
          <a:xfrm>
            <a:off x="7763142" y="3163230"/>
            <a:ext cx="9027954" cy="2814770"/>
            <a:chOff x="139463" y="-200025"/>
            <a:chExt cx="12037273" cy="3753027"/>
          </a:xfrm>
        </p:grpSpPr>
        <p:sp>
          <p:nvSpPr>
            <p:cNvPr id="151" name="Google Shape;151;p17"/>
            <p:cNvSpPr txBox="1"/>
            <p:nvPr/>
          </p:nvSpPr>
          <p:spPr>
            <a:xfrm>
              <a:off x="6943236" y="-200025"/>
              <a:ext cx="5233500" cy="7389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شما حق</a:t>
              </a:r>
              <a:endParaRPr sz="3600" b="1">
                <a:latin typeface="Calibri"/>
                <a:ea typeface="Calibri"/>
                <a:cs typeface="Calibri"/>
                <a:sym typeface="Calibri"/>
              </a:endParaRPr>
            </a:p>
          </p:txBody>
        </p:sp>
        <p:sp>
          <p:nvSpPr>
            <p:cNvPr id="152" name="Google Shape;152;p17"/>
            <p:cNvSpPr txBox="1"/>
            <p:nvPr/>
          </p:nvSpPr>
          <p:spPr>
            <a:xfrm>
              <a:off x="139463" y="844753"/>
              <a:ext cx="11887200" cy="1272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6200" b="1" i="0" u="none" strike="noStrike" cap="none" dirty="0" err="1">
                  <a:solidFill>
                    <a:srgbClr val="FFFFFF"/>
                  </a:solidFill>
                  <a:latin typeface="Calibri"/>
                  <a:ea typeface="Calibri"/>
                  <a:cs typeface="Calibri"/>
                  <a:sym typeface="Calibri"/>
                </a:rPr>
                <a:t>حریم</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خصوصی</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و</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محرمیت</a:t>
              </a:r>
              <a:r>
                <a:rPr lang="en-US" sz="6200" b="1" i="0" u="none" strike="noStrike" cap="none" dirty="0">
                  <a:solidFill>
                    <a:srgbClr val="FFFFFF"/>
                  </a:solidFill>
                  <a:latin typeface="Calibri"/>
                  <a:ea typeface="Calibri"/>
                  <a:cs typeface="Calibri"/>
                  <a:sym typeface="Calibri"/>
                </a:rPr>
                <a:t> </a:t>
              </a:r>
              <a:endParaRPr b="1" dirty="0">
                <a:latin typeface="Calibri"/>
                <a:ea typeface="Calibri"/>
                <a:cs typeface="Calibri"/>
                <a:sym typeface="Calibri"/>
              </a:endParaRPr>
            </a:p>
          </p:txBody>
        </p:sp>
        <p:sp>
          <p:nvSpPr>
            <p:cNvPr id="153" name="Google Shape;153;p17"/>
            <p:cNvSpPr txBox="1"/>
            <p:nvPr/>
          </p:nvSpPr>
          <p:spPr>
            <a:xfrm>
              <a:off x="6943236" y="2814102"/>
              <a:ext cx="5233500" cy="738900"/>
            </a:xfrm>
            <a:prstGeom prst="rect">
              <a:avLst/>
            </a:prstGeom>
            <a:noFill/>
            <a:ln>
              <a:noFill/>
            </a:ln>
          </p:spPr>
          <p:txBody>
            <a:bodyPr spcFirstLastPara="1" wrap="square" lIns="0" tIns="0" rIns="0" bIns="0" anchor="t" anchorCtr="0">
              <a:spAutoFit/>
            </a:bodyPr>
            <a:lstStyle/>
            <a:p>
              <a:pPr marL="0" marR="0" lvl="0" indent="0" algn="r" rtl="0">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دارید</a:t>
              </a:r>
              <a:endParaRPr sz="3600" b="1">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61"/>
        <p:cNvGrpSpPr/>
        <p:nvPr/>
      </p:nvGrpSpPr>
      <p:grpSpPr>
        <a:xfrm>
          <a:off x="0" y="0"/>
          <a:ext cx="0" cy="0"/>
          <a:chOff x="0" y="0"/>
          <a:chExt cx="0" cy="0"/>
        </a:xfrm>
      </p:grpSpPr>
      <p:sp>
        <p:nvSpPr>
          <p:cNvPr id="162" name="Google Shape;162;p18"/>
          <p:cNvSpPr/>
          <p:nvPr/>
        </p:nvSpPr>
        <p:spPr>
          <a:xfrm rot="-1250064">
            <a:off x="1125369" y="379264"/>
            <a:ext cx="7753667" cy="7753667"/>
          </a:xfrm>
          <a:custGeom>
            <a:avLst/>
            <a:gdLst/>
            <a:ahLst/>
            <a:cxnLst/>
            <a:rect l="l" t="t" r="r" b="b"/>
            <a:pathLst>
              <a:path w="7753667" h="7753667" extrusionOk="0">
                <a:moveTo>
                  <a:pt x="0" y="0"/>
                </a:moveTo>
                <a:lnTo>
                  <a:pt x="7753667" y="0"/>
                </a:lnTo>
                <a:lnTo>
                  <a:pt x="7753667" y="7753667"/>
                </a:lnTo>
                <a:lnTo>
                  <a:pt x="0" y="7753667"/>
                </a:lnTo>
                <a:lnTo>
                  <a:pt x="0" y="0"/>
                </a:lnTo>
                <a:close/>
              </a:path>
            </a:pathLst>
          </a:custGeom>
          <a:blipFill rotWithShape="1">
            <a:blip r:embed="rId3">
              <a:alphaModFix/>
            </a:blip>
            <a:stretch>
              <a:fillRect/>
            </a:stretch>
          </a:blipFill>
          <a:ln>
            <a:noFill/>
          </a:ln>
        </p:spPr>
        <p:txBody>
          <a:bodyPr/>
          <a:lstStyle/>
          <a:p>
            <a:endParaRPr lang="en-US"/>
          </a:p>
        </p:txBody>
      </p:sp>
      <p:grpSp>
        <p:nvGrpSpPr>
          <p:cNvPr id="163" name="Google Shape;163;p18"/>
          <p:cNvGrpSpPr/>
          <p:nvPr/>
        </p:nvGrpSpPr>
        <p:grpSpPr>
          <a:xfrm rot="-1248697">
            <a:off x="2054994" y="2914734"/>
            <a:ext cx="3132933" cy="1440274"/>
            <a:chOff x="0" y="-39113"/>
            <a:chExt cx="825144" cy="784200"/>
          </a:xfrm>
        </p:grpSpPr>
        <p:sp>
          <p:nvSpPr>
            <p:cNvPr id="164" name="Google Shape;164;p18"/>
            <p:cNvSpPr/>
            <p:nvPr/>
          </p:nvSpPr>
          <p:spPr>
            <a:xfrm>
              <a:off x="0" y="0"/>
              <a:ext cx="812800" cy="284251"/>
            </a:xfrm>
            <a:custGeom>
              <a:avLst/>
              <a:gdLst/>
              <a:ahLst/>
              <a:cxnLst/>
              <a:rect l="l" t="t" r="r" b="b"/>
              <a:pathLst>
                <a:path w="812800" h="284251" extrusionOk="0">
                  <a:moveTo>
                    <a:pt x="0" y="0"/>
                  </a:moveTo>
                  <a:lnTo>
                    <a:pt x="812800" y="0"/>
                  </a:lnTo>
                  <a:lnTo>
                    <a:pt x="812800" y="284251"/>
                  </a:lnTo>
                  <a:lnTo>
                    <a:pt x="0" y="284251"/>
                  </a:lnTo>
                  <a:close/>
                </a:path>
              </a:pathLst>
            </a:custGeom>
            <a:solidFill>
              <a:srgbClr val="000000">
                <a:alpha val="0"/>
              </a:srgbClr>
            </a:solidFill>
            <a:ln>
              <a:noFill/>
            </a:ln>
          </p:spPr>
          <p:txBody>
            <a:bodyPr/>
            <a:lstStyle/>
            <a:p>
              <a:endParaRPr lang="en-US"/>
            </a:p>
          </p:txBody>
        </p:sp>
        <p:sp>
          <p:nvSpPr>
            <p:cNvPr id="165" name="Google Shape;165;p18"/>
            <p:cNvSpPr txBox="1"/>
            <p:nvPr/>
          </p:nvSpPr>
          <p:spPr>
            <a:xfrm>
              <a:off x="12444" y="-39113"/>
              <a:ext cx="812700" cy="784200"/>
            </a:xfrm>
            <a:prstGeom prst="rect">
              <a:avLst/>
            </a:prstGeom>
            <a:noFill/>
            <a:ln>
              <a:noFill/>
            </a:ln>
          </p:spPr>
          <p:txBody>
            <a:bodyPr spcFirstLastPara="1" wrap="square" lIns="50800" tIns="50800" rIns="50800" bIns="50800" anchor="ctr" anchorCtr="0">
              <a:noAutofit/>
            </a:bodyPr>
            <a:lstStyle/>
            <a:p>
              <a:pPr marL="0" marR="0" lvl="0" indent="0" algn="r" rtl="1">
                <a:lnSpc>
                  <a:spcPct val="106001"/>
                </a:lnSpc>
                <a:spcBef>
                  <a:spcPts val="0"/>
                </a:spcBef>
                <a:spcAft>
                  <a:spcPts val="0"/>
                </a:spcAft>
                <a:buNone/>
              </a:pPr>
              <a:r>
                <a:rPr lang="en-US" sz="3099" b="1" i="0" u="none" strike="noStrike" cap="none">
                  <a:solidFill>
                    <a:srgbClr val="FFB001"/>
                  </a:solidFill>
                  <a:latin typeface="Calibri"/>
                  <a:ea typeface="Calibri"/>
                  <a:cs typeface="Calibri"/>
                  <a:sym typeface="Calibri"/>
                </a:rPr>
                <a:t>انتشار معلومات</a:t>
              </a:r>
              <a:endParaRPr b="1"/>
            </a:p>
          </p:txBody>
        </p:sp>
      </p:grpSp>
      <p:sp>
        <p:nvSpPr>
          <p:cNvPr id="166" name="Google Shape;166;p18"/>
          <p:cNvSpPr/>
          <p:nvPr/>
        </p:nvSpPr>
        <p:spPr>
          <a:xfrm>
            <a:off x="9115599" y="4173525"/>
            <a:ext cx="7675497" cy="1032091"/>
          </a:xfrm>
          <a:custGeom>
            <a:avLst/>
            <a:gdLst/>
            <a:ahLst/>
            <a:cxnLst/>
            <a:rect l="l" t="t" r="r" b="b"/>
            <a:pathLst>
              <a:path w="1167376" h="152959" extrusionOk="0">
                <a:moveTo>
                  <a:pt x="0" y="0"/>
                </a:moveTo>
                <a:lnTo>
                  <a:pt x="1167376" y="0"/>
                </a:lnTo>
                <a:lnTo>
                  <a:pt x="1167376" y="152959"/>
                </a:lnTo>
                <a:lnTo>
                  <a:pt x="0" y="152959"/>
                </a:lnTo>
                <a:close/>
              </a:path>
            </a:pathLst>
          </a:custGeom>
          <a:solidFill>
            <a:srgbClr val="335929"/>
          </a:solidFill>
          <a:ln>
            <a:noFill/>
          </a:ln>
        </p:spPr>
        <p:txBody>
          <a:bodyPr/>
          <a:lstStyle/>
          <a:p>
            <a:endParaRPr lang="en-US"/>
          </a:p>
        </p:txBody>
      </p:sp>
      <p:grpSp>
        <p:nvGrpSpPr>
          <p:cNvPr id="167" name="Google Shape;167;p18"/>
          <p:cNvGrpSpPr/>
          <p:nvPr/>
        </p:nvGrpSpPr>
        <p:grpSpPr>
          <a:xfrm>
            <a:off x="7763142" y="3088585"/>
            <a:ext cx="9027954" cy="2814770"/>
            <a:chOff x="139463" y="-200025"/>
            <a:chExt cx="12037273" cy="3753027"/>
          </a:xfrm>
        </p:grpSpPr>
        <p:sp>
          <p:nvSpPr>
            <p:cNvPr id="168" name="Google Shape;168;p18"/>
            <p:cNvSpPr txBox="1"/>
            <p:nvPr/>
          </p:nvSpPr>
          <p:spPr>
            <a:xfrm>
              <a:off x="6943236" y="-200025"/>
              <a:ext cx="5233500" cy="738900"/>
            </a:xfrm>
            <a:prstGeom prst="rect">
              <a:avLst/>
            </a:prstGeom>
            <a:noFill/>
            <a:ln>
              <a:noFill/>
            </a:ln>
          </p:spPr>
          <p:txBody>
            <a:bodyPr spcFirstLastPara="1" wrap="square" lIns="0" tIns="0" rIns="0" bIns="0" anchor="t" anchorCtr="0">
              <a:spAutoFit/>
            </a:bodyPr>
            <a:lstStyle/>
            <a:p>
              <a:pPr marL="0" marR="0" lvl="0" indent="0" algn="r" rtl="0">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شما حق</a:t>
              </a:r>
              <a:endParaRPr sz="3600" b="1">
                <a:latin typeface="Calibri"/>
                <a:ea typeface="Calibri"/>
                <a:cs typeface="Calibri"/>
                <a:sym typeface="Calibri"/>
              </a:endParaRPr>
            </a:p>
          </p:txBody>
        </p:sp>
        <p:sp>
          <p:nvSpPr>
            <p:cNvPr id="169" name="Google Shape;169;p18"/>
            <p:cNvSpPr txBox="1"/>
            <p:nvPr/>
          </p:nvSpPr>
          <p:spPr>
            <a:xfrm>
              <a:off x="139463" y="844753"/>
              <a:ext cx="11887200" cy="1272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6200" b="1" i="0" u="none" strike="noStrike" cap="none" dirty="0" err="1">
                  <a:solidFill>
                    <a:srgbClr val="FFFFFF"/>
                  </a:solidFill>
                  <a:latin typeface="Calibri"/>
                  <a:ea typeface="Calibri"/>
                  <a:cs typeface="Calibri"/>
                  <a:sym typeface="Calibri"/>
                </a:rPr>
                <a:t>حریم</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خصوصی</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و</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محرمیت</a:t>
              </a:r>
              <a:r>
                <a:rPr lang="en-US" sz="6200" b="1" i="0" u="none" strike="noStrike" cap="none" dirty="0">
                  <a:solidFill>
                    <a:srgbClr val="FFFFFF"/>
                  </a:solidFill>
                  <a:latin typeface="Calibri"/>
                  <a:ea typeface="Calibri"/>
                  <a:cs typeface="Calibri"/>
                  <a:sym typeface="Calibri"/>
                </a:rPr>
                <a:t> </a:t>
              </a:r>
              <a:endParaRPr b="1" dirty="0">
                <a:latin typeface="Calibri"/>
                <a:ea typeface="Calibri"/>
                <a:cs typeface="Calibri"/>
                <a:sym typeface="Calibri"/>
              </a:endParaRPr>
            </a:p>
          </p:txBody>
        </p:sp>
        <p:sp>
          <p:nvSpPr>
            <p:cNvPr id="170" name="Google Shape;170;p18"/>
            <p:cNvSpPr txBox="1"/>
            <p:nvPr/>
          </p:nvSpPr>
          <p:spPr>
            <a:xfrm>
              <a:off x="6943236" y="2814102"/>
              <a:ext cx="5233500" cy="738900"/>
            </a:xfrm>
            <a:prstGeom prst="rect">
              <a:avLst/>
            </a:prstGeom>
            <a:noFill/>
            <a:ln>
              <a:noFill/>
            </a:ln>
          </p:spPr>
          <p:txBody>
            <a:bodyPr spcFirstLastPara="1" wrap="square" lIns="0" tIns="0" rIns="0" bIns="0" anchor="t" anchorCtr="0">
              <a:spAutoFit/>
            </a:bodyPr>
            <a:lstStyle/>
            <a:p>
              <a:pPr marL="0" marR="0" lvl="0" indent="0" algn="r" rtl="0">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دارید</a:t>
              </a:r>
              <a:endParaRPr sz="3600" b="1">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78"/>
        <p:cNvGrpSpPr/>
        <p:nvPr/>
      </p:nvGrpSpPr>
      <p:grpSpPr>
        <a:xfrm>
          <a:off x="0" y="0"/>
          <a:ext cx="0" cy="0"/>
          <a:chOff x="0" y="0"/>
          <a:chExt cx="0" cy="0"/>
        </a:xfrm>
      </p:grpSpPr>
      <p:pic>
        <p:nvPicPr>
          <p:cNvPr id="179" name="Google Shape;179;p19"/>
          <p:cNvPicPr preferRelativeResize="0"/>
          <p:nvPr/>
        </p:nvPicPr>
        <p:blipFill rotWithShape="1">
          <a:blip r:embed="rId3">
            <a:alphaModFix/>
          </a:blip>
          <a:srcRect l="28255" r="12484"/>
          <a:stretch/>
        </p:blipFill>
        <p:spPr>
          <a:xfrm>
            <a:off x="0" y="0"/>
            <a:ext cx="9144000" cy="10287000"/>
          </a:xfrm>
          <a:prstGeom prst="rect">
            <a:avLst/>
          </a:prstGeom>
          <a:noFill/>
          <a:ln>
            <a:noFill/>
          </a:ln>
        </p:spPr>
      </p:pic>
      <p:sp>
        <p:nvSpPr>
          <p:cNvPr id="180" name="Google Shape;180;p19"/>
          <p:cNvSpPr/>
          <p:nvPr/>
        </p:nvSpPr>
        <p:spPr>
          <a:xfrm>
            <a:off x="8434608" y="4358410"/>
            <a:ext cx="8978497" cy="1196522"/>
          </a:xfrm>
          <a:custGeom>
            <a:avLst/>
            <a:gdLst/>
            <a:ahLst/>
            <a:cxnLst/>
            <a:rect l="l" t="t" r="r" b="b"/>
            <a:pathLst>
              <a:path w="1211673" h="152959" extrusionOk="0">
                <a:moveTo>
                  <a:pt x="0" y="0"/>
                </a:moveTo>
                <a:lnTo>
                  <a:pt x="1211673" y="0"/>
                </a:lnTo>
                <a:lnTo>
                  <a:pt x="1211673" y="152959"/>
                </a:lnTo>
                <a:lnTo>
                  <a:pt x="0" y="152959"/>
                </a:lnTo>
                <a:close/>
              </a:path>
            </a:pathLst>
          </a:custGeom>
          <a:solidFill>
            <a:srgbClr val="335929"/>
          </a:solidFill>
          <a:ln>
            <a:noFill/>
          </a:ln>
        </p:spPr>
        <p:txBody>
          <a:bodyPr/>
          <a:lstStyle/>
          <a:p>
            <a:endParaRPr lang="en-US"/>
          </a:p>
        </p:txBody>
      </p:sp>
      <p:sp>
        <p:nvSpPr>
          <p:cNvPr id="181" name="Google Shape;181;p19"/>
          <p:cNvSpPr txBox="1"/>
          <p:nvPr/>
        </p:nvSpPr>
        <p:spPr>
          <a:xfrm>
            <a:off x="12782155" y="3334326"/>
            <a:ext cx="3925200" cy="5541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3600" b="1" i="0" u="none" strike="noStrike" cap="none" dirty="0" err="1">
                <a:solidFill>
                  <a:srgbClr val="0C2675"/>
                </a:solidFill>
                <a:latin typeface="Calibri"/>
                <a:ea typeface="Calibri"/>
                <a:cs typeface="Calibri"/>
                <a:sym typeface="Calibri"/>
              </a:rPr>
              <a:t>شما</a:t>
            </a:r>
            <a:r>
              <a:rPr lang="en-US" sz="3600" b="1" i="0" u="none" strike="noStrike" cap="none" dirty="0">
                <a:solidFill>
                  <a:srgbClr val="0C2675"/>
                </a:solidFill>
                <a:latin typeface="Calibri"/>
                <a:ea typeface="Calibri"/>
                <a:cs typeface="Calibri"/>
                <a:sym typeface="Calibri"/>
              </a:rPr>
              <a:t> </a:t>
            </a:r>
            <a:r>
              <a:rPr lang="en-US" sz="3600" b="1" i="0" u="none" strike="noStrike" cap="none" dirty="0" err="1">
                <a:solidFill>
                  <a:srgbClr val="0C2675"/>
                </a:solidFill>
                <a:latin typeface="Calibri"/>
                <a:ea typeface="Calibri"/>
                <a:cs typeface="Calibri"/>
                <a:sym typeface="Calibri"/>
              </a:rPr>
              <a:t>حق</a:t>
            </a:r>
            <a:r>
              <a:rPr lang="en-US" sz="3600" b="1" i="0" u="none" strike="noStrike" cap="none" dirty="0">
                <a:solidFill>
                  <a:srgbClr val="0C2675"/>
                </a:solidFill>
                <a:latin typeface="Calibri"/>
                <a:ea typeface="Calibri"/>
                <a:cs typeface="Calibri"/>
                <a:sym typeface="Calibri"/>
              </a:rPr>
              <a:t> </a:t>
            </a:r>
            <a:r>
              <a:rPr lang="en-US" sz="3600" b="1" i="0" u="none" strike="noStrike" cap="none" dirty="0" err="1">
                <a:solidFill>
                  <a:srgbClr val="0C2675"/>
                </a:solidFill>
                <a:latin typeface="Calibri"/>
                <a:ea typeface="Calibri"/>
                <a:cs typeface="Calibri"/>
                <a:sym typeface="Calibri"/>
              </a:rPr>
              <a:t>دارید</a:t>
            </a:r>
            <a:endParaRPr sz="3600" b="1" dirty="0"/>
          </a:p>
        </p:txBody>
      </p:sp>
      <p:sp>
        <p:nvSpPr>
          <p:cNvPr id="182" name="Google Shape;182;p19"/>
          <p:cNvSpPr/>
          <p:nvPr/>
        </p:nvSpPr>
        <p:spPr>
          <a:xfrm>
            <a:off x="11480028" y="5590950"/>
            <a:ext cx="5933081" cy="1196522"/>
          </a:xfrm>
          <a:custGeom>
            <a:avLst/>
            <a:gdLst/>
            <a:ahLst/>
            <a:cxnLst/>
            <a:rect l="l" t="t" r="r" b="b"/>
            <a:pathLst>
              <a:path w="1037252" h="152959" extrusionOk="0">
                <a:moveTo>
                  <a:pt x="0" y="0"/>
                </a:moveTo>
                <a:lnTo>
                  <a:pt x="1037252" y="0"/>
                </a:lnTo>
                <a:lnTo>
                  <a:pt x="1037252" y="152959"/>
                </a:lnTo>
                <a:lnTo>
                  <a:pt x="0" y="152959"/>
                </a:lnTo>
                <a:close/>
              </a:path>
            </a:pathLst>
          </a:custGeom>
          <a:solidFill>
            <a:srgbClr val="335929"/>
          </a:solidFill>
          <a:ln>
            <a:noFill/>
          </a:ln>
        </p:spPr>
        <p:txBody>
          <a:bodyPr/>
          <a:lstStyle/>
          <a:p>
            <a:endParaRPr lang="en-US"/>
          </a:p>
        </p:txBody>
      </p:sp>
      <p:sp>
        <p:nvSpPr>
          <p:cNvPr id="183" name="Google Shape;183;p19"/>
          <p:cNvSpPr txBox="1"/>
          <p:nvPr/>
        </p:nvSpPr>
        <p:spPr>
          <a:xfrm>
            <a:off x="8151205" y="4077616"/>
            <a:ext cx="9261900" cy="25014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6500" b="1" i="0" u="none" strike="noStrike" cap="none" dirty="0" err="1">
                <a:solidFill>
                  <a:srgbClr val="FFFFFF"/>
                </a:solidFill>
                <a:latin typeface="Calibri"/>
                <a:ea typeface="Calibri"/>
                <a:cs typeface="Calibri"/>
                <a:sym typeface="Calibri"/>
              </a:rPr>
              <a:t>مراقبت</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های</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صحی</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دریافت</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کنید</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که</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آنرا</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درک</a:t>
            </a:r>
            <a:r>
              <a:rPr lang="en-US" sz="6500" b="1" i="0" u="none" strike="noStrike" cap="none" dirty="0">
                <a:solidFill>
                  <a:srgbClr val="FFFFFF"/>
                </a:solidFill>
                <a:latin typeface="Calibri"/>
                <a:ea typeface="Calibri"/>
                <a:cs typeface="Calibri"/>
                <a:sym typeface="Calibri"/>
              </a:rPr>
              <a:t> </a:t>
            </a:r>
            <a:r>
              <a:rPr lang="en-US" sz="6500" b="1" i="0" u="none" strike="noStrike" cap="none" dirty="0" err="1">
                <a:solidFill>
                  <a:srgbClr val="FFFFFF"/>
                </a:solidFill>
                <a:latin typeface="Calibri"/>
                <a:ea typeface="Calibri"/>
                <a:cs typeface="Calibri"/>
                <a:sym typeface="Calibri"/>
              </a:rPr>
              <a:t>میکنید</a:t>
            </a:r>
            <a:endParaRPr sz="65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91"/>
        <p:cNvGrpSpPr/>
        <p:nvPr/>
      </p:nvGrpSpPr>
      <p:grpSpPr>
        <a:xfrm>
          <a:off x="0" y="0"/>
          <a:ext cx="0" cy="0"/>
          <a:chOff x="0" y="0"/>
          <a:chExt cx="0" cy="0"/>
        </a:xfrm>
      </p:grpSpPr>
      <p:sp>
        <p:nvSpPr>
          <p:cNvPr id="192" name="Google Shape;192;p20"/>
          <p:cNvSpPr/>
          <p:nvPr/>
        </p:nvSpPr>
        <p:spPr>
          <a:xfrm>
            <a:off x="1819049" y="2674144"/>
            <a:ext cx="9052335" cy="4938711"/>
          </a:xfrm>
          <a:custGeom>
            <a:avLst/>
            <a:gdLst/>
            <a:ahLst/>
            <a:cxnLst/>
            <a:rect l="l" t="t" r="r" b="b"/>
            <a:pathLst>
              <a:path w="9052335" h="4938711" extrusionOk="0">
                <a:moveTo>
                  <a:pt x="0" y="0"/>
                </a:moveTo>
                <a:lnTo>
                  <a:pt x="9052335" y="0"/>
                </a:lnTo>
                <a:lnTo>
                  <a:pt x="9052335" y="4938712"/>
                </a:lnTo>
                <a:lnTo>
                  <a:pt x="0" y="4938712"/>
                </a:lnTo>
                <a:lnTo>
                  <a:pt x="0" y="0"/>
                </a:lnTo>
                <a:close/>
              </a:path>
            </a:pathLst>
          </a:custGeom>
          <a:blipFill rotWithShape="1">
            <a:blip r:embed="rId3">
              <a:alphaModFix/>
            </a:blip>
            <a:stretch>
              <a:fillRect l="-5234" t="-27871" r="-4485" b="-24215"/>
            </a:stretch>
          </a:blipFill>
          <a:ln>
            <a:noFill/>
          </a:ln>
        </p:spPr>
        <p:txBody>
          <a:bodyPr/>
          <a:lstStyle/>
          <a:p>
            <a:endParaRPr lang="en-US"/>
          </a:p>
        </p:txBody>
      </p:sp>
      <p:grpSp>
        <p:nvGrpSpPr>
          <p:cNvPr id="193" name="Google Shape;193;p20"/>
          <p:cNvGrpSpPr/>
          <p:nvPr/>
        </p:nvGrpSpPr>
        <p:grpSpPr>
          <a:xfrm>
            <a:off x="12723262" y="3573777"/>
            <a:ext cx="3925125" cy="2814771"/>
            <a:chOff x="0" y="-200025"/>
            <a:chExt cx="5233500" cy="3753027"/>
          </a:xfrm>
        </p:grpSpPr>
        <p:sp>
          <p:nvSpPr>
            <p:cNvPr id="194" name="Google Shape;194;p20"/>
            <p:cNvSpPr/>
            <p:nvPr/>
          </p:nvSpPr>
          <p:spPr>
            <a:xfrm>
              <a:off x="1866734" y="948967"/>
              <a:ext cx="3366171" cy="1415636"/>
            </a:xfrm>
            <a:custGeom>
              <a:avLst/>
              <a:gdLst/>
              <a:ahLst/>
              <a:cxnLst/>
              <a:rect l="l" t="t" r="r" b="b"/>
              <a:pathLst>
                <a:path w="367787" h="152959" extrusionOk="0">
                  <a:moveTo>
                    <a:pt x="0" y="0"/>
                  </a:moveTo>
                  <a:lnTo>
                    <a:pt x="367787" y="0"/>
                  </a:lnTo>
                  <a:lnTo>
                    <a:pt x="367787" y="152959"/>
                  </a:lnTo>
                  <a:lnTo>
                    <a:pt x="0" y="152959"/>
                  </a:lnTo>
                  <a:close/>
                </a:path>
              </a:pathLst>
            </a:custGeom>
            <a:solidFill>
              <a:srgbClr val="335929"/>
            </a:solidFill>
            <a:ln>
              <a:noFill/>
            </a:ln>
          </p:spPr>
          <p:txBody>
            <a:bodyPr/>
            <a:lstStyle/>
            <a:p>
              <a:endParaRPr lang="en-US"/>
            </a:p>
          </p:txBody>
        </p:sp>
        <p:sp>
          <p:nvSpPr>
            <p:cNvPr id="195" name="Google Shape;195;p20"/>
            <p:cNvSpPr txBox="1"/>
            <p:nvPr/>
          </p:nvSpPr>
          <p:spPr>
            <a:xfrm>
              <a:off x="0" y="-200025"/>
              <a:ext cx="5233500" cy="738900"/>
            </a:xfrm>
            <a:prstGeom prst="rect">
              <a:avLst/>
            </a:prstGeom>
            <a:noFill/>
            <a:ln>
              <a:noFill/>
            </a:ln>
          </p:spPr>
          <p:txBody>
            <a:bodyPr spcFirstLastPara="1" wrap="square" lIns="0" tIns="0" rIns="0" bIns="0" anchor="t" anchorCtr="0">
              <a:spAutoFit/>
            </a:bodyPr>
            <a:lstStyle/>
            <a:p>
              <a:pPr marL="0" marR="0" lvl="0" indent="0" algn="r" rtl="0">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شما حق دارید </a:t>
              </a:r>
              <a:endParaRPr sz="3600" b="1">
                <a:latin typeface="Calibri"/>
                <a:ea typeface="Calibri"/>
                <a:cs typeface="Calibri"/>
                <a:sym typeface="Calibri"/>
              </a:endParaRPr>
            </a:p>
          </p:txBody>
        </p:sp>
        <p:sp>
          <p:nvSpPr>
            <p:cNvPr id="196" name="Google Shape;196;p20"/>
            <p:cNvSpPr txBox="1"/>
            <p:nvPr/>
          </p:nvSpPr>
          <p:spPr>
            <a:xfrm>
              <a:off x="1866736" y="946363"/>
              <a:ext cx="3077100" cy="1272300"/>
            </a:xfrm>
            <a:prstGeom prst="rect">
              <a:avLst/>
            </a:prstGeom>
            <a:noFill/>
            <a:ln>
              <a:noFill/>
            </a:ln>
          </p:spPr>
          <p:txBody>
            <a:bodyPr spcFirstLastPara="1" wrap="square" lIns="0" tIns="0" rIns="0" bIns="0" anchor="t" anchorCtr="0">
              <a:spAutoFit/>
            </a:bodyPr>
            <a:lstStyle/>
            <a:p>
              <a:pPr marL="0" marR="0" lvl="0" indent="0" algn="r" rtl="1">
                <a:lnSpc>
                  <a:spcPct val="140000"/>
                </a:lnSpc>
                <a:spcBef>
                  <a:spcPts val="0"/>
                </a:spcBef>
                <a:spcAft>
                  <a:spcPts val="0"/>
                </a:spcAft>
                <a:buNone/>
              </a:pPr>
              <a:r>
                <a:rPr lang="en-US" sz="6200" b="1" i="0" u="none" strike="noStrike" cap="none" dirty="0" err="1">
                  <a:solidFill>
                    <a:srgbClr val="FFFFFF"/>
                  </a:solidFill>
                  <a:latin typeface="Calibri"/>
                  <a:ea typeface="Calibri"/>
                  <a:cs typeface="Calibri"/>
                  <a:sym typeface="Calibri"/>
                </a:rPr>
                <a:t>ترجمان</a:t>
              </a:r>
              <a:endParaRPr sz="6500" b="1" dirty="0">
                <a:latin typeface="Calibri"/>
                <a:ea typeface="Calibri"/>
                <a:cs typeface="Calibri"/>
                <a:sym typeface="Calibri"/>
              </a:endParaRPr>
            </a:p>
          </p:txBody>
        </p:sp>
        <p:sp>
          <p:nvSpPr>
            <p:cNvPr id="197" name="Google Shape;197;p20"/>
            <p:cNvSpPr txBox="1"/>
            <p:nvPr/>
          </p:nvSpPr>
          <p:spPr>
            <a:xfrm>
              <a:off x="0" y="2814102"/>
              <a:ext cx="5233500" cy="738900"/>
            </a:xfrm>
            <a:prstGeom prst="rect">
              <a:avLst/>
            </a:prstGeom>
            <a:noFill/>
            <a:ln>
              <a:noFill/>
            </a:ln>
          </p:spPr>
          <p:txBody>
            <a:bodyPr spcFirstLastPara="1" wrap="square" lIns="0" tIns="0" rIns="0" bIns="0" anchor="t" anchorCtr="0">
              <a:spAutoFit/>
            </a:bodyPr>
            <a:lstStyle/>
            <a:p>
              <a:pPr marL="0" marR="0" lvl="0" indent="0" algn="r" rtl="0">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داشته باشید</a:t>
              </a:r>
              <a:endParaRPr sz="3600" b="1">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05"/>
        <p:cNvGrpSpPr/>
        <p:nvPr/>
      </p:nvGrpSpPr>
      <p:grpSpPr>
        <a:xfrm>
          <a:off x="0" y="0"/>
          <a:ext cx="0" cy="0"/>
          <a:chOff x="0" y="0"/>
          <a:chExt cx="0" cy="0"/>
        </a:xfrm>
      </p:grpSpPr>
      <p:pic>
        <p:nvPicPr>
          <p:cNvPr id="206" name="Google Shape;206;p21"/>
          <p:cNvPicPr preferRelativeResize="0"/>
          <p:nvPr/>
        </p:nvPicPr>
        <p:blipFill rotWithShape="1">
          <a:blip r:embed="rId3">
            <a:alphaModFix/>
          </a:blip>
          <a:srcRect l="30305" r="15841"/>
          <a:stretch/>
        </p:blipFill>
        <p:spPr>
          <a:xfrm>
            <a:off x="0" y="0"/>
            <a:ext cx="9144000" cy="10287000"/>
          </a:xfrm>
          <a:prstGeom prst="rect">
            <a:avLst/>
          </a:prstGeom>
          <a:noFill/>
          <a:ln>
            <a:noFill/>
          </a:ln>
        </p:spPr>
      </p:pic>
      <p:sp>
        <p:nvSpPr>
          <p:cNvPr id="207" name="Google Shape;207;p21"/>
          <p:cNvSpPr/>
          <p:nvPr/>
        </p:nvSpPr>
        <p:spPr>
          <a:xfrm>
            <a:off x="9910723" y="4221325"/>
            <a:ext cx="6756082" cy="1196522"/>
          </a:xfrm>
          <a:custGeom>
            <a:avLst/>
            <a:gdLst/>
            <a:ahLst/>
            <a:cxnLst/>
            <a:rect l="l" t="t" r="r" b="b"/>
            <a:pathLst>
              <a:path w="1053991" h="152959" extrusionOk="0">
                <a:moveTo>
                  <a:pt x="0" y="0"/>
                </a:moveTo>
                <a:lnTo>
                  <a:pt x="1053991" y="0"/>
                </a:lnTo>
                <a:lnTo>
                  <a:pt x="1053991" y="152959"/>
                </a:lnTo>
                <a:lnTo>
                  <a:pt x="0" y="152959"/>
                </a:lnTo>
                <a:close/>
              </a:path>
            </a:pathLst>
          </a:custGeom>
          <a:solidFill>
            <a:srgbClr val="335929"/>
          </a:solidFill>
          <a:ln>
            <a:noFill/>
          </a:ln>
        </p:spPr>
        <p:txBody>
          <a:bodyPr/>
          <a:lstStyle/>
          <a:p>
            <a:endParaRPr lang="en-US"/>
          </a:p>
        </p:txBody>
      </p:sp>
      <p:sp>
        <p:nvSpPr>
          <p:cNvPr id="208" name="Google Shape;208;p21"/>
          <p:cNvSpPr txBox="1"/>
          <p:nvPr/>
        </p:nvSpPr>
        <p:spPr>
          <a:xfrm>
            <a:off x="12741923" y="3281175"/>
            <a:ext cx="3925200" cy="5541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3600" b="1" i="0" u="none" strike="noStrike" cap="none">
                <a:solidFill>
                  <a:srgbClr val="0C2675"/>
                </a:solidFill>
                <a:latin typeface="Calibri"/>
                <a:ea typeface="Calibri"/>
                <a:cs typeface="Calibri"/>
                <a:sym typeface="Calibri"/>
              </a:rPr>
              <a:t>شما حق دارید</a:t>
            </a:r>
            <a:endParaRPr sz="3600" b="1"/>
          </a:p>
        </p:txBody>
      </p:sp>
      <p:sp>
        <p:nvSpPr>
          <p:cNvPr id="209" name="Google Shape;209;p21"/>
          <p:cNvSpPr/>
          <p:nvPr/>
        </p:nvSpPr>
        <p:spPr>
          <a:xfrm>
            <a:off x="11898551" y="5609175"/>
            <a:ext cx="4767656" cy="1196522"/>
          </a:xfrm>
          <a:custGeom>
            <a:avLst/>
            <a:gdLst/>
            <a:ahLst/>
            <a:cxnLst/>
            <a:rect l="l" t="t" r="r" b="b"/>
            <a:pathLst>
              <a:path w="711856" h="152959" extrusionOk="0">
                <a:moveTo>
                  <a:pt x="0" y="0"/>
                </a:moveTo>
                <a:lnTo>
                  <a:pt x="711856" y="0"/>
                </a:lnTo>
                <a:lnTo>
                  <a:pt x="711856" y="152959"/>
                </a:lnTo>
                <a:lnTo>
                  <a:pt x="0" y="152959"/>
                </a:lnTo>
                <a:close/>
              </a:path>
            </a:pathLst>
          </a:custGeom>
          <a:solidFill>
            <a:srgbClr val="335929"/>
          </a:solidFill>
          <a:ln>
            <a:noFill/>
          </a:ln>
        </p:spPr>
        <p:txBody>
          <a:bodyPr/>
          <a:lstStyle/>
          <a:p>
            <a:endParaRPr lang="en-US"/>
          </a:p>
        </p:txBody>
      </p:sp>
      <p:sp>
        <p:nvSpPr>
          <p:cNvPr id="210" name="Google Shape;210;p21"/>
          <p:cNvSpPr txBox="1"/>
          <p:nvPr/>
        </p:nvSpPr>
        <p:spPr>
          <a:xfrm>
            <a:off x="9910723" y="4069714"/>
            <a:ext cx="6539100" cy="23859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6200" b="1" i="0" u="none" strike="noStrike" cap="none" dirty="0" err="1">
                <a:solidFill>
                  <a:srgbClr val="FFFFFF"/>
                </a:solidFill>
                <a:latin typeface="Calibri"/>
                <a:ea typeface="Calibri"/>
                <a:cs typeface="Calibri"/>
                <a:sym typeface="Calibri"/>
              </a:rPr>
              <a:t>مراقبت</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کننده</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صحی</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زن</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درخواست</a:t>
            </a:r>
            <a:r>
              <a:rPr lang="en-US" sz="6200" b="1" i="0" u="none" strike="noStrike" cap="none" dirty="0">
                <a:solidFill>
                  <a:srgbClr val="FFFFFF"/>
                </a:solidFill>
                <a:latin typeface="Calibri"/>
                <a:ea typeface="Calibri"/>
                <a:cs typeface="Calibri"/>
                <a:sym typeface="Calibri"/>
              </a:rPr>
              <a:t> </a:t>
            </a:r>
            <a:r>
              <a:rPr lang="en-US" sz="6200" b="1" i="0" u="none" strike="noStrike" cap="none" dirty="0" err="1">
                <a:solidFill>
                  <a:srgbClr val="FFFFFF"/>
                </a:solidFill>
                <a:latin typeface="Calibri"/>
                <a:ea typeface="Calibri"/>
                <a:cs typeface="Calibri"/>
                <a:sym typeface="Calibri"/>
              </a:rPr>
              <a:t>کنید</a:t>
            </a:r>
            <a:endParaRPr b="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1357</Words>
  <Application>Microsoft Macintosh PowerPoint</Application>
  <PresentationFormat>Custom</PresentationFormat>
  <Paragraphs>71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Roboto Slab</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Gladys Aguirre</cp:lastModifiedBy>
  <cp:revision>2</cp:revision>
  <dcterms:modified xsi:type="dcterms:W3CDTF">2023-11-22T11:25:40Z</dcterms:modified>
</cp:coreProperties>
</file>