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Roboto Condensed" panose="02000000000000000000" pitchFamily="2" charset="0"/>
      <p:regular r:id="rId32"/>
      <p:bold r:id="rId33"/>
      <p:boldItalic r:id="rId34"/>
    </p:embeddedFont>
    <p:embeddedFont>
      <p:font typeface="Roboto Slab" pitchFamily="2"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p:restoredTop sz="78373"/>
  </p:normalViewPr>
  <p:slideViewPr>
    <p:cSldViewPr snapToGrid="0">
      <p:cViewPr varScale="1">
        <p:scale>
          <a:sx n="68" d="100"/>
          <a:sy n="68" d="100"/>
        </p:scale>
        <p:origin x="1592"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4" name="Google Shape;224;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5" name="Google Shape;225;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قبل از آغاز معاینات، دستیار صحی یا نرس به شما یک لباس سرتاپای صحی میدهد تا آنرا بپوشید. آنها اتاق را ترک میکنند تا حریم خصوصی شما هنگام تبدیل کردن لباس حفظ گردد. بعد از اینکه آماده شدید، میتوانید بالای میز معاینه بنشینید و منتظر باشید.</a:t>
            </a:r>
            <a:endParaRPr/>
          </a:p>
        </p:txBody>
      </p:sp>
      <p:sp>
        <p:nvSpPr>
          <p:cNvPr id="227" name="Google Shape;227;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8" name="Google Shape;228;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38" name="Google Shape;238;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39" name="Google Shape;239;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معمولاً یک روجایی کاغذی در بالای میز معاینه است و شما میتوانید آنرا باز نموده و برای محرمیت بیشتر بالای دامن تان بیندازید.</a:t>
            </a:r>
            <a:endParaRPr/>
          </a:p>
        </p:txBody>
      </p:sp>
      <p:sp>
        <p:nvSpPr>
          <p:cNvPr id="241" name="Google Shape;241;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42" name="Google Shape;242;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9" name="Google Shape;259;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60" name="Google Shape;260;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وقتی که مراقبت کننده صحی شما می آید، نخست معلوماتی که برای وی داده شده است را مرور می نماید و سپس در مورد نگرانی های صحی تان با شما صحبت میکند.</a:t>
            </a:r>
            <a:endParaRPr/>
          </a:p>
        </p:txBody>
      </p:sp>
      <p:sp>
        <p:nvSpPr>
          <p:cNvPr id="262" name="Google Shape;262;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3" name="Google Shape;263;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73" name="Google Shape;273;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74" name="Google Shape;274;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آنها چند سوال از شما می پرسند، مانند:</a:t>
            </a:r>
            <a:endParaRPr/>
          </a:p>
          <a:p>
            <a:pPr marL="0" lvl="0" indent="0" algn="r" rtl="1">
              <a:spcBef>
                <a:spcPts val="0"/>
              </a:spcBef>
              <a:spcAft>
                <a:spcPts val="0"/>
              </a:spcAft>
              <a:buNone/>
            </a:pPr>
            <a:endParaRPr/>
          </a:p>
          <a:p>
            <a:pPr marL="0" lvl="0" indent="0" algn="r" rtl="1">
              <a:spcBef>
                <a:spcPts val="0"/>
              </a:spcBef>
              <a:spcAft>
                <a:spcPts val="0"/>
              </a:spcAft>
              <a:buNone/>
            </a:pPr>
            <a:r>
              <a:rPr lang="en-US"/>
              <a:t>آخرین عادت ماهوار شما چه وقت بود؟</a:t>
            </a:r>
            <a:endParaRPr/>
          </a:p>
          <a:p>
            <a:pPr marL="0" lvl="0" indent="0" algn="r" rtl="1">
              <a:spcBef>
                <a:spcPts val="0"/>
              </a:spcBef>
              <a:spcAft>
                <a:spcPts val="0"/>
              </a:spcAft>
              <a:buNone/>
            </a:pPr>
            <a:endParaRPr/>
          </a:p>
          <a:p>
            <a:pPr marL="0" lvl="0" indent="0" algn="r" rtl="1">
              <a:spcBef>
                <a:spcPts val="0"/>
              </a:spcBef>
              <a:spcAft>
                <a:spcPts val="0"/>
              </a:spcAft>
              <a:buNone/>
            </a:pPr>
            <a:r>
              <a:rPr lang="en-US"/>
              <a:t>آیا شما از نظر جنسی فعال هستید؟</a:t>
            </a:r>
            <a:endParaRPr/>
          </a:p>
          <a:p>
            <a:pPr marL="0" lvl="0" indent="0" algn="r" rtl="1">
              <a:spcBef>
                <a:spcPts val="0"/>
              </a:spcBef>
              <a:spcAft>
                <a:spcPts val="0"/>
              </a:spcAft>
              <a:buNone/>
            </a:pPr>
            <a:endParaRPr/>
          </a:p>
          <a:p>
            <a:pPr marL="0" lvl="0" indent="0" algn="r" rtl="1">
              <a:spcBef>
                <a:spcPts val="0"/>
              </a:spcBef>
              <a:spcAft>
                <a:spcPts val="0"/>
              </a:spcAft>
              <a:buNone/>
            </a:pPr>
            <a:r>
              <a:rPr lang="en-US"/>
              <a:t>آیا از کدام شیوه ضد حاملگی استفاده میکنید؟</a:t>
            </a:r>
            <a:endParaRPr/>
          </a:p>
          <a:p>
            <a:pPr marL="0" lvl="0" indent="0" algn="r" rtl="1">
              <a:spcBef>
                <a:spcPts val="0"/>
              </a:spcBef>
              <a:spcAft>
                <a:spcPts val="0"/>
              </a:spcAft>
              <a:buNone/>
            </a:pPr>
            <a:endParaRPr/>
          </a:p>
          <a:p>
            <a:pPr marL="0" lvl="0" indent="0" algn="r" rtl="1">
              <a:spcBef>
                <a:spcPts val="0"/>
              </a:spcBef>
              <a:spcAft>
                <a:spcPts val="0"/>
              </a:spcAft>
              <a:buNone/>
            </a:pPr>
            <a:r>
              <a:rPr lang="en-US"/>
              <a:t>آیا به نظر تان حامله هستید؟</a:t>
            </a:r>
            <a:endParaRPr/>
          </a:p>
          <a:p>
            <a:pPr marL="0" lvl="0" indent="0" algn="r" rtl="1">
              <a:spcBef>
                <a:spcPts val="0"/>
              </a:spcBef>
              <a:spcAft>
                <a:spcPts val="0"/>
              </a:spcAft>
              <a:buNone/>
            </a:pPr>
            <a:endParaRPr/>
          </a:p>
          <a:p>
            <a:pPr marL="0" lvl="0" indent="0" algn="r" rtl="1">
              <a:spcBef>
                <a:spcPts val="0"/>
              </a:spcBef>
              <a:spcAft>
                <a:spcPts val="0"/>
              </a:spcAft>
              <a:buNone/>
            </a:pPr>
            <a:r>
              <a:rPr lang="en-US"/>
              <a:t>این سوالات به مراقبت کننده صحی شما کمک میکند تا بهترین تداوی ممکن را برای شما فراهم کند. داشتن مراقبت کننده صحی که شما بالای آن اعتماد دارید بسیار مهم است. اگر شما نزد مراقبت کننده صحی تان خود را راحت احساس نمیکنید، سعی نمایید تا به نزد یک مراقبت کننده صحی که خود را راحت احساس میکنید مراجعه نمایید.</a:t>
            </a:r>
            <a:endParaRPr/>
          </a:p>
        </p:txBody>
      </p:sp>
      <p:sp>
        <p:nvSpPr>
          <p:cNvPr id="276" name="Google Shape;276;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7" name="Google Shape;277;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94" name="Google Shape;294;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95" name="Google Shape;295;p1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پس از آن، مراقبت کننده صحی معمولاً  معاینه سینه انجام میدهد. این معاینه برای بررسی کردن هر گونه حالت های غیر نارمل، به شمول برآمدگی یا تغییراتی که ممکن ضرورت به تست بیشتر داشته باشد، انجام میشود. معاینه سینه یکی از بهترین شیوه ها برای تشخیص سرطان سینه است. به هر چی زوتر  سرطان سینه زودتر تشخیص شود، تداوی آن به همان اندازه آسانتر است.</a:t>
            </a:r>
            <a:endParaRPr/>
          </a:p>
          <a:p>
            <a:pPr marL="0" lvl="0" indent="0" algn="r" rtl="1">
              <a:spcBef>
                <a:spcPts val="0"/>
              </a:spcBef>
              <a:spcAft>
                <a:spcPts val="0"/>
              </a:spcAft>
              <a:buNone/>
            </a:pPr>
            <a:endParaRPr/>
          </a:p>
          <a:p>
            <a:pPr marL="0" lvl="0" indent="0" algn="r" rtl="1">
              <a:spcBef>
                <a:spcPts val="0"/>
              </a:spcBef>
              <a:spcAft>
                <a:spcPts val="0"/>
              </a:spcAft>
              <a:buNone/>
            </a:pPr>
            <a:r>
              <a:rPr lang="en-US"/>
              <a:t>در جریان این معاینه، مراقبت کننده صحی ممکن از شما بخواهد تا به پشت بالای میز معاینه دراز بکشید و یا از شما بخواهد که در حالت نشسته بمانید. آنها قسمت نیمه بالایی لباس سرتاپا را میکشند تا بتوانند سینه ها را معاینه کنند. از شما درخواست خواهد شد که دستان تان را بالا کنید تا سینه ها به جناح شما آویزان شوند، یا اینکه دستان تان را در قسمت سرین قرار دهید. این وضعیت های مختلف به مراقبت کننده صحی شما کمک میکند تا سینه ها را بطور کامل معاینه کنند. مراقبت کننده صحی با دستان خود سینه ها، نوک سینه و ناحیه زیر بغل را فشار میدهد تا هر نوع مشکلات در شکل، وضعیت یا رنگ را  بررسی کند.</a:t>
            </a:r>
            <a:endParaRPr/>
          </a:p>
        </p:txBody>
      </p:sp>
      <p:sp>
        <p:nvSpPr>
          <p:cNvPr id="297" name="Google Shape;297;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8" name="Google Shape;298;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08" name="Google Shape;308;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9" name="Google Shape;309;p1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پس از معاینه سینه، به احتمال زیاد مراقبت کننده صحی یک معاینه لگن خاصره و معاینات پاپ را انجام خواهد داد. معاینه لگن خاصره یک بخش عادی معاینه صحتمندی شما است، که طی آن مراقبت کننده صحی صحت اعضای باروری شما را  بررسی میکند. مراقبت کننده صحی همچنین یک معاینات پاپ را در جریان معاینه لگن خاصره انجام میده تا ببیند که آیا کدام تغییرات حجروی غیر-نارمل در عنق رحم شما وجود دارد یا نه. که  این تغییرات میتواند منجر به سرطان عنق رحم شود.</a:t>
            </a:r>
            <a:endParaRPr/>
          </a:p>
        </p:txBody>
      </p:sp>
      <p:sp>
        <p:nvSpPr>
          <p:cNvPr id="311" name="Google Shape;311;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12" name="Google Shape;312;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25" name="Google Shape;325;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26" name="Google Shape;326;p1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از شما خواسته می شود که روی میز معاینه دراز بکشید  و پاهای خود را در نقاط نگهدارنده پای که بنام stirrups یاد میشود،  قرار دهید. این کار به مراقبت کننده صحی امکان دیدن ناحیه لگن خاصره را فراهم میکند.</a:t>
            </a:r>
            <a:endParaRPr/>
          </a:p>
        </p:txBody>
      </p:sp>
      <p:sp>
        <p:nvSpPr>
          <p:cNvPr id="328" name="Google Shape;328;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29" name="Google Shape;329;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48" name="Google Shape;348;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49" name="Google Shape;349;p1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مراقبت کننده صحی ناحیه خارجی مهبل را معاینه میکند. پس از آن،  ناحیه داخلی را معاینه مینماید. آنها این معاینه را با وارد کردن سپوکولوم انجام  می دهند، که یک وسیله طبی است که در سایز های مختلف وجود دارد  و باعث می شود داخل مهبل راحت تر مشاهده شود.</a:t>
            </a:r>
            <a:endParaRPr/>
          </a:p>
        </p:txBody>
      </p:sp>
      <p:sp>
        <p:nvSpPr>
          <p:cNvPr id="351" name="Google Shape;351;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52" name="Google Shape;352;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65" name="Google Shape;365;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66" name="Google Shape;366;p1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مراقبت کننده صحی از ژل چرب کننده (لوبریکانت) استفاده می نماید تا سپوکولوم به راحتی داخل برود. آنها ممکن است از شما تقاضا نمایند تا در این مرحله در حد امکان خود را راحت  بگیرید، چون این کار نیز به دخول راحت سپوکولوم کمک میکند. </a:t>
            </a:r>
            <a:endParaRPr/>
          </a:p>
          <a:p>
            <a:pPr marL="0" lvl="0" indent="0" algn="l" rtl="0">
              <a:spcBef>
                <a:spcPts val="0"/>
              </a:spcBef>
              <a:spcAft>
                <a:spcPts val="0"/>
              </a:spcAft>
              <a:buNone/>
            </a:pPr>
            <a:endParaRPr/>
          </a:p>
          <a:p>
            <a:pPr marL="0" lvl="0" indent="0" algn="r" rtl="1">
              <a:spcBef>
                <a:spcPts val="0"/>
              </a:spcBef>
              <a:spcAft>
                <a:spcPts val="0"/>
              </a:spcAft>
              <a:buNone/>
            </a:pPr>
            <a:r>
              <a:rPr lang="en-US"/>
              <a:t>پس از اینکه سپوکولوم داخل شد، مراقبت کننده صحی مهبل و عنق رحم را معاینه نموده و هرگونه غده های غیر-نارمل را  بررسی میکند یا برای معاینات نمونه میگیرد. سپوکولوم ممکن است سرد باشد یا اندکی ناراحتی داشته باشد و شما باید هرگونه ناراحتی که احساس میکنید را به مراقبت کننده خود در میان بگذارید. </a:t>
            </a:r>
            <a:endParaRPr/>
          </a:p>
        </p:txBody>
      </p:sp>
      <p:sp>
        <p:nvSpPr>
          <p:cNvPr id="368" name="Google Shape;368;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69" name="Google Shape;369;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79" name="Google Shape;379;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80" name="Google Shape;380;p1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در معاینات پاپ، مراقبت کننده صحی با استفاده از یک برس کوچک به آرامی یک نمونه را از عنق رحم و ناحیه عقبی مهبل میگیرید. این نمونه جهت آزمایش به لابراتوار فرستاده میشود. در  طول این مدت، آنها ممکن است شما را بخاطر داشتن عفونت نیز بررسی کنند.</a:t>
            </a:r>
            <a:endParaRPr/>
          </a:p>
        </p:txBody>
      </p:sp>
      <p:sp>
        <p:nvSpPr>
          <p:cNvPr id="382" name="Google Shape;382;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83" name="Google Shape;383;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6" name="Google Shape;106;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7" name="Google Shape;107;p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داکتران در ایالات متحده توصیه مینمایند زنانی که مقاربت جنسی دارند یا سن آنها از 21 سال بالاتر است، باید سال یک بار برای «معاینه صحتمندی زنان» مراجعه کنند. معاینه های صحتمندی زنان فرصتی برای بررسی صحت کلی یک زن میباشد. این معاینه ها شامل صحت جسمی، صحت روانی و وضعیت اجتماعی است.</a:t>
            </a:r>
            <a:endParaRPr/>
          </a:p>
        </p:txBody>
      </p:sp>
      <p:sp>
        <p:nvSpPr>
          <p:cNvPr id="109" name="Google Shape;109;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0" name="Google Shape;110;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98" name="Google Shape;398;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99" name="Google Shape;399;p2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در جریان مدتی که شما در این وضعیت قرار دارید، مراقبت کننده صحی ناحیه لگن خاصره را معاینه میکند تا کدام مورد غیر-نارمل وجود دارد یا خیر. چون بعضی اعضا مانند رحم و  تخمدان ها از خارج بدن قابل دید نیستند، مراقبت کننده با استفاده از دستان خود ناحیه معده و لگن  را احساس میکند. مراقبت کننده یک یا دو انگشت یک دست که چرب شده و دارای دستکش میباشد را وارد مهبل میکند. در همین جریان، مراقبت کننده با استفاده از دست دیگر خود ناحیه پایین بطن را به آرامی فشار میدهد. این معاینه به چک کردن اندازه و شکل رحم و  تخمدان ها و چک کردن ساحات دردناک یا غده های غیر نارمل کمک میکند.</a:t>
            </a:r>
            <a:endParaRPr/>
          </a:p>
        </p:txBody>
      </p:sp>
      <p:sp>
        <p:nvSpPr>
          <p:cNvPr id="401" name="Google Shape;401;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02" name="Google Shape;402;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15" name="Google Shape;415;p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16" name="Google Shape;416;p2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مراقبت کننده صحی باید پروسیژر های مختلف معاینه را به شما تشریح نماید. شما نیز میتوانید هر زمان در طول وعده ملاقات که خواسته باشید سوال کنید، حتی در حین اجرای یک پروسیژر. یعنی، شما همچنین میتوانید احساس ناراحتی یا دو-دلی خود در رابطه به پروسیژر ابراز کنید. راحتی شما بسیار مهم است و شریک سازی سوالات و نگرانی ها با مراقبت کننده صحی خود، به آنها کمک میکند تا بهترین مراقبت ممکن را به شما فراهم نمایند.</a:t>
            </a:r>
            <a:endParaRPr/>
          </a:p>
        </p:txBody>
      </p:sp>
      <p:sp>
        <p:nvSpPr>
          <p:cNvPr id="418" name="Google Shape;418;p2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19" name="Google Shape;419;p2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34" name="Google Shape;434;p2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35" name="Google Shape;435;p2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پس  از انجام معاینات، مراقبت کننده صحی هر گونه معلوماتی که باید فوراً شریک ساخته شود را به شما میدهد. اگر آنها نمونه گرفتند، به شما خواهند گفت که چه زمانی میتوانید نتایج آنرا توقع داشته باشید. پس از اینکه وعده ملاقات به پایان رسید، مراقبت کننده صحی به شما میگوید که قدم بعدی چه است. این قدم ها میتواند شامل پیروی از هدایات مشخص در خانه، تنظیم کردن یک وعده ملاقات برای پیگیری یا مراجعه به یک داکتر متفاوت باشد. سپس، آنها اتاق را ترک میکنند تا شما  در خلوت لباس خود را تبدیل کنید. مراقبت کننده صحی همچنین ممکن است در رابطه به گزینه های جلوگیری از حاملگی و شیوه های مختلف جلوگیری از حاملگی که قابل دسترس است، با شما صحبت نماید. صحبت کردن در رابطه به این موضوع یا پذیرفتن توصیه های مربوط به جلوگیری از حمل، کاملاً انتخاب شما است. </a:t>
            </a:r>
            <a:endParaRPr/>
          </a:p>
        </p:txBody>
      </p:sp>
      <p:sp>
        <p:nvSpPr>
          <p:cNvPr id="437" name="Google Shape;437;p2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38" name="Google Shape;438;p2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48" name="Google Shape;448;p2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49" name="Google Shape;449;p2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2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انجام دادن معاینه صحتمندی زنان بطور همه ساله برای تشخیص زودهنگام مشکلات صحی مهم میباشد. با انجام این کار، مشکلات صحی ممکن است آسانتر مدیریت یا تداوی شوند. این وعده ملاقات همچنین یک فرصت مهم و خصوصی برای شما است تا در رابطه به نگرانی های صحی خود با یک مراقبت کننده صحی صحبت کنید یا سوالات خود را بپرسید تا معلوماتی که برای مراقبت از صحت خود ضرورت دارید را بدست آورید.</a:t>
            </a:r>
            <a:endParaRPr/>
          </a:p>
          <a:p>
            <a:pPr marL="0" lvl="0" indent="0" algn="r" rtl="1">
              <a:spcBef>
                <a:spcPts val="0"/>
              </a:spcBef>
              <a:spcAft>
                <a:spcPts val="0"/>
              </a:spcAft>
              <a:buNone/>
            </a:pPr>
            <a:endParaRPr/>
          </a:p>
          <a:p>
            <a:pPr marL="0" lvl="0" indent="0" algn="r" rtl="1">
              <a:spcBef>
                <a:spcPts val="0"/>
              </a:spcBef>
              <a:spcAft>
                <a:spcPts val="0"/>
              </a:spcAft>
              <a:buNone/>
            </a:pPr>
            <a:r>
              <a:rPr lang="en-US"/>
              <a:t>تشکر از اینکه این مجموعه ویدیو ها در مورد معاینات صحتمندی زنان را تماشا نمودید!</a:t>
            </a:r>
            <a:endParaRPr/>
          </a:p>
        </p:txBody>
      </p:sp>
      <p:sp>
        <p:nvSpPr>
          <p:cNvPr id="451" name="Google Shape;451;p2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52" name="Google Shape;452;p2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2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21" name="Google Shape;121;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22" name="Google Shape;122;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معاینه فزیکی ممکن شامل چک قد و وزن، فشار خون و ضربان قلب شما، بررسی واکسین های شما و معاینات دیگر با در نظر داشت اینکه شما چگونه احساس میکنید، میباشد.</a:t>
            </a:r>
            <a:endParaRPr/>
          </a:p>
        </p:txBody>
      </p:sp>
      <p:sp>
        <p:nvSpPr>
          <p:cNvPr id="124" name="Google Shape;124;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25" name="Google Shape;125;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38" name="Google Shape;138;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39" name="Google Shape;139;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r" rtl="1">
              <a:spcBef>
                <a:spcPts val="0"/>
              </a:spcBef>
              <a:spcAft>
                <a:spcPts val="0"/>
              </a:spcAft>
              <a:buNone/>
            </a:pPr>
            <a:r>
              <a:rPr lang="en-US" dirty="0" err="1"/>
              <a:t>همچنین</a:t>
            </a:r>
            <a:r>
              <a:rPr lang="en-US" dirty="0"/>
              <a:t>، </a:t>
            </a:r>
            <a:r>
              <a:rPr lang="en-US" dirty="0" err="1"/>
              <a:t>این</a:t>
            </a:r>
            <a:r>
              <a:rPr lang="en-US" dirty="0"/>
              <a:t> </a:t>
            </a:r>
            <a:r>
              <a:rPr lang="en-US" dirty="0" err="1"/>
              <a:t>معاینه</a:t>
            </a:r>
            <a:r>
              <a:rPr lang="en-US" dirty="0"/>
              <a:t> </a:t>
            </a:r>
            <a:r>
              <a:rPr lang="en-US" dirty="0" err="1"/>
              <a:t>ها</a:t>
            </a:r>
            <a:r>
              <a:rPr lang="en-US" dirty="0"/>
              <a:t> </a:t>
            </a:r>
            <a:r>
              <a:rPr lang="en-US" dirty="0" err="1"/>
              <a:t>معمولاً</a:t>
            </a:r>
            <a:r>
              <a:rPr lang="en-US" dirty="0"/>
              <a:t> </a:t>
            </a:r>
            <a:r>
              <a:rPr lang="en-US" dirty="0" err="1"/>
              <a:t>شامل</a:t>
            </a:r>
            <a:r>
              <a:rPr lang="en-US" dirty="0"/>
              <a:t> </a:t>
            </a:r>
            <a:r>
              <a:rPr lang="en-US" dirty="0" err="1"/>
              <a:t>سه</a:t>
            </a:r>
            <a:r>
              <a:rPr lang="en-US" dirty="0"/>
              <a:t> </a:t>
            </a:r>
            <a:r>
              <a:rPr lang="en-US" dirty="0" err="1"/>
              <a:t>مورد</a:t>
            </a:r>
            <a:r>
              <a:rPr lang="en-US" dirty="0"/>
              <a:t> </a:t>
            </a:r>
            <a:r>
              <a:rPr lang="en-US" dirty="0" err="1"/>
              <a:t>ذیل</a:t>
            </a:r>
            <a:r>
              <a:rPr lang="en-US" dirty="0"/>
              <a:t> </a:t>
            </a:r>
            <a:r>
              <a:rPr lang="en-US" dirty="0" err="1"/>
              <a:t>میباشد</a:t>
            </a:r>
            <a:r>
              <a:rPr lang="en-US" dirty="0"/>
              <a:t>:  </a:t>
            </a:r>
            <a:r>
              <a:rPr lang="en-US" dirty="0" err="1"/>
              <a:t>معاینه</a:t>
            </a:r>
            <a:r>
              <a:rPr lang="en-US" dirty="0"/>
              <a:t> </a:t>
            </a:r>
            <a:r>
              <a:rPr lang="en-US" dirty="0" err="1"/>
              <a:t>سینه</a:t>
            </a:r>
            <a:r>
              <a:rPr lang="en-US" dirty="0"/>
              <a:t>،  </a:t>
            </a:r>
            <a:r>
              <a:rPr lang="en-US" dirty="0" err="1"/>
              <a:t>معاینه</a:t>
            </a:r>
            <a:r>
              <a:rPr lang="en-US" dirty="0"/>
              <a:t> </a:t>
            </a:r>
            <a:r>
              <a:rPr lang="en-US" dirty="0" err="1"/>
              <a:t>لگن</a:t>
            </a:r>
            <a:r>
              <a:rPr lang="en-US" dirty="0"/>
              <a:t> </a:t>
            </a:r>
            <a:r>
              <a:rPr lang="en-US" dirty="0" err="1"/>
              <a:t>خاصره</a:t>
            </a:r>
            <a:r>
              <a:rPr lang="en-US" dirty="0"/>
              <a:t> </a:t>
            </a:r>
            <a:r>
              <a:rPr lang="en-US" dirty="0" err="1"/>
              <a:t>و</a:t>
            </a:r>
            <a:r>
              <a:rPr lang="en-US" dirty="0"/>
              <a:t> </a:t>
            </a:r>
            <a:r>
              <a:rPr lang="en-US" dirty="0" err="1"/>
              <a:t>معاینات</a:t>
            </a:r>
            <a:r>
              <a:rPr lang="en-US" dirty="0"/>
              <a:t> </a:t>
            </a:r>
            <a:r>
              <a:rPr lang="en-US" dirty="0" err="1"/>
              <a:t>پاپ</a:t>
            </a:r>
            <a:r>
              <a:rPr lang="en-US" dirty="0"/>
              <a:t>.</a:t>
            </a:r>
            <a:endParaRPr dirty="0"/>
          </a:p>
        </p:txBody>
      </p:sp>
      <p:sp>
        <p:nvSpPr>
          <p:cNvPr id="141" name="Google Shape;141;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42" name="Google Shape;142;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56" name="Google Shape;156;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7" name="Google Shape;157;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r" rtl="1">
              <a:spcBef>
                <a:spcPts val="0"/>
              </a:spcBef>
              <a:spcAft>
                <a:spcPts val="0"/>
              </a:spcAft>
              <a:buNone/>
            </a:pPr>
            <a:r>
              <a:rPr lang="en-US" dirty="0" err="1"/>
              <a:t>اولین</a:t>
            </a:r>
            <a:r>
              <a:rPr lang="en-US" dirty="0"/>
              <a:t> </a:t>
            </a:r>
            <a:r>
              <a:rPr lang="en-US" dirty="0" err="1"/>
              <a:t>چیزی</a:t>
            </a:r>
            <a:r>
              <a:rPr lang="en-US" dirty="0"/>
              <a:t> </a:t>
            </a:r>
            <a:r>
              <a:rPr lang="en-US" dirty="0" err="1"/>
              <a:t>که</a:t>
            </a:r>
            <a:r>
              <a:rPr lang="en-US" dirty="0"/>
              <a:t> </a:t>
            </a:r>
            <a:r>
              <a:rPr lang="en-US" dirty="0" err="1"/>
              <a:t>زن</a:t>
            </a:r>
            <a:r>
              <a:rPr lang="en-US" dirty="0"/>
              <a:t> </a:t>
            </a:r>
            <a:r>
              <a:rPr lang="en-US" dirty="0" err="1"/>
              <a:t>در</a:t>
            </a:r>
            <a:r>
              <a:rPr lang="en-US" dirty="0"/>
              <a:t> </a:t>
            </a:r>
            <a:r>
              <a:rPr lang="en-US" dirty="0" err="1"/>
              <a:t>معاینه</a:t>
            </a:r>
            <a:r>
              <a:rPr lang="en-US" dirty="0"/>
              <a:t> </a:t>
            </a:r>
            <a:r>
              <a:rPr lang="en-US" dirty="0" err="1"/>
              <a:t>صحتمندی</a:t>
            </a:r>
            <a:r>
              <a:rPr lang="en-US" dirty="0"/>
              <a:t> </a:t>
            </a:r>
            <a:r>
              <a:rPr lang="en-US" dirty="0" err="1"/>
              <a:t>زنان</a:t>
            </a:r>
            <a:r>
              <a:rPr lang="en-US" dirty="0"/>
              <a:t> </a:t>
            </a:r>
            <a:r>
              <a:rPr lang="en-US" dirty="0" err="1"/>
              <a:t>انجام</a:t>
            </a:r>
            <a:r>
              <a:rPr lang="en-US" dirty="0"/>
              <a:t> </a:t>
            </a:r>
            <a:r>
              <a:rPr lang="en-US" dirty="0" err="1"/>
              <a:t>میدهد</a:t>
            </a:r>
            <a:r>
              <a:rPr lang="en-US" dirty="0"/>
              <a:t>، </a:t>
            </a:r>
            <a:r>
              <a:rPr lang="en-US" dirty="0" err="1"/>
              <a:t>مراجعه</a:t>
            </a:r>
            <a:r>
              <a:rPr lang="en-US" dirty="0"/>
              <a:t> </a:t>
            </a:r>
            <a:r>
              <a:rPr lang="en-US" dirty="0" err="1"/>
              <a:t>به</a:t>
            </a:r>
            <a:r>
              <a:rPr lang="en-US" dirty="0"/>
              <a:t> </a:t>
            </a:r>
            <a:r>
              <a:rPr lang="en-US" dirty="0" err="1"/>
              <a:t>بخش</a:t>
            </a:r>
            <a:r>
              <a:rPr lang="en-US" dirty="0"/>
              <a:t> </a:t>
            </a:r>
            <a:r>
              <a:rPr lang="en-US" dirty="0" err="1"/>
              <a:t>پذیرائی</a:t>
            </a:r>
            <a:r>
              <a:rPr lang="en-US" dirty="0"/>
              <a:t> </a:t>
            </a:r>
            <a:r>
              <a:rPr lang="en-US" dirty="0" err="1"/>
              <a:t>است</a:t>
            </a:r>
            <a:r>
              <a:rPr lang="en-US" dirty="0"/>
              <a:t>. </a:t>
            </a:r>
            <a:r>
              <a:rPr lang="en-US" dirty="0" err="1"/>
              <a:t>بدین</a:t>
            </a:r>
            <a:r>
              <a:rPr lang="en-US" dirty="0"/>
              <a:t> </a:t>
            </a:r>
            <a:r>
              <a:rPr lang="en-US" dirty="0" err="1"/>
              <a:t>مفهوم</a:t>
            </a:r>
            <a:r>
              <a:rPr lang="en-US" dirty="0"/>
              <a:t> </a:t>
            </a:r>
            <a:r>
              <a:rPr lang="en-US" dirty="0" err="1"/>
              <a:t>که</a:t>
            </a:r>
            <a:r>
              <a:rPr lang="en-US" dirty="0"/>
              <a:t> </a:t>
            </a:r>
            <a:r>
              <a:rPr lang="en-US" dirty="0" err="1"/>
              <a:t>شما</a:t>
            </a:r>
            <a:r>
              <a:rPr lang="en-US" dirty="0"/>
              <a:t> </a:t>
            </a:r>
            <a:r>
              <a:rPr lang="en-US" dirty="0" err="1"/>
              <a:t>باید</a:t>
            </a:r>
            <a:r>
              <a:rPr lang="en-US" dirty="0"/>
              <a:t> </a:t>
            </a:r>
            <a:r>
              <a:rPr lang="en-US" dirty="0" err="1"/>
              <a:t>به</a:t>
            </a:r>
            <a:r>
              <a:rPr lang="en-US" dirty="0"/>
              <a:t> </a:t>
            </a:r>
            <a:r>
              <a:rPr lang="en-US" dirty="0" err="1"/>
              <a:t>بخش</a:t>
            </a:r>
            <a:r>
              <a:rPr lang="en-US" dirty="0"/>
              <a:t> </a:t>
            </a:r>
            <a:r>
              <a:rPr lang="en-US" dirty="0" err="1"/>
              <a:t>پذیرائی</a:t>
            </a:r>
            <a:r>
              <a:rPr lang="en-US" dirty="0"/>
              <a:t> </a:t>
            </a:r>
            <a:r>
              <a:rPr lang="en-US" dirty="0" err="1"/>
              <a:t>بروید</a:t>
            </a:r>
            <a:r>
              <a:rPr lang="en-US" dirty="0"/>
              <a:t> </a:t>
            </a:r>
            <a:r>
              <a:rPr lang="en-US" dirty="0" err="1"/>
              <a:t>و</a:t>
            </a:r>
            <a:r>
              <a:rPr lang="en-US" dirty="0"/>
              <a:t> </a:t>
            </a:r>
            <a:r>
              <a:rPr lang="en-US" dirty="0" err="1"/>
              <a:t>نام</a:t>
            </a:r>
            <a:r>
              <a:rPr lang="en-US" dirty="0"/>
              <a:t> </a:t>
            </a:r>
            <a:r>
              <a:rPr lang="en-US" dirty="0" err="1"/>
              <a:t>خود</a:t>
            </a:r>
            <a:r>
              <a:rPr lang="en-US" dirty="0"/>
              <a:t> </a:t>
            </a:r>
            <a:r>
              <a:rPr lang="en-US" dirty="0" err="1"/>
              <a:t>را</a:t>
            </a:r>
            <a:r>
              <a:rPr lang="en-US" dirty="0"/>
              <a:t> </a:t>
            </a:r>
            <a:r>
              <a:rPr lang="en-US" dirty="0" err="1"/>
              <a:t>به</a:t>
            </a:r>
            <a:r>
              <a:rPr lang="en-US" dirty="0"/>
              <a:t> </a:t>
            </a:r>
            <a:r>
              <a:rPr lang="en-US" dirty="0" err="1"/>
              <a:t>کارمند</a:t>
            </a:r>
            <a:r>
              <a:rPr lang="en-US" dirty="0"/>
              <a:t> </a:t>
            </a:r>
            <a:r>
              <a:rPr lang="en-US" dirty="0" err="1"/>
              <a:t>بگویید</a:t>
            </a:r>
            <a:r>
              <a:rPr lang="en-US" dirty="0"/>
              <a:t> </a:t>
            </a:r>
            <a:r>
              <a:rPr lang="en-US" dirty="0" err="1"/>
              <a:t>تا</a:t>
            </a:r>
            <a:r>
              <a:rPr lang="en-US" dirty="0"/>
              <a:t> </a:t>
            </a:r>
            <a:r>
              <a:rPr lang="en-US" dirty="0" err="1"/>
              <a:t>آنها</a:t>
            </a:r>
            <a:r>
              <a:rPr lang="en-US" dirty="0"/>
              <a:t> </a:t>
            </a:r>
            <a:r>
              <a:rPr lang="en-US" dirty="0" err="1"/>
              <a:t>بدانند</a:t>
            </a:r>
            <a:r>
              <a:rPr lang="en-US" dirty="0"/>
              <a:t> </a:t>
            </a:r>
            <a:r>
              <a:rPr lang="en-US" dirty="0" err="1"/>
              <a:t>که</a:t>
            </a:r>
            <a:r>
              <a:rPr lang="en-US" dirty="0"/>
              <a:t> </a:t>
            </a:r>
            <a:r>
              <a:rPr lang="en-US" dirty="0" err="1"/>
              <a:t>شما</a:t>
            </a:r>
            <a:r>
              <a:rPr lang="en-US" dirty="0"/>
              <a:t> </a:t>
            </a:r>
            <a:r>
              <a:rPr lang="en-US" dirty="0" err="1"/>
              <a:t>رسیده</a:t>
            </a:r>
            <a:r>
              <a:rPr lang="en-US" dirty="0"/>
              <a:t> </a:t>
            </a:r>
            <a:r>
              <a:rPr lang="en-US" dirty="0" err="1"/>
              <a:t>اید</a:t>
            </a:r>
            <a:r>
              <a:rPr lang="en-US" dirty="0"/>
              <a:t>.</a:t>
            </a:r>
            <a:endParaRPr dirty="0"/>
          </a:p>
        </p:txBody>
      </p:sp>
      <p:sp>
        <p:nvSpPr>
          <p:cNvPr id="159" name="Google Shape;159;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0" name="Google Shape;160;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0" name="Google Shape;170;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1" name="Google Shape;171;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کارمند ممکن است فورمه ای را جهت خانه پری به شما بدهد که شامل سوالات زیر باشد: تاریخچه صحی خانواده، ادویه جاتی که شما مصرف میکنید، معلومات عمومی، چرخه عادت ماهوار شما، اینکه آیا مقاربت جنسی داشته اید یا خیر و اینکه آیا قبلاً حامله بوده اید یا نه.</a:t>
            </a:r>
            <a:endParaRPr/>
          </a:p>
        </p:txBody>
      </p:sp>
      <p:sp>
        <p:nvSpPr>
          <p:cNvPr id="173" name="Google Shape;173;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4" name="Google Shape;174;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4" name="Google Shape;184;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5" name="Google Shape;185;p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اگر شما برای خواندن و خانه پری فورم به زبان مادری خود به کمک نیاز دارید، یک ترجمان برای کمک به شما فراهم میشود. اگر ترجمان شخصاً در آنجا حضور نداشته باشد یا باید از طریق تلیفون با وی تماس گرفته شود، فورمه ها را تا زمانی که ترجمان آماده میشود نزد خود نگهدارید.</a:t>
            </a:r>
            <a:endParaRPr/>
          </a:p>
        </p:txBody>
      </p:sp>
      <p:sp>
        <p:nvSpPr>
          <p:cNvPr id="187" name="Google Shape;187;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8" name="Google Shape;188;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6" name="Google Shape;196;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7" name="Google Shape;197;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پس از اینکه رسمیات ابتدائی را تکمیل کردید، در صالون انتظار منتظر میمانید تا نام شما را صدا بزنند. زمانی که نام شما صدا زده شد، یک دستیار صحی یا نرس شما را به ساحه معاینات در کلنیک همراهی خواهد کرد...</a:t>
            </a:r>
            <a:endParaRPr/>
          </a:p>
        </p:txBody>
      </p:sp>
      <p:sp>
        <p:nvSpPr>
          <p:cNvPr id="199" name="Google Shape;199;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0" name="Google Shape;200;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0" name="Google Shape;210;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11" name="Google Shape;211;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...و قد، وزن و فشار خون شما را   اندازه گیری می کند. آنها همچنین در مورد شکایات صحی، تاریخچه صحی و تاریخچه صحی خانواده تان از شما  پرسان خواهند کرد. این معلومات به مراقبت کننده صحی داده خواهد شد.</a:t>
            </a:r>
            <a:endParaRPr/>
          </a:p>
        </p:txBody>
      </p:sp>
      <p:sp>
        <p:nvSpPr>
          <p:cNvPr id="213" name="Google Shape;213;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14" name="Google Shape;214;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r" rtl="1">
              <a:spcBef>
                <a:spcPts val="0"/>
              </a:spcBef>
              <a:spcAft>
                <a:spcPts val="0"/>
              </a:spcAft>
              <a:buSzPts val="1400"/>
              <a:buNone/>
              <a:defRPr sz="1800"/>
            </a:lvl2pPr>
            <a:lvl3pPr lvl="2" algn="r" rtl="1">
              <a:spcBef>
                <a:spcPts val="0"/>
              </a:spcBef>
              <a:spcAft>
                <a:spcPts val="0"/>
              </a:spcAft>
              <a:buSzPts val="1400"/>
              <a:buNone/>
              <a:defRPr sz="1800"/>
            </a:lvl3pPr>
            <a:lvl4pPr lvl="3" algn="r" rtl="1">
              <a:spcBef>
                <a:spcPts val="0"/>
              </a:spcBef>
              <a:spcAft>
                <a:spcPts val="0"/>
              </a:spcAft>
              <a:buSzPts val="1400"/>
              <a:buNone/>
              <a:defRPr sz="1800"/>
            </a:lvl4pPr>
            <a:lvl5pPr lvl="4" algn="r" rtl="1">
              <a:spcBef>
                <a:spcPts val="0"/>
              </a:spcBef>
              <a:spcAft>
                <a:spcPts val="0"/>
              </a:spcAft>
              <a:buSzPts val="1400"/>
              <a:buNone/>
              <a:defRPr sz="1800"/>
            </a:lvl5pPr>
            <a:lvl6pPr lvl="5" algn="r" rtl="1">
              <a:spcBef>
                <a:spcPts val="0"/>
              </a:spcBef>
              <a:spcAft>
                <a:spcPts val="0"/>
              </a:spcAft>
              <a:buSzPts val="1400"/>
              <a:buNone/>
              <a:defRPr sz="1800"/>
            </a:lvl6pPr>
            <a:lvl7pPr lvl="6" algn="r" rtl="1">
              <a:spcBef>
                <a:spcPts val="0"/>
              </a:spcBef>
              <a:spcAft>
                <a:spcPts val="0"/>
              </a:spcAft>
              <a:buSzPts val="1400"/>
              <a:buNone/>
              <a:defRPr sz="1800"/>
            </a:lvl7pPr>
            <a:lvl8pPr lvl="7" algn="r" rtl="1">
              <a:spcBef>
                <a:spcPts val="0"/>
              </a:spcBef>
              <a:spcAft>
                <a:spcPts val="0"/>
              </a:spcAft>
              <a:buSzPts val="1400"/>
              <a:buNone/>
              <a:defRPr sz="1800"/>
            </a:lvl8pPr>
            <a:lvl9pPr lvl="8" algn="r" rtl="1">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91"/>
        <p:cNvGrpSpPr/>
        <p:nvPr/>
      </p:nvGrpSpPr>
      <p:grpSpPr>
        <a:xfrm>
          <a:off x="0" y="0"/>
          <a:ext cx="0" cy="0"/>
          <a:chOff x="0" y="0"/>
          <a:chExt cx="0" cy="0"/>
        </a:xfrm>
      </p:grpSpPr>
      <p:pic>
        <p:nvPicPr>
          <p:cNvPr id="92" name="Google Shape;92;p13"/>
          <p:cNvPicPr preferRelativeResize="0"/>
          <p:nvPr/>
        </p:nvPicPr>
        <p:blipFill rotWithShape="1">
          <a:blip r:embed="rId3">
            <a:alphaModFix/>
          </a:blip>
          <a:srcRect t="4425" b="69360"/>
          <a:stretch/>
        </p:blipFill>
        <p:spPr>
          <a:xfrm>
            <a:off x="9534019" y="2709542"/>
            <a:ext cx="7710963" cy="1126349"/>
          </a:xfrm>
          <a:prstGeom prst="rect">
            <a:avLst/>
          </a:prstGeom>
          <a:noFill/>
          <a:ln>
            <a:noFill/>
          </a:ln>
        </p:spPr>
      </p:pic>
      <p:pic>
        <p:nvPicPr>
          <p:cNvPr id="93" name="Google Shape;93;p13"/>
          <p:cNvPicPr preferRelativeResize="0"/>
          <p:nvPr/>
        </p:nvPicPr>
        <p:blipFill rotWithShape="1">
          <a:blip r:embed="rId3">
            <a:alphaModFix/>
          </a:blip>
          <a:srcRect l="3847" r="3847" b="69393"/>
          <a:stretch/>
        </p:blipFill>
        <p:spPr>
          <a:xfrm>
            <a:off x="10946450" y="4273375"/>
            <a:ext cx="6324774" cy="870125"/>
          </a:xfrm>
          <a:prstGeom prst="rect">
            <a:avLst/>
          </a:prstGeom>
          <a:noFill/>
          <a:ln>
            <a:noFill/>
          </a:ln>
        </p:spPr>
      </p:pic>
      <p:pic>
        <p:nvPicPr>
          <p:cNvPr id="94" name="Google Shape;94;p13"/>
          <p:cNvPicPr preferRelativeResize="0"/>
          <p:nvPr/>
        </p:nvPicPr>
        <p:blipFill rotWithShape="1">
          <a:blip r:embed="rId3">
            <a:alphaModFix/>
          </a:blip>
          <a:srcRect l="7864" r="7863" b="69393"/>
          <a:stretch/>
        </p:blipFill>
        <p:spPr>
          <a:xfrm>
            <a:off x="11496800" y="5626975"/>
            <a:ext cx="5774424" cy="1014026"/>
          </a:xfrm>
          <a:prstGeom prst="rect">
            <a:avLst/>
          </a:prstGeom>
          <a:noFill/>
          <a:ln>
            <a:noFill/>
          </a:ln>
        </p:spPr>
      </p:pic>
      <p:grpSp>
        <p:nvGrpSpPr>
          <p:cNvPr id="95" name="Google Shape;95;p13"/>
          <p:cNvGrpSpPr/>
          <p:nvPr/>
        </p:nvGrpSpPr>
        <p:grpSpPr>
          <a:xfrm>
            <a:off x="1028700" y="9196721"/>
            <a:ext cx="16230600" cy="61579"/>
            <a:chOff x="0" y="0"/>
            <a:chExt cx="5017630" cy="19037"/>
          </a:xfrm>
        </p:grpSpPr>
        <p:sp>
          <p:nvSpPr>
            <p:cNvPr id="96" name="Google Shape;96;p13"/>
            <p:cNvSpPr/>
            <p:nvPr/>
          </p:nvSpPr>
          <p:spPr>
            <a:xfrm>
              <a:off x="0" y="0"/>
              <a:ext cx="5017630" cy="19037"/>
            </a:xfrm>
            <a:custGeom>
              <a:avLst/>
              <a:gdLst/>
              <a:ahLst/>
              <a:cxnLst/>
              <a:rect l="l" t="t" r="r" b="b"/>
              <a:pathLst>
                <a:path w="5017630" h="19037" extrusionOk="0">
                  <a:moveTo>
                    <a:pt x="0" y="0"/>
                  </a:moveTo>
                  <a:lnTo>
                    <a:pt x="5017630" y="0"/>
                  </a:lnTo>
                  <a:lnTo>
                    <a:pt x="5017630" y="19037"/>
                  </a:lnTo>
                  <a:lnTo>
                    <a:pt x="0" y="19037"/>
                  </a:lnTo>
                  <a:close/>
                </a:path>
              </a:pathLst>
            </a:custGeom>
            <a:solidFill>
              <a:srgbClr val="335929"/>
            </a:solidFill>
            <a:ln>
              <a:noFill/>
            </a:ln>
          </p:spPr>
          <p:txBody>
            <a:bodyPr/>
            <a:lstStyle/>
            <a:p>
              <a:endParaRPr lang="en-US"/>
            </a:p>
          </p:txBody>
        </p:sp>
        <p:sp>
          <p:nvSpPr>
            <p:cNvPr id="97" name="Google Shape;97;p13"/>
            <p:cNvSpPr txBox="1"/>
            <p:nvPr/>
          </p:nvSpPr>
          <p:spPr>
            <a:xfrm>
              <a:off x="0" y="9525"/>
              <a:ext cx="5017630" cy="9512"/>
            </a:xfrm>
            <a:prstGeom prst="rect">
              <a:avLst/>
            </a:prstGeom>
            <a:noFill/>
            <a:ln>
              <a:noFill/>
            </a:ln>
          </p:spPr>
          <p:txBody>
            <a:bodyPr spcFirstLastPara="1" wrap="square" lIns="50800" tIns="50800" rIns="50800" bIns="50800" anchor="ctr" anchorCtr="0">
              <a:noAutofit/>
            </a:bodyPr>
            <a:lstStyle/>
            <a:p>
              <a:pPr marL="0" marR="0" lvl="0" indent="0" algn="ctr" rtl="0">
                <a:lnSpc>
                  <a:spcPct val="85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8" name="Google Shape;98;p13"/>
          <p:cNvGrpSpPr/>
          <p:nvPr/>
        </p:nvGrpSpPr>
        <p:grpSpPr>
          <a:xfrm>
            <a:off x="14990710" y="7895890"/>
            <a:ext cx="2280511" cy="1126364"/>
            <a:chOff x="0" y="0"/>
            <a:chExt cx="3040681" cy="1501818"/>
          </a:xfrm>
        </p:grpSpPr>
        <p:sp>
          <p:nvSpPr>
            <p:cNvPr id="99" name="Google Shape;99;p13"/>
            <p:cNvSpPr/>
            <p:nvPr/>
          </p:nvSpPr>
          <p:spPr>
            <a:xfrm>
              <a:off x="1538863" y="0"/>
              <a:ext cx="1501818" cy="1501818"/>
            </a:xfrm>
            <a:custGeom>
              <a:avLst/>
              <a:gdLst/>
              <a:ahLst/>
              <a:cxnLst/>
              <a:rect l="l" t="t" r="r" b="b"/>
              <a:pathLst>
                <a:path w="1501818" h="1501818" extrusionOk="0">
                  <a:moveTo>
                    <a:pt x="0" y="0"/>
                  </a:moveTo>
                  <a:lnTo>
                    <a:pt x="1501818" y="0"/>
                  </a:lnTo>
                  <a:lnTo>
                    <a:pt x="1501818" y="1501818"/>
                  </a:lnTo>
                  <a:lnTo>
                    <a:pt x="0" y="1501818"/>
                  </a:lnTo>
                  <a:lnTo>
                    <a:pt x="0" y="0"/>
                  </a:lnTo>
                  <a:close/>
                </a:path>
              </a:pathLst>
            </a:custGeom>
            <a:blipFill rotWithShape="1">
              <a:blip r:embed="rId4">
                <a:alphaModFix/>
              </a:blip>
              <a:stretch>
                <a:fillRect/>
              </a:stretch>
            </a:blipFill>
            <a:ln>
              <a:noFill/>
            </a:ln>
          </p:spPr>
          <p:txBody>
            <a:bodyPr/>
            <a:lstStyle/>
            <a:p>
              <a:endParaRPr lang="en-US"/>
            </a:p>
          </p:txBody>
        </p:sp>
        <p:sp>
          <p:nvSpPr>
            <p:cNvPr id="100" name="Google Shape;100;p13"/>
            <p:cNvSpPr/>
            <p:nvPr/>
          </p:nvSpPr>
          <p:spPr>
            <a:xfrm>
              <a:off x="0" y="121177"/>
              <a:ext cx="1259463" cy="1259463"/>
            </a:xfrm>
            <a:custGeom>
              <a:avLst/>
              <a:gdLst/>
              <a:ahLst/>
              <a:cxnLst/>
              <a:rect l="l" t="t" r="r" b="b"/>
              <a:pathLst>
                <a:path w="1259463" h="1259463" extrusionOk="0">
                  <a:moveTo>
                    <a:pt x="0" y="0"/>
                  </a:moveTo>
                  <a:lnTo>
                    <a:pt x="1259463" y="0"/>
                  </a:lnTo>
                  <a:lnTo>
                    <a:pt x="1259463" y="1259464"/>
                  </a:lnTo>
                  <a:lnTo>
                    <a:pt x="0" y="1259464"/>
                  </a:lnTo>
                  <a:lnTo>
                    <a:pt x="0" y="0"/>
                  </a:lnTo>
                  <a:close/>
                </a:path>
              </a:pathLst>
            </a:custGeom>
            <a:blipFill rotWithShape="1">
              <a:blip r:embed="rId5">
                <a:alphaModFix/>
              </a:blip>
              <a:stretch>
                <a:fillRect/>
              </a:stretch>
            </a:blipFill>
            <a:ln>
              <a:noFill/>
            </a:ln>
          </p:spPr>
          <p:txBody>
            <a:bodyPr/>
            <a:lstStyle/>
            <a:p>
              <a:endParaRPr lang="en-US"/>
            </a:p>
          </p:txBody>
        </p:sp>
      </p:grpSp>
      <p:sp>
        <p:nvSpPr>
          <p:cNvPr id="101" name="Google Shape;101;p13"/>
          <p:cNvSpPr/>
          <p:nvPr/>
        </p:nvSpPr>
        <p:spPr>
          <a:xfrm>
            <a:off x="1028700" y="1028700"/>
            <a:ext cx="7710963" cy="7710963"/>
          </a:xfrm>
          <a:custGeom>
            <a:avLst/>
            <a:gdLst/>
            <a:ahLst/>
            <a:cxnLst/>
            <a:rect l="l" t="t" r="r" b="b"/>
            <a:pathLst>
              <a:path w="7710963" h="7710963" extrusionOk="0">
                <a:moveTo>
                  <a:pt x="0" y="0"/>
                </a:moveTo>
                <a:lnTo>
                  <a:pt x="7710963" y="0"/>
                </a:lnTo>
                <a:lnTo>
                  <a:pt x="7710963" y="7710963"/>
                </a:lnTo>
                <a:lnTo>
                  <a:pt x="0" y="7710963"/>
                </a:lnTo>
                <a:lnTo>
                  <a:pt x="0" y="0"/>
                </a:lnTo>
                <a:close/>
              </a:path>
            </a:pathLst>
          </a:custGeom>
          <a:blipFill rotWithShape="1">
            <a:blip r:embed="rId6">
              <a:alphaModFix/>
            </a:blip>
            <a:stretch>
              <a:fillRect/>
            </a:stretch>
          </a:blipFill>
          <a:ln>
            <a:noFill/>
          </a:ln>
        </p:spPr>
        <p:txBody>
          <a:bodyPr/>
          <a:lstStyle/>
          <a:p>
            <a:endParaRPr lang="en-US"/>
          </a:p>
        </p:txBody>
      </p:sp>
      <p:sp>
        <p:nvSpPr>
          <p:cNvPr id="102" name="Google Shape;102;p13"/>
          <p:cNvSpPr txBox="1"/>
          <p:nvPr/>
        </p:nvSpPr>
        <p:spPr>
          <a:xfrm>
            <a:off x="9507669" y="2217615"/>
            <a:ext cx="7710900" cy="4263000"/>
          </a:xfrm>
          <a:prstGeom prst="rect">
            <a:avLst/>
          </a:prstGeom>
          <a:noFill/>
          <a:ln>
            <a:noFill/>
          </a:ln>
        </p:spPr>
        <p:txBody>
          <a:bodyPr spcFirstLastPara="1" wrap="square" lIns="0" tIns="0" rIns="0" bIns="0" anchor="t" anchorCtr="0">
            <a:spAutoFit/>
          </a:bodyPr>
          <a:lstStyle/>
          <a:p>
            <a:pPr marL="0" marR="0" lvl="0" indent="0" algn="r" rtl="1">
              <a:lnSpc>
                <a:spcPct val="146001"/>
              </a:lnSpc>
              <a:spcBef>
                <a:spcPts val="0"/>
              </a:spcBef>
              <a:spcAft>
                <a:spcPts val="0"/>
              </a:spcAft>
              <a:buNone/>
            </a:pPr>
            <a:r>
              <a:rPr lang="en-US" sz="7065" b="0" i="0" u="none" strike="noStrike" cap="none" dirty="0" err="1">
                <a:solidFill>
                  <a:srgbClr val="FFFFFF"/>
                </a:solidFill>
                <a:latin typeface="Calibri"/>
                <a:ea typeface="Calibri"/>
                <a:cs typeface="Calibri"/>
                <a:sym typeface="Calibri"/>
              </a:rPr>
              <a:t>در</a:t>
            </a:r>
            <a:r>
              <a:rPr lang="en-US" sz="7065" b="0" i="0" u="none" strike="noStrike" cap="none" dirty="0">
                <a:solidFill>
                  <a:srgbClr val="FFFFFF"/>
                </a:solidFill>
                <a:latin typeface="Calibri"/>
                <a:ea typeface="Calibri"/>
                <a:cs typeface="Calibri"/>
                <a:sym typeface="Calibri"/>
              </a:rPr>
              <a:t> </a:t>
            </a:r>
            <a:r>
              <a:rPr lang="en-US" sz="7065" b="0" i="0" u="none" strike="noStrike" cap="none" dirty="0" err="1">
                <a:solidFill>
                  <a:srgbClr val="FFFFFF"/>
                </a:solidFill>
                <a:latin typeface="Calibri"/>
                <a:ea typeface="Calibri"/>
                <a:cs typeface="Calibri"/>
                <a:sym typeface="Calibri"/>
              </a:rPr>
              <a:t>معاینه</a:t>
            </a:r>
            <a:r>
              <a:rPr lang="en-US" sz="7065" b="0" i="0" u="none" strike="noStrike" cap="none" dirty="0">
                <a:solidFill>
                  <a:srgbClr val="FFFFFF"/>
                </a:solidFill>
                <a:latin typeface="Calibri"/>
                <a:ea typeface="Calibri"/>
                <a:cs typeface="Calibri"/>
                <a:sym typeface="Calibri"/>
              </a:rPr>
              <a:t> </a:t>
            </a:r>
            <a:r>
              <a:rPr lang="en-US" sz="7065" b="0" i="0" u="none" strike="noStrike" cap="none" dirty="0" err="1">
                <a:solidFill>
                  <a:srgbClr val="FFFFFF"/>
                </a:solidFill>
                <a:latin typeface="Calibri"/>
                <a:ea typeface="Calibri"/>
                <a:cs typeface="Calibri"/>
                <a:sym typeface="Calibri"/>
              </a:rPr>
              <a:t>صحتمندی</a:t>
            </a:r>
            <a:r>
              <a:rPr lang="en-US" sz="7065" b="0" i="0" u="none" strike="noStrike" cap="none" dirty="0">
                <a:solidFill>
                  <a:srgbClr val="FFFFFF"/>
                </a:solidFill>
                <a:latin typeface="Calibri"/>
                <a:ea typeface="Calibri"/>
                <a:cs typeface="Calibri"/>
                <a:sym typeface="Calibri"/>
              </a:rPr>
              <a:t> </a:t>
            </a:r>
            <a:r>
              <a:rPr lang="en-US" sz="7065" b="0" i="0" u="none" strike="noStrike" cap="none" dirty="0" err="1">
                <a:solidFill>
                  <a:srgbClr val="FFFFFF"/>
                </a:solidFill>
                <a:latin typeface="Calibri"/>
                <a:ea typeface="Calibri"/>
                <a:cs typeface="Calibri"/>
                <a:sym typeface="Calibri"/>
              </a:rPr>
              <a:t>زنان</a:t>
            </a:r>
            <a:r>
              <a:rPr lang="en-US" sz="7065" b="0" i="0" u="none" strike="noStrike" cap="none" dirty="0">
                <a:solidFill>
                  <a:srgbClr val="FFFFFF"/>
                </a:solidFill>
                <a:latin typeface="Calibri"/>
                <a:ea typeface="Calibri"/>
                <a:cs typeface="Calibri"/>
                <a:sym typeface="Calibri"/>
              </a:rPr>
              <a:t> </a:t>
            </a:r>
            <a:r>
              <a:rPr lang="en-US" sz="7065" b="0" i="0" u="none" strike="noStrike" cap="none" dirty="0" err="1">
                <a:solidFill>
                  <a:srgbClr val="FFFFFF"/>
                </a:solidFill>
                <a:latin typeface="Calibri"/>
                <a:ea typeface="Calibri"/>
                <a:cs typeface="Calibri"/>
                <a:sym typeface="Calibri"/>
              </a:rPr>
              <a:t>چه</a:t>
            </a:r>
            <a:r>
              <a:rPr lang="en-US" sz="7065" b="0" i="0" u="none" strike="noStrike" cap="none" dirty="0">
                <a:solidFill>
                  <a:srgbClr val="FFFFFF"/>
                </a:solidFill>
                <a:latin typeface="Calibri"/>
                <a:ea typeface="Calibri"/>
                <a:cs typeface="Calibri"/>
                <a:sym typeface="Calibri"/>
              </a:rPr>
              <a:t> </a:t>
            </a:r>
            <a:r>
              <a:rPr lang="en-US" sz="7065" b="0" i="0" u="none" strike="noStrike" cap="none" dirty="0" err="1">
                <a:solidFill>
                  <a:srgbClr val="FFFFFF"/>
                </a:solidFill>
                <a:latin typeface="Calibri"/>
                <a:ea typeface="Calibri"/>
                <a:cs typeface="Calibri"/>
                <a:sym typeface="Calibri"/>
              </a:rPr>
              <a:t>کار</a:t>
            </a:r>
            <a:r>
              <a:rPr lang="en-US" sz="7065" b="0" i="0" u="none" strike="noStrike" cap="none" dirty="0">
                <a:solidFill>
                  <a:srgbClr val="FFFFFF"/>
                </a:solidFill>
                <a:latin typeface="Calibri"/>
                <a:ea typeface="Calibri"/>
                <a:cs typeface="Calibri"/>
                <a:sym typeface="Calibri"/>
              </a:rPr>
              <a:t> </a:t>
            </a:r>
            <a:r>
              <a:rPr lang="en-US" sz="7065" b="0" i="0" u="none" strike="noStrike" cap="none" dirty="0" err="1">
                <a:solidFill>
                  <a:srgbClr val="FFFFFF"/>
                </a:solidFill>
                <a:latin typeface="Calibri"/>
                <a:ea typeface="Calibri"/>
                <a:cs typeface="Calibri"/>
                <a:sym typeface="Calibri"/>
              </a:rPr>
              <a:t>های</a:t>
            </a:r>
            <a:r>
              <a:rPr lang="en-US" sz="7065" b="0" i="0" u="none" strike="noStrike" cap="none" dirty="0">
                <a:solidFill>
                  <a:srgbClr val="FFFFFF"/>
                </a:solidFill>
                <a:latin typeface="Calibri"/>
                <a:ea typeface="Calibri"/>
                <a:cs typeface="Calibri"/>
                <a:sym typeface="Calibri"/>
              </a:rPr>
              <a:t> </a:t>
            </a:r>
            <a:endParaRPr sz="7065" b="0" i="0" u="none" strike="noStrike" cap="none" dirty="0">
              <a:solidFill>
                <a:srgbClr val="FFFFFF"/>
              </a:solidFill>
              <a:latin typeface="Calibri"/>
              <a:ea typeface="Calibri"/>
              <a:cs typeface="Calibri"/>
              <a:sym typeface="Calibri"/>
            </a:endParaRPr>
          </a:p>
          <a:p>
            <a:pPr marL="0" marR="0" lvl="0" indent="0" algn="r" rtl="1">
              <a:lnSpc>
                <a:spcPct val="146001"/>
              </a:lnSpc>
              <a:spcBef>
                <a:spcPts val="0"/>
              </a:spcBef>
              <a:spcAft>
                <a:spcPts val="0"/>
              </a:spcAft>
              <a:buNone/>
            </a:pPr>
            <a:r>
              <a:rPr lang="en-US" sz="7065" b="0" i="0" u="none" strike="noStrike" cap="none" dirty="0" err="1">
                <a:solidFill>
                  <a:srgbClr val="FFFFFF"/>
                </a:solidFill>
                <a:latin typeface="Calibri"/>
                <a:ea typeface="Calibri"/>
                <a:cs typeface="Calibri"/>
                <a:sym typeface="Calibri"/>
              </a:rPr>
              <a:t>صورت</a:t>
            </a:r>
            <a:r>
              <a:rPr lang="en-US" sz="7065" b="0" i="0" u="none" strike="noStrike" cap="none" dirty="0">
                <a:solidFill>
                  <a:srgbClr val="FFFFFF"/>
                </a:solidFill>
                <a:latin typeface="Calibri"/>
                <a:ea typeface="Calibri"/>
                <a:cs typeface="Calibri"/>
                <a:sym typeface="Calibri"/>
              </a:rPr>
              <a:t> </a:t>
            </a:r>
            <a:r>
              <a:rPr lang="en-US" sz="7065" b="0" i="0" u="none" strike="noStrike" cap="none" dirty="0" err="1">
                <a:solidFill>
                  <a:srgbClr val="FFFFFF"/>
                </a:solidFill>
                <a:latin typeface="Calibri"/>
                <a:ea typeface="Calibri"/>
                <a:cs typeface="Calibri"/>
                <a:sym typeface="Calibri"/>
              </a:rPr>
              <a:t>میگیرد</a:t>
            </a:r>
            <a:endParaRPr dirty="0"/>
          </a:p>
        </p:txBody>
      </p:sp>
      <p:sp>
        <p:nvSpPr>
          <p:cNvPr id="103" name="Google Shape;103;p13"/>
          <p:cNvSpPr txBox="1"/>
          <p:nvPr/>
        </p:nvSpPr>
        <p:spPr>
          <a:xfrm>
            <a:off x="14623691" y="1616157"/>
            <a:ext cx="2647500" cy="861900"/>
          </a:xfrm>
          <a:prstGeom prst="rect">
            <a:avLst/>
          </a:prstGeom>
          <a:noFill/>
          <a:ln>
            <a:noFill/>
          </a:ln>
        </p:spPr>
        <p:txBody>
          <a:bodyPr spcFirstLastPara="1" wrap="square" lIns="0" tIns="0" rIns="0" bIns="0" anchor="t" anchorCtr="0">
            <a:spAutoFit/>
          </a:bodyPr>
          <a:lstStyle/>
          <a:p>
            <a:pPr marL="0" marR="0" lvl="0" indent="0" algn="r" rtl="1">
              <a:lnSpc>
                <a:spcPct val="130000"/>
              </a:lnSpc>
              <a:spcBef>
                <a:spcPts val="0"/>
              </a:spcBef>
              <a:spcAft>
                <a:spcPts val="0"/>
              </a:spcAft>
              <a:buNone/>
            </a:pPr>
            <a:r>
              <a:rPr lang="en-US" sz="5600" b="0" i="0" u="none" strike="noStrike" cap="none">
                <a:solidFill>
                  <a:srgbClr val="0C2675"/>
                </a:solidFill>
                <a:latin typeface="Roboto Slab"/>
                <a:ea typeface="Roboto Slab"/>
                <a:cs typeface="Roboto Slab"/>
                <a:sym typeface="Roboto Slab"/>
              </a:rPr>
              <a:t>بخش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29"/>
        <p:cNvGrpSpPr/>
        <p:nvPr/>
      </p:nvGrpSpPr>
      <p:grpSpPr>
        <a:xfrm>
          <a:off x="0" y="0"/>
          <a:ext cx="0" cy="0"/>
          <a:chOff x="0" y="0"/>
          <a:chExt cx="0" cy="0"/>
        </a:xfrm>
      </p:grpSpPr>
      <p:sp>
        <p:nvSpPr>
          <p:cNvPr id="230" name="Google Shape;230;p22"/>
          <p:cNvSpPr txBox="1"/>
          <p:nvPr/>
        </p:nvSpPr>
        <p:spPr>
          <a:xfrm>
            <a:off x="12964306" y="2404776"/>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5</a:t>
            </a:r>
            <a:endParaRPr/>
          </a:p>
        </p:txBody>
      </p:sp>
      <p:grpSp>
        <p:nvGrpSpPr>
          <p:cNvPr id="231" name="Google Shape;231;p22"/>
          <p:cNvGrpSpPr/>
          <p:nvPr/>
        </p:nvGrpSpPr>
        <p:grpSpPr>
          <a:xfrm>
            <a:off x="12344400" y="3142201"/>
            <a:ext cx="3384060" cy="1095634"/>
            <a:chOff x="0" y="-28575"/>
            <a:chExt cx="583034" cy="165739"/>
          </a:xfrm>
        </p:grpSpPr>
        <p:sp>
          <p:nvSpPr>
            <p:cNvPr id="232" name="Google Shape;232;p22"/>
            <p:cNvSpPr/>
            <p:nvPr/>
          </p:nvSpPr>
          <p:spPr>
            <a:xfrm>
              <a:off x="0" y="0"/>
              <a:ext cx="583034" cy="137164"/>
            </a:xfrm>
            <a:custGeom>
              <a:avLst/>
              <a:gdLst/>
              <a:ahLst/>
              <a:cxnLst/>
              <a:rect l="l" t="t" r="r" b="b"/>
              <a:pathLst>
                <a:path w="583034" h="137164" extrusionOk="0">
                  <a:moveTo>
                    <a:pt x="0" y="0"/>
                  </a:moveTo>
                  <a:lnTo>
                    <a:pt x="583034" y="0"/>
                  </a:lnTo>
                  <a:lnTo>
                    <a:pt x="583034" y="137164"/>
                  </a:lnTo>
                  <a:lnTo>
                    <a:pt x="0" y="137164"/>
                  </a:lnTo>
                  <a:close/>
                </a:path>
              </a:pathLst>
            </a:custGeom>
            <a:solidFill>
              <a:srgbClr val="335929"/>
            </a:solidFill>
            <a:ln>
              <a:noFill/>
            </a:ln>
          </p:spPr>
          <p:txBody>
            <a:bodyPr/>
            <a:lstStyle/>
            <a:p>
              <a:endParaRPr lang="en-US"/>
            </a:p>
          </p:txBody>
        </p:sp>
        <p:sp>
          <p:nvSpPr>
            <p:cNvPr id="233" name="Google Shape;233;p22"/>
            <p:cNvSpPr txBox="1"/>
            <p:nvPr/>
          </p:nvSpPr>
          <p:spPr>
            <a:xfrm>
              <a:off x="0" y="-28575"/>
              <a:ext cx="583034"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4" name="Google Shape;234;p22"/>
          <p:cNvSpPr txBox="1"/>
          <p:nvPr/>
        </p:nvSpPr>
        <p:spPr>
          <a:xfrm>
            <a:off x="10501306" y="3142201"/>
            <a:ext cx="6388200" cy="2057100"/>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0C2675"/>
                </a:solidFill>
                <a:latin typeface="Calibri"/>
                <a:ea typeface="Calibri"/>
                <a:cs typeface="Calibri"/>
                <a:sym typeface="Calibri"/>
              </a:rPr>
              <a:t>لباس</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سرتاپای</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صحی</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را</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بپوشید</a:t>
            </a:r>
            <a:endParaRPr dirty="0"/>
          </a:p>
        </p:txBody>
      </p:sp>
      <p:pic>
        <p:nvPicPr>
          <p:cNvPr id="235" name="Google Shape;235;p22"/>
          <p:cNvPicPr preferRelativeResize="0"/>
          <p:nvPr/>
        </p:nvPicPr>
        <p:blipFill rotWithShape="1">
          <a:blip r:embed="rId3">
            <a:alphaModFix/>
          </a:blip>
          <a:srcRect l="13181" r="39966"/>
          <a:stretch/>
        </p:blipFill>
        <p:spPr>
          <a:xfrm>
            <a:off x="0" y="0"/>
            <a:ext cx="9144000" cy="1028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43"/>
        <p:cNvGrpSpPr/>
        <p:nvPr/>
      </p:nvGrpSpPr>
      <p:grpSpPr>
        <a:xfrm>
          <a:off x="0" y="0"/>
          <a:ext cx="0" cy="0"/>
          <a:chOff x="0" y="0"/>
          <a:chExt cx="0" cy="0"/>
        </a:xfrm>
      </p:grpSpPr>
      <p:sp>
        <p:nvSpPr>
          <p:cNvPr id="244" name="Google Shape;244;p23"/>
          <p:cNvSpPr txBox="1"/>
          <p:nvPr/>
        </p:nvSpPr>
        <p:spPr>
          <a:xfrm>
            <a:off x="13067931" y="2536101"/>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5</a:t>
            </a:r>
            <a:endParaRPr/>
          </a:p>
        </p:txBody>
      </p:sp>
      <p:grpSp>
        <p:nvGrpSpPr>
          <p:cNvPr id="245" name="Google Shape;245;p23"/>
          <p:cNvGrpSpPr/>
          <p:nvPr/>
        </p:nvGrpSpPr>
        <p:grpSpPr>
          <a:xfrm>
            <a:off x="12385964" y="3284006"/>
            <a:ext cx="3251404" cy="1091063"/>
            <a:chOff x="0" y="-28575"/>
            <a:chExt cx="583034" cy="165739"/>
          </a:xfrm>
        </p:grpSpPr>
        <p:sp>
          <p:nvSpPr>
            <p:cNvPr id="246" name="Google Shape;246;p23"/>
            <p:cNvSpPr/>
            <p:nvPr/>
          </p:nvSpPr>
          <p:spPr>
            <a:xfrm>
              <a:off x="0" y="0"/>
              <a:ext cx="583034" cy="137164"/>
            </a:xfrm>
            <a:custGeom>
              <a:avLst/>
              <a:gdLst/>
              <a:ahLst/>
              <a:cxnLst/>
              <a:rect l="l" t="t" r="r" b="b"/>
              <a:pathLst>
                <a:path w="583034" h="137164" extrusionOk="0">
                  <a:moveTo>
                    <a:pt x="0" y="0"/>
                  </a:moveTo>
                  <a:lnTo>
                    <a:pt x="583034" y="0"/>
                  </a:lnTo>
                  <a:lnTo>
                    <a:pt x="583034" y="137164"/>
                  </a:lnTo>
                  <a:lnTo>
                    <a:pt x="0" y="137164"/>
                  </a:lnTo>
                  <a:close/>
                </a:path>
              </a:pathLst>
            </a:custGeom>
            <a:solidFill>
              <a:srgbClr val="335929"/>
            </a:solidFill>
            <a:ln>
              <a:noFill/>
            </a:ln>
          </p:spPr>
          <p:txBody>
            <a:bodyPr/>
            <a:lstStyle/>
            <a:p>
              <a:endParaRPr lang="en-US"/>
            </a:p>
          </p:txBody>
        </p:sp>
        <p:sp>
          <p:nvSpPr>
            <p:cNvPr id="247" name="Google Shape;247;p23"/>
            <p:cNvSpPr txBox="1"/>
            <p:nvPr/>
          </p:nvSpPr>
          <p:spPr>
            <a:xfrm>
              <a:off x="0" y="-28575"/>
              <a:ext cx="583034"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8" name="Google Shape;248;p23"/>
          <p:cNvSpPr txBox="1"/>
          <p:nvPr/>
        </p:nvSpPr>
        <p:spPr>
          <a:xfrm>
            <a:off x="10552026" y="3284006"/>
            <a:ext cx="6388200" cy="2057100"/>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0C2675"/>
                </a:solidFill>
                <a:latin typeface="Calibri"/>
                <a:ea typeface="Calibri"/>
                <a:cs typeface="Calibri"/>
                <a:sym typeface="Calibri"/>
              </a:rPr>
              <a:t>لباس</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سرتاپای</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صحی</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را</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بپوشید</a:t>
            </a:r>
            <a:endParaRPr dirty="0"/>
          </a:p>
        </p:txBody>
      </p:sp>
      <p:pic>
        <p:nvPicPr>
          <p:cNvPr id="249" name="Google Shape;249;p23"/>
          <p:cNvPicPr preferRelativeResize="0"/>
          <p:nvPr/>
        </p:nvPicPr>
        <p:blipFill rotWithShape="1">
          <a:blip r:embed="rId3">
            <a:alphaModFix/>
          </a:blip>
          <a:srcRect l="13181" r="39966"/>
          <a:stretch/>
        </p:blipFill>
        <p:spPr>
          <a:xfrm>
            <a:off x="0" y="0"/>
            <a:ext cx="9144000" cy="10287000"/>
          </a:xfrm>
          <a:prstGeom prst="rect">
            <a:avLst/>
          </a:prstGeom>
          <a:noFill/>
          <a:ln>
            <a:noFill/>
          </a:ln>
        </p:spPr>
      </p:pic>
      <p:sp>
        <p:nvSpPr>
          <p:cNvPr id="250" name="Google Shape;250;p23"/>
          <p:cNvSpPr/>
          <p:nvPr/>
        </p:nvSpPr>
        <p:spPr>
          <a:xfrm>
            <a:off x="5843215" y="6820048"/>
            <a:ext cx="6193789" cy="2438252"/>
          </a:xfrm>
          <a:custGeom>
            <a:avLst/>
            <a:gdLst/>
            <a:ahLst/>
            <a:cxnLst/>
            <a:rect l="l" t="t" r="r" b="b"/>
            <a:pathLst>
              <a:path w="6193789" h="2438252" extrusionOk="0">
                <a:moveTo>
                  <a:pt x="0" y="0"/>
                </a:moveTo>
                <a:lnTo>
                  <a:pt x="6193789" y="0"/>
                </a:lnTo>
                <a:lnTo>
                  <a:pt x="6193789" y="2438252"/>
                </a:lnTo>
                <a:lnTo>
                  <a:pt x="0" y="2438252"/>
                </a:lnTo>
                <a:lnTo>
                  <a:pt x="0" y="0"/>
                </a:lnTo>
                <a:close/>
              </a:path>
            </a:pathLst>
          </a:custGeom>
          <a:blipFill rotWithShape="1">
            <a:blip r:embed="rId4">
              <a:alphaModFix/>
            </a:blip>
            <a:stretch>
              <a:fillRect t="-77004" b="-77002"/>
            </a:stretch>
          </a:blipFill>
          <a:ln>
            <a:noFill/>
          </a:ln>
        </p:spPr>
        <p:txBody>
          <a:bodyPr/>
          <a:lstStyle/>
          <a:p>
            <a:endParaRPr lang="en-US"/>
          </a:p>
        </p:txBody>
      </p:sp>
      <p:cxnSp>
        <p:nvCxnSpPr>
          <p:cNvPr id="251" name="Google Shape;251;p23"/>
          <p:cNvCxnSpPr/>
          <p:nvPr/>
        </p:nvCxnSpPr>
        <p:spPr>
          <a:xfrm>
            <a:off x="5617872" y="7476990"/>
            <a:ext cx="849880" cy="596465"/>
          </a:xfrm>
          <a:prstGeom prst="straightConnector1">
            <a:avLst/>
          </a:prstGeom>
          <a:noFill/>
          <a:ln w="76200" cap="flat" cmpd="sng">
            <a:solidFill>
              <a:srgbClr val="FFC72C"/>
            </a:solidFill>
            <a:prstDash val="solid"/>
            <a:round/>
            <a:headEnd type="none" w="sm" len="sm"/>
            <a:tailEnd type="stealth" w="med" len="med"/>
          </a:ln>
        </p:spPr>
      </p:cxnSp>
      <p:grpSp>
        <p:nvGrpSpPr>
          <p:cNvPr id="252" name="Google Shape;252;p23"/>
          <p:cNvGrpSpPr/>
          <p:nvPr/>
        </p:nvGrpSpPr>
        <p:grpSpPr>
          <a:xfrm>
            <a:off x="3548843" y="7037939"/>
            <a:ext cx="2223581" cy="867381"/>
            <a:chOff x="0" y="-298064"/>
            <a:chExt cx="2964775" cy="1156508"/>
          </a:xfrm>
        </p:grpSpPr>
        <p:grpSp>
          <p:nvGrpSpPr>
            <p:cNvPr id="253" name="Google Shape;253;p23"/>
            <p:cNvGrpSpPr/>
            <p:nvPr/>
          </p:nvGrpSpPr>
          <p:grpSpPr>
            <a:xfrm>
              <a:off x="0" y="-298064"/>
              <a:ext cx="2964775" cy="1156508"/>
              <a:chOff x="0" y="-28575"/>
              <a:chExt cx="284230" cy="110873"/>
            </a:xfrm>
          </p:grpSpPr>
          <p:sp>
            <p:nvSpPr>
              <p:cNvPr id="254" name="Google Shape;254;p23"/>
              <p:cNvSpPr/>
              <p:nvPr/>
            </p:nvSpPr>
            <p:spPr>
              <a:xfrm>
                <a:off x="0" y="0"/>
                <a:ext cx="284230" cy="82298"/>
              </a:xfrm>
              <a:custGeom>
                <a:avLst/>
                <a:gdLst/>
                <a:ahLst/>
                <a:cxnLst/>
                <a:rect l="l" t="t" r="r" b="b"/>
                <a:pathLst>
                  <a:path w="284230" h="82298" extrusionOk="0">
                    <a:moveTo>
                      <a:pt x="0" y="0"/>
                    </a:moveTo>
                    <a:lnTo>
                      <a:pt x="284230" y="0"/>
                    </a:lnTo>
                    <a:lnTo>
                      <a:pt x="284230" y="82298"/>
                    </a:lnTo>
                    <a:lnTo>
                      <a:pt x="0" y="82298"/>
                    </a:lnTo>
                    <a:close/>
                  </a:path>
                </a:pathLst>
              </a:custGeom>
              <a:solidFill>
                <a:srgbClr val="FFC72C"/>
              </a:solidFill>
              <a:ln>
                <a:noFill/>
              </a:ln>
            </p:spPr>
            <p:txBody>
              <a:bodyPr/>
              <a:lstStyle/>
              <a:p>
                <a:endParaRPr lang="en-US"/>
              </a:p>
            </p:txBody>
          </p:sp>
          <p:sp>
            <p:nvSpPr>
              <p:cNvPr id="255" name="Google Shape;255;p23"/>
              <p:cNvSpPr txBox="1"/>
              <p:nvPr/>
            </p:nvSpPr>
            <p:spPr>
              <a:xfrm>
                <a:off x="0" y="-28575"/>
                <a:ext cx="284230" cy="110873"/>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6" name="Google Shape;256;p23"/>
            <p:cNvSpPr txBox="1"/>
            <p:nvPr/>
          </p:nvSpPr>
          <p:spPr>
            <a:xfrm>
              <a:off x="180363" y="9233"/>
              <a:ext cx="2604000" cy="492600"/>
            </a:xfrm>
            <a:prstGeom prst="rect">
              <a:avLst/>
            </a:prstGeom>
            <a:noFill/>
            <a:ln>
              <a:noFill/>
            </a:ln>
          </p:spPr>
          <p:txBody>
            <a:bodyPr spcFirstLastPara="1" wrap="square" lIns="0" tIns="0" rIns="0" bIns="0" anchor="t" anchorCtr="0">
              <a:spAutoFit/>
            </a:bodyPr>
            <a:lstStyle/>
            <a:p>
              <a:pPr marL="0" marR="0" lvl="0" indent="0" algn="ctr" rtl="1">
                <a:lnSpc>
                  <a:spcPct val="193000"/>
                </a:lnSpc>
                <a:spcBef>
                  <a:spcPts val="0"/>
                </a:spcBef>
                <a:spcAft>
                  <a:spcPts val="0"/>
                </a:spcAft>
                <a:buNone/>
              </a:pPr>
              <a:r>
                <a:rPr lang="en-US" sz="2400" b="0" i="0" u="none" strike="noStrike" cap="none">
                  <a:solidFill>
                    <a:srgbClr val="0C2675"/>
                  </a:solidFill>
                  <a:latin typeface="Calibri"/>
                  <a:ea typeface="Calibri"/>
                  <a:cs typeface="Calibri"/>
                  <a:sym typeface="Calibri"/>
                </a:rPr>
                <a:t>روجایی کاغذی</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64"/>
        <p:cNvGrpSpPr/>
        <p:nvPr/>
      </p:nvGrpSpPr>
      <p:grpSpPr>
        <a:xfrm>
          <a:off x="0" y="0"/>
          <a:ext cx="0" cy="0"/>
          <a:chOff x="0" y="0"/>
          <a:chExt cx="0" cy="0"/>
        </a:xfrm>
      </p:grpSpPr>
      <p:sp>
        <p:nvSpPr>
          <p:cNvPr id="265" name="Google Shape;265;p24"/>
          <p:cNvSpPr txBox="1"/>
          <p:nvPr/>
        </p:nvSpPr>
        <p:spPr>
          <a:xfrm>
            <a:off x="13067931" y="2536101"/>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6</a:t>
            </a:r>
            <a:endParaRPr/>
          </a:p>
        </p:txBody>
      </p:sp>
      <p:grpSp>
        <p:nvGrpSpPr>
          <p:cNvPr id="266" name="Google Shape;266;p24"/>
          <p:cNvGrpSpPr/>
          <p:nvPr/>
        </p:nvGrpSpPr>
        <p:grpSpPr>
          <a:xfrm>
            <a:off x="15149945" y="3075710"/>
            <a:ext cx="1356983" cy="1325260"/>
            <a:chOff x="0" y="-28575"/>
            <a:chExt cx="220712" cy="165739"/>
          </a:xfrm>
        </p:grpSpPr>
        <p:sp>
          <p:nvSpPr>
            <p:cNvPr id="267" name="Google Shape;267;p24"/>
            <p:cNvSpPr/>
            <p:nvPr/>
          </p:nvSpPr>
          <p:spPr>
            <a:xfrm>
              <a:off x="0" y="0"/>
              <a:ext cx="220712" cy="137164"/>
            </a:xfrm>
            <a:custGeom>
              <a:avLst/>
              <a:gdLst/>
              <a:ahLst/>
              <a:cxnLst/>
              <a:rect l="l" t="t" r="r" b="b"/>
              <a:pathLst>
                <a:path w="220712" h="137164" extrusionOk="0">
                  <a:moveTo>
                    <a:pt x="0" y="0"/>
                  </a:moveTo>
                  <a:lnTo>
                    <a:pt x="220712" y="0"/>
                  </a:lnTo>
                  <a:lnTo>
                    <a:pt x="220712" y="137164"/>
                  </a:lnTo>
                  <a:lnTo>
                    <a:pt x="0" y="137164"/>
                  </a:lnTo>
                  <a:close/>
                </a:path>
              </a:pathLst>
            </a:custGeom>
            <a:solidFill>
              <a:srgbClr val="335929"/>
            </a:solidFill>
            <a:ln>
              <a:noFill/>
            </a:ln>
          </p:spPr>
          <p:txBody>
            <a:bodyPr/>
            <a:lstStyle/>
            <a:p>
              <a:endParaRPr lang="en-US"/>
            </a:p>
          </p:txBody>
        </p:sp>
        <p:sp>
          <p:nvSpPr>
            <p:cNvPr id="268" name="Google Shape;268;p24"/>
            <p:cNvSpPr txBox="1"/>
            <p:nvPr/>
          </p:nvSpPr>
          <p:spPr>
            <a:xfrm>
              <a:off x="0" y="-28575"/>
              <a:ext cx="220712"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9" name="Google Shape;269;p24"/>
          <p:cNvSpPr txBox="1"/>
          <p:nvPr/>
        </p:nvSpPr>
        <p:spPr>
          <a:xfrm>
            <a:off x="13170831" y="3372420"/>
            <a:ext cx="3719400" cy="2057100"/>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0C2675"/>
                </a:solidFill>
                <a:latin typeface="Calibri"/>
                <a:ea typeface="Calibri"/>
                <a:cs typeface="Calibri"/>
                <a:sym typeface="Calibri"/>
              </a:rPr>
              <a:t>با</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داکتر</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خود</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صحبت</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کنید</a:t>
            </a:r>
            <a:endParaRPr dirty="0"/>
          </a:p>
        </p:txBody>
      </p:sp>
      <p:pic>
        <p:nvPicPr>
          <p:cNvPr id="270" name="Google Shape;270;p24"/>
          <p:cNvPicPr preferRelativeResize="0"/>
          <p:nvPr/>
        </p:nvPicPr>
        <p:blipFill rotWithShape="1">
          <a:blip r:embed="rId3">
            <a:alphaModFix/>
          </a:blip>
          <a:srcRect l="27909" r="18237"/>
          <a:stretch/>
        </p:blipFill>
        <p:spPr>
          <a:xfrm>
            <a:off x="0" y="0"/>
            <a:ext cx="9144000" cy="1028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78"/>
        <p:cNvGrpSpPr/>
        <p:nvPr/>
      </p:nvGrpSpPr>
      <p:grpSpPr>
        <a:xfrm>
          <a:off x="0" y="0"/>
          <a:ext cx="0" cy="0"/>
          <a:chOff x="0" y="0"/>
          <a:chExt cx="0" cy="0"/>
        </a:xfrm>
      </p:grpSpPr>
      <p:sp>
        <p:nvSpPr>
          <p:cNvPr id="279" name="Google Shape;279;p25"/>
          <p:cNvSpPr txBox="1"/>
          <p:nvPr/>
        </p:nvSpPr>
        <p:spPr>
          <a:xfrm>
            <a:off x="13067931" y="2536101"/>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6</a:t>
            </a:r>
            <a:endParaRPr/>
          </a:p>
        </p:txBody>
      </p:sp>
      <p:grpSp>
        <p:nvGrpSpPr>
          <p:cNvPr id="280" name="Google Shape;280;p25"/>
          <p:cNvGrpSpPr/>
          <p:nvPr/>
        </p:nvGrpSpPr>
        <p:grpSpPr>
          <a:xfrm>
            <a:off x="15232565" y="3100040"/>
            <a:ext cx="1352085" cy="1300930"/>
            <a:chOff x="0" y="-28575"/>
            <a:chExt cx="220712" cy="165739"/>
          </a:xfrm>
        </p:grpSpPr>
        <p:sp>
          <p:nvSpPr>
            <p:cNvPr id="281" name="Google Shape;281;p25"/>
            <p:cNvSpPr/>
            <p:nvPr/>
          </p:nvSpPr>
          <p:spPr>
            <a:xfrm>
              <a:off x="0" y="0"/>
              <a:ext cx="220712" cy="137164"/>
            </a:xfrm>
            <a:custGeom>
              <a:avLst/>
              <a:gdLst/>
              <a:ahLst/>
              <a:cxnLst/>
              <a:rect l="l" t="t" r="r" b="b"/>
              <a:pathLst>
                <a:path w="220712" h="137164" extrusionOk="0">
                  <a:moveTo>
                    <a:pt x="0" y="0"/>
                  </a:moveTo>
                  <a:lnTo>
                    <a:pt x="220712" y="0"/>
                  </a:lnTo>
                  <a:lnTo>
                    <a:pt x="220712" y="137164"/>
                  </a:lnTo>
                  <a:lnTo>
                    <a:pt x="0" y="137164"/>
                  </a:lnTo>
                  <a:close/>
                </a:path>
              </a:pathLst>
            </a:custGeom>
            <a:solidFill>
              <a:srgbClr val="335929"/>
            </a:solidFill>
            <a:ln>
              <a:noFill/>
            </a:ln>
          </p:spPr>
          <p:txBody>
            <a:bodyPr/>
            <a:lstStyle/>
            <a:p>
              <a:endParaRPr lang="en-US"/>
            </a:p>
          </p:txBody>
        </p:sp>
        <p:sp>
          <p:nvSpPr>
            <p:cNvPr id="282" name="Google Shape;282;p25"/>
            <p:cNvSpPr txBox="1"/>
            <p:nvPr/>
          </p:nvSpPr>
          <p:spPr>
            <a:xfrm>
              <a:off x="0" y="-28575"/>
              <a:ext cx="220712"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3" name="Google Shape;283;p25"/>
          <p:cNvSpPr txBox="1"/>
          <p:nvPr/>
        </p:nvSpPr>
        <p:spPr>
          <a:xfrm>
            <a:off x="13273734" y="3428999"/>
            <a:ext cx="3719400" cy="2057100"/>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0C2675"/>
                </a:solidFill>
                <a:latin typeface="Calibri"/>
                <a:ea typeface="Calibri"/>
                <a:cs typeface="Calibri"/>
                <a:sym typeface="Calibri"/>
              </a:rPr>
              <a:t>با</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داکتر</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خود</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صحبت</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کنید</a:t>
            </a:r>
            <a:endParaRPr dirty="0"/>
          </a:p>
        </p:txBody>
      </p:sp>
      <p:pic>
        <p:nvPicPr>
          <p:cNvPr id="284" name="Google Shape;284;p25"/>
          <p:cNvPicPr preferRelativeResize="0"/>
          <p:nvPr/>
        </p:nvPicPr>
        <p:blipFill rotWithShape="1">
          <a:blip r:embed="rId3">
            <a:alphaModFix/>
          </a:blip>
          <a:srcRect l="27909" r="18237"/>
          <a:stretch/>
        </p:blipFill>
        <p:spPr>
          <a:xfrm>
            <a:off x="0" y="0"/>
            <a:ext cx="9144000" cy="10287000"/>
          </a:xfrm>
          <a:prstGeom prst="rect">
            <a:avLst/>
          </a:prstGeom>
          <a:noFill/>
          <a:ln>
            <a:noFill/>
          </a:ln>
        </p:spPr>
      </p:pic>
      <p:grpSp>
        <p:nvGrpSpPr>
          <p:cNvPr id="285" name="Google Shape;285;p25"/>
          <p:cNvGrpSpPr/>
          <p:nvPr/>
        </p:nvGrpSpPr>
        <p:grpSpPr>
          <a:xfrm>
            <a:off x="2674804" y="4072018"/>
            <a:ext cx="7821749" cy="4959790"/>
            <a:chOff x="0" y="-38100"/>
            <a:chExt cx="2308072" cy="1463554"/>
          </a:xfrm>
        </p:grpSpPr>
        <p:sp>
          <p:nvSpPr>
            <p:cNvPr id="286" name="Google Shape;286;p25"/>
            <p:cNvSpPr/>
            <p:nvPr/>
          </p:nvSpPr>
          <p:spPr>
            <a:xfrm>
              <a:off x="0" y="0"/>
              <a:ext cx="2308072" cy="1425454"/>
            </a:xfrm>
            <a:custGeom>
              <a:avLst/>
              <a:gdLst/>
              <a:ahLst/>
              <a:cxnLst/>
              <a:rect l="l" t="t" r="r" b="b"/>
              <a:pathLst>
                <a:path w="2308072" h="1425454" extrusionOk="0">
                  <a:moveTo>
                    <a:pt x="93041" y="0"/>
                  </a:moveTo>
                  <a:lnTo>
                    <a:pt x="2215031" y="0"/>
                  </a:lnTo>
                  <a:cubicBezTo>
                    <a:pt x="2266416" y="0"/>
                    <a:pt x="2308072" y="41656"/>
                    <a:pt x="2308072" y="93041"/>
                  </a:cubicBezTo>
                  <a:lnTo>
                    <a:pt x="2308072" y="1332414"/>
                  </a:lnTo>
                  <a:cubicBezTo>
                    <a:pt x="2308072" y="1357089"/>
                    <a:pt x="2298269" y="1380755"/>
                    <a:pt x="2280820" y="1398203"/>
                  </a:cubicBezTo>
                  <a:cubicBezTo>
                    <a:pt x="2263372" y="1415652"/>
                    <a:pt x="2239707" y="1425454"/>
                    <a:pt x="2215031" y="1425454"/>
                  </a:cubicBezTo>
                  <a:lnTo>
                    <a:pt x="93041" y="1425454"/>
                  </a:lnTo>
                  <a:cubicBezTo>
                    <a:pt x="41656" y="1425454"/>
                    <a:pt x="0" y="1383798"/>
                    <a:pt x="0" y="1332414"/>
                  </a:cubicBezTo>
                  <a:lnTo>
                    <a:pt x="0" y="93041"/>
                  </a:lnTo>
                  <a:cubicBezTo>
                    <a:pt x="0" y="41656"/>
                    <a:pt x="41656" y="0"/>
                    <a:pt x="93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p>
          </p:txBody>
        </p:sp>
        <p:sp>
          <p:nvSpPr>
            <p:cNvPr id="287" name="Google Shape;287;p25"/>
            <p:cNvSpPr txBox="1"/>
            <p:nvPr/>
          </p:nvSpPr>
          <p:spPr>
            <a:xfrm>
              <a:off x="0" y="-38100"/>
              <a:ext cx="2308071" cy="1463554"/>
            </a:xfrm>
            <a:prstGeom prst="rect">
              <a:avLst/>
            </a:prstGeom>
            <a:noFill/>
            <a:ln>
              <a:noFill/>
            </a:ln>
          </p:spPr>
          <p:txBody>
            <a:bodyPr spcFirstLastPara="1" wrap="square" lIns="50800" tIns="50800" rIns="50800" bIns="50800" anchor="ctr" anchorCtr="0">
              <a:noAutofit/>
            </a:bodyPr>
            <a:lstStyle/>
            <a:p>
              <a:pPr marL="0" marR="0" lvl="0" indent="0" algn="r" rtl="1">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8" name="Google Shape;288;p25"/>
          <p:cNvGrpSpPr/>
          <p:nvPr/>
        </p:nvGrpSpPr>
        <p:grpSpPr>
          <a:xfrm>
            <a:off x="3180102" y="4908829"/>
            <a:ext cx="6734870" cy="3594346"/>
            <a:chOff x="0" y="-190500"/>
            <a:chExt cx="8979826" cy="4792461"/>
          </a:xfrm>
        </p:grpSpPr>
        <p:sp>
          <p:nvSpPr>
            <p:cNvPr id="289" name="Google Shape;289;p25"/>
            <p:cNvSpPr txBox="1"/>
            <p:nvPr/>
          </p:nvSpPr>
          <p:spPr>
            <a:xfrm>
              <a:off x="800616" y="-190500"/>
              <a:ext cx="8179200" cy="501300"/>
            </a:xfrm>
            <a:prstGeom prst="rect">
              <a:avLst/>
            </a:prstGeom>
            <a:noFill/>
            <a:ln>
              <a:noFill/>
            </a:ln>
          </p:spPr>
          <p:txBody>
            <a:bodyPr spcFirstLastPara="1" wrap="square" lIns="0" tIns="0" rIns="0" bIns="0" anchor="t" anchorCtr="0">
              <a:spAutoFit/>
            </a:bodyPr>
            <a:lstStyle/>
            <a:p>
              <a:pPr marL="0" marR="0" lvl="0" indent="0" algn="r" rtl="1">
                <a:lnSpc>
                  <a:spcPct val="193038"/>
                </a:lnSpc>
                <a:spcBef>
                  <a:spcPts val="0"/>
                </a:spcBef>
                <a:spcAft>
                  <a:spcPts val="0"/>
                </a:spcAft>
                <a:buNone/>
              </a:pPr>
              <a:r>
                <a:rPr lang="en-US" sz="2442" b="1" i="0" u="none" strike="noStrike" cap="none">
                  <a:solidFill>
                    <a:srgbClr val="0C2675"/>
                  </a:solidFill>
                  <a:latin typeface="Roboto Condensed"/>
                  <a:ea typeface="Roboto Condensed"/>
                  <a:cs typeface="Roboto Condensed"/>
                  <a:sym typeface="Roboto Condensed"/>
                </a:rPr>
                <a:t>داکتر شما ممکن سوالات زیر را بپرسد:</a:t>
              </a:r>
              <a:endParaRPr/>
            </a:p>
          </p:txBody>
        </p:sp>
        <p:sp>
          <p:nvSpPr>
            <p:cNvPr id="290" name="Google Shape;290;p25"/>
            <p:cNvSpPr txBox="1"/>
            <p:nvPr/>
          </p:nvSpPr>
          <p:spPr>
            <a:xfrm>
              <a:off x="0" y="789561"/>
              <a:ext cx="8141100" cy="3812400"/>
            </a:xfrm>
            <a:prstGeom prst="rect">
              <a:avLst/>
            </a:prstGeom>
            <a:noFill/>
            <a:ln>
              <a:noFill/>
            </a:ln>
          </p:spPr>
          <p:txBody>
            <a:bodyPr spcFirstLastPara="1" wrap="square" lIns="0" tIns="0" rIns="0" bIns="0" anchor="t" anchorCtr="0">
              <a:spAutoFit/>
            </a:bodyPr>
            <a:lstStyle/>
            <a:p>
              <a:pPr marL="0" marR="0" lvl="0" indent="0" algn="r" rtl="1">
                <a:lnSpc>
                  <a:spcPct val="196000"/>
                </a:lnSpc>
                <a:spcBef>
                  <a:spcPts val="0"/>
                </a:spcBef>
                <a:spcAft>
                  <a:spcPts val="0"/>
                </a:spcAft>
                <a:buNone/>
              </a:pPr>
              <a:r>
                <a:rPr lang="en-US" sz="2700" b="0" i="0" u="none" strike="noStrike" cap="none">
                  <a:solidFill>
                    <a:srgbClr val="0C2675"/>
                  </a:solidFill>
                  <a:latin typeface="Calibri"/>
                  <a:ea typeface="Calibri"/>
                  <a:cs typeface="Calibri"/>
                  <a:sym typeface="Calibri"/>
                </a:rPr>
                <a:t>آخرین عادت ماهوار شما چه وقت بود؟</a:t>
              </a:r>
              <a:endParaRPr/>
            </a:p>
            <a:p>
              <a:pPr marL="0" marR="0" lvl="0" indent="0" algn="r" rtl="1">
                <a:lnSpc>
                  <a:spcPct val="196000"/>
                </a:lnSpc>
                <a:spcBef>
                  <a:spcPts val="0"/>
                </a:spcBef>
                <a:spcAft>
                  <a:spcPts val="0"/>
                </a:spcAft>
                <a:buNone/>
              </a:pPr>
              <a:r>
                <a:rPr lang="en-US" sz="2700" b="0" i="0" u="none" strike="noStrike" cap="none">
                  <a:solidFill>
                    <a:srgbClr val="0C2675"/>
                  </a:solidFill>
                  <a:latin typeface="Calibri"/>
                  <a:ea typeface="Calibri"/>
                  <a:cs typeface="Calibri"/>
                  <a:sym typeface="Calibri"/>
                </a:rPr>
                <a:t>آیا فعالیت جنسی دارید؟</a:t>
              </a:r>
              <a:endParaRPr/>
            </a:p>
            <a:p>
              <a:pPr marL="0" marR="0" lvl="0" indent="0" algn="r" rtl="1">
                <a:lnSpc>
                  <a:spcPct val="196000"/>
                </a:lnSpc>
                <a:spcBef>
                  <a:spcPts val="0"/>
                </a:spcBef>
                <a:spcAft>
                  <a:spcPts val="0"/>
                </a:spcAft>
                <a:buNone/>
              </a:pPr>
              <a:r>
                <a:rPr lang="en-US" sz="2700" b="0" i="0" u="none" strike="noStrike" cap="none">
                  <a:solidFill>
                    <a:srgbClr val="0C2675"/>
                  </a:solidFill>
                  <a:latin typeface="Calibri"/>
                  <a:ea typeface="Calibri"/>
                  <a:cs typeface="Calibri"/>
                  <a:sym typeface="Calibri"/>
                </a:rPr>
                <a:t>آیا از کدام شیوه ضد حاملگی استفاده میکنید؟</a:t>
              </a:r>
              <a:endParaRPr/>
            </a:p>
            <a:p>
              <a:pPr marL="0" marR="0" lvl="0" indent="0" algn="r" rtl="1">
                <a:lnSpc>
                  <a:spcPct val="196000"/>
                </a:lnSpc>
                <a:spcBef>
                  <a:spcPts val="0"/>
                </a:spcBef>
                <a:spcAft>
                  <a:spcPts val="0"/>
                </a:spcAft>
                <a:buNone/>
              </a:pPr>
              <a:r>
                <a:rPr lang="en-US" sz="2700" b="0" i="0" u="none" strike="noStrike" cap="none">
                  <a:solidFill>
                    <a:srgbClr val="0C2675"/>
                  </a:solidFill>
                  <a:latin typeface="Calibri"/>
                  <a:ea typeface="Calibri"/>
                  <a:cs typeface="Calibri"/>
                  <a:sym typeface="Calibri"/>
                </a:rPr>
                <a:t>آیا به نظر تان حامله هستید؟</a:t>
              </a:r>
              <a:endParaRPr/>
            </a:p>
          </p:txBody>
        </p:sp>
        <p:sp>
          <p:nvSpPr>
            <p:cNvPr id="291" name="Google Shape;291;p25"/>
            <p:cNvSpPr txBox="1"/>
            <p:nvPr/>
          </p:nvSpPr>
          <p:spPr>
            <a:xfrm>
              <a:off x="8401426" y="789561"/>
              <a:ext cx="578400" cy="3812400"/>
            </a:xfrm>
            <a:prstGeom prst="rect">
              <a:avLst/>
            </a:prstGeom>
            <a:noFill/>
            <a:ln>
              <a:noFill/>
            </a:ln>
          </p:spPr>
          <p:txBody>
            <a:bodyPr spcFirstLastPara="1" wrap="square" lIns="0" tIns="0" rIns="0" bIns="0" anchor="t" anchorCtr="0">
              <a:spAutoFit/>
            </a:bodyPr>
            <a:lstStyle/>
            <a:p>
              <a:pPr marL="0" marR="0" lvl="0" indent="0" algn="r" rtl="1">
                <a:lnSpc>
                  <a:spcPct val="196000"/>
                </a:lnSpc>
                <a:spcBef>
                  <a:spcPts val="0"/>
                </a:spcBef>
                <a:spcAft>
                  <a:spcPts val="0"/>
                </a:spcAft>
                <a:buNone/>
              </a:pPr>
              <a:r>
                <a:rPr lang="en-US" sz="2700" b="0" i="0" u="none" strike="noStrike" cap="none" dirty="0">
                  <a:solidFill>
                    <a:srgbClr val="0C2675"/>
                  </a:solidFill>
                  <a:latin typeface="Roboto Condensed"/>
                  <a:ea typeface="Roboto Condensed"/>
                  <a:cs typeface="Roboto Condensed"/>
                  <a:sym typeface="Roboto Condensed"/>
                </a:rPr>
                <a:t>.1</a:t>
              </a:r>
              <a:endParaRPr dirty="0"/>
            </a:p>
            <a:p>
              <a:pPr marL="0" marR="0" lvl="0" indent="0" algn="r" rtl="1">
                <a:lnSpc>
                  <a:spcPct val="196000"/>
                </a:lnSpc>
                <a:spcBef>
                  <a:spcPts val="0"/>
                </a:spcBef>
                <a:spcAft>
                  <a:spcPts val="0"/>
                </a:spcAft>
                <a:buNone/>
              </a:pPr>
              <a:r>
                <a:rPr lang="en-US" sz="2700" b="0" i="0" u="none" strike="noStrike" cap="none" dirty="0">
                  <a:solidFill>
                    <a:srgbClr val="0C2675"/>
                  </a:solidFill>
                  <a:latin typeface="Roboto Condensed"/>
                  <a:ea typeface="Roboto Condensed"/>
                  <a:cs typeface="Roboto Condensed"/>
                  <a:sym typeface="Roboto Condensed"/>
                </a:rPr>
                <a:t>.2</a:t>
              </a:r>
              <a:endParaRPr dirty="0"/>
            </a:p>
            <a:p>
              <a:pPr marL="0" marR="0" lvl="0" indent="0" algn="r" rtl="1">
                <a:lnSpc>
                  <a:spcPct val="196000"/>
                </a:lnSpc>
                <a:spcBef>
                  <a:spcPts val="0"/>
                </a:spcBef>
                <a:spcAft>
                  <a:spcPts val="0"/>
                </a:spcAft>
                <a:buNone/>
              </a:pPr>
              <a:r>
                <a:rPr lang="en-US" sz="2700" b="0" i="0" u="none" strike="noStrike" cap="none" dirty="0">
                  <a:solidFill>
                    <a:srgbClr val="0C2675"/>
                  </a:solidFill>
                  <a:latin typeface="Roboto Condensed"/>
                  <a:ea typeface="Roboto Condensed"/>
                  <a:cs typeface="Roboto Condensed"/>
                  <a:sym typeface="Roboto Condensed"/>
                </a:rPr>
                <a:t>.3</a:t>
              </a:r>
              <a:endParaRPr dirty="0"/>
            </a:p>
            <a:p>
              <a:pPr marL="0" marR="0" lvl="0" indent="0" algn="r" rtl="1">
                <a:lnSpc>
                  <a:spcPct val="196000"/>
                </a:lnSpc>
                <a:spcBef>
                  <a:spcPts val="0"/>
                </a:spcBef>
                <a:spcAft>
                  <a:spcPts val="0"/>
                </a:spcAft>
                <a:buNone/>
              </a:pPr>
              <a:r>
                <a:rPr lang="en-US" sz="2700" b="0" i="0" u="none" strike="noStrike" cap="none" dirty="0">
                  <a:solidFill>
                    <a:srgbClr val="0C2675"/>
                  </a:solidFill>
                  <a:latin typeface="Roboto Condensed"/>
                  <a:ea typeface="Roboto Condensed"/>
                  <a:cs typeface="Roboto Condensed"/>
                  <a:sym typeface="Roboto Condensed"/>
                </a:rPr>
                <a:t>.4</a:t>
              </a:r>
              <a:endParaRPr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99"/>
        <p:cNvGrpSpPr/>
        <p:nvPr/>
      </p:nvGrpSpPr>
      <p:grpSpPr>
        <a:xfrm>
          <a:off x="0" y="0"/>
          <a:ext cx="0" cy="0"/>
          <a:chOff x="0" y="0"/>
          <a:chExt cx="0" cy="0"/>
        </a:xfrm>
      </p:grpSpPr>
      <p:sp>
        <p:nvSpPr>
          <p:cNvPr id="300" name="Google Shape;300;p26"/>
          <p:cNvSpPr txBox="1"/>
          <p:nvPr/>
        </p:nvSpPr>
        <p:spPr>
          <a:xfrm>
            <a:off x="13067931" y="2536101"/>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7</a:t>
            </a:r>
            <a:endParaRPr/>
          </a:p>
        </p:txBody>
      </p:sp>
      <p:grpSp>
        <p:nvGrpSpPr>
          <p:cNvPr id="301" name="Google Shape;301;p26"/>
          <p:cNvGrpSpPr/>
          <p:nvPr/>
        </p:nvGrpSpPr>
        <p:grpSpPr>
          <a:xfrm>
            <a:off x="14295863" y="3104376"/>
            <a:ext cx="2755495" cy="1296593"/>
            <a:chOff x="0" y="-28575"/>
            <a:chExt cx="488041" cy="165739"/>
          </a:xfrm>
        </p:grpSpPr>
        <p:sp>
          <p:nvSpPr>
            <p:cNvPr id="302" name="Google Shape;302;p26"/>
            <p:cNvSpPr/>
            <p:nvPr/>
          </p:nvSpPr>
          <p:spPr>
            <a:xfrm>
              <a:off x="0" y="0"/>
              <a:ext cx="488041" cy="137164"/>
            </a:xfrm>
            <a:custGeom>
              <a:avLst/>
              <a:gdLst/>
              <a:ahLst/>
              <a:cxnLst/>
              <a:rect l="l" t="t" r="r" b="b"/>
              <a:pathLst>
                <a:path w="488041" h="137164" extrusionOk="0">
                  <a:moveTo>
                    <a:pt x="0" y="0"/>
                  </a:moveTo>
                  <a:lnTo>
                    <a:pt x="488041" y="0"/>
                  </a:lnTo>
                  <a:lnTo>
                    <a:pt x="488041" y="137164"/>
                  </a:lnTo>
                  <a:lnTo>
                    <a:pt x="0" y="137164"/>
                  </a:lnTo>
                  <a:close/>
                </a:path>
              </a:pathLst>
            </a:custGeom>
            <a:solidFill>
              <a:srgbClr val="335929"/>
            </a:solidFill>
            <a:ln>
              <a:noFill/>
            </a:ln>
          </p:spPr>
          <p:txBody>
            <a:bodyPr/>
            <a:lstStyle/>
            <a:p>
              <a:endParaRPr lang="en-US"/>
            </a:p>
          </p:txBody>
        </p:sp>
        <p:sp>
          <p:nvSpPr>
            <p:cNvPr id="303" name="Google Shape;303;p26"/>
            <p:cNvSpPr txBox="1"/>
            <p:nvPr/>
          </p:nvSpPr>
          <p:spPr>
            <a:xfrm>
              <a:off x="0" y="-28575"/>
              <a:ext cx="488041"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04" name="Google Shape;304;p26"/>
          <p:cNvSpPr txBox="1"/>
          <p:nvPr/>
        </p:nvSpPr>
        <p:spPr>
          <a:xfrm>
            <a:off x="11735340" y="3428999"/>
            <a:ext cx="5316000" cy="2057100"/>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FFFFFF"/>
                </a:solidFill>
                <a:latin typeface="Calibri"/>
                <a:ea typeface="Calibri"/>
                <a:cs typeface="Calibri"/>
                <a:sym typeface="Calibri"/>
              </a:rPr>
              <a:t>معاینه</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سینه</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را</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انجام</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میدهید</a:t>
            </a:r>
            <a:endParaRPr dirty="0"/>
          </a:p>
        </p:txBody>
      </p:sp>
      <p:pic>
        <p:nvPicPr>
          <p:cNvPr id="305" name="Google Shape;305;p26"/>
          <p:cNvPicPr preferRelativeResize="0"/>
          <p:nvPr/>
        </p:nvPicPr>
        <p:blipFill rotWithShape="1">
          <a:blip r:embed="rId3">
            <a:alphaModFix/>
          </a:blip>
          <a:srcRect l="28465" t="19745" r="23975"/>
          <a:stretch/>
        </p:blipFill>
        <p:spPr>
          <a:xfrm>
            <a:off x="0" y="0"/>
            <a:ext cx="9144000" cy="10287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313"/>
        <p:cNvGrpSpPr/>
        <p:nvPr/>
      </p:nvGrpSpPr>
      <p:grpSpPr>
        <a:xfrm>
          <a:off x="0" y="0"/>
          <a:ext cx="0" cy="0"/>
          <a:chOff x="0" y="0"/>
          <a:chExt cx="0" cy="0"/>
        </a:xfrm>
      </p:grpSpPr>
      <p:sp>
        <p:nvSpPr>
          <p:cNvPr id="314" name="Google Shape;314;p27"/>
          <p:cNvSpPr txBox="1"/>
          <p:nvPr/>
        </p:nvSpPr>
        <p:spPr>
          <a:xfrm>
            <a:off x="13067931" y="2536101"/>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8</a:t>
            </a:r>
            <a:endParaRPr/>
          </a:p>
        </p:txBody>
      </p:sp>
      <p:grpSp>
        <p:nvGrpSpPr>
          <p:cNvPr id="315" name="Google Shape;315;p27"/>
          <p:cNvGrpSpPr/>
          <p:nvPr/>
        </p:nvGrpSpPr>
        <p:grpSpPr>
          <a:xfrm>
            <a:off x="14295863" y="4083826"/>
            <a:ext cx="2755526" cy="1296593"/>
            <a:chOff x="0" y="-28575"/>
            <a:chExt cx="509184" cy="165739"/>
          </a:xfrm>
        </p:grpSpPr>
        <p:sp>
          <p:nvSpPr>
            <p:cNvPr id="316" name="Google Shape;316;p27"/>
            <p:cNvSpPr/>
            <p:nvPr/>
          </p:nvSpPr>
          <p:spPr>
            <a:xfrm>
              <a:off x="0" y="0"/>
              <a:ext cx="509184" cy="137164"/>
            </a:xfrm>
            <a:custGeom>
              <a:avLst/>
              <a:gdLst/>
              <a:ahLst/>
              <a:cxnLst/>
              <a:rect l="l" t="t" r="r" b="b"/>
              <a:pathLst>
                <a:path w="509184" h="137164" extrusionOk="0">
                  <a:moveTo>
                    <a:pt x="0" y="0"/>
                  </a:moveTo>
                  <a:lnTo>
                    <a:pt x="509184" y="0"/>
                  </a:lnTo>
                  <a:lnTo>
                    <a:pt x="509184" y="137164"/>
                  </a:lnTo>
                  <a:lnTo>
                    <a:pt x="0" y="137164"/>
                  </a:lnTo>
                  <a:close/>
                </a:path>
              </a:pathLst>
            </a:custGeom>
            <a:solidFill>
              <a:srgbClr val="335929"/>
            </a:solidFill>
            <a:ln>
              <a:noFill/>
            </a:ln>
          </p:spPr>
          <p:txBody>
            <a:bodyPr/>
            <a:lstStyle/>
            <a:p>
              <a:endParaRPr lang="en-US"/>
            </a:p>
          </p:txBody>
        </p:sp>
        <p:sp>
          <p:nvSpPr>
            <p:cNvPr id="317" name="Google Shape;317;p27"/>
            <p:cNvSpPr txBox="1"/>
            <p:nvPr/>
          </p:nvSpPr>
          <p:spPr>
            <a:xfrm>
              <a:off x="0" y="-28575"/>
              <a:ext cx="509184"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8" name="Google Shape;318;p27"/>
          <p:cNvGrpSpPr/>
          <p:nvPr/>
        </p:nvGrpSpPr>
        <p:grpSpPr>
          <a:xfrm>
            <a:off x="12868507" y="3104376"/>
            <a:ext cx="4182863" cy="1296593"/>
            <a:chOff x="0" y="-28575"/>
            <a:chExt cx="701938" cy="165739"/>
          </a:xfrm>
        </p:grpSpPr>
        <p:sp>
          <p:nvSpPr>
            <p:cNvPr id="319" name="Google Shape;319;p27"/>
            <p:cNvSpPr/>
            <p:nvPr/>
          </p:nvSpPr>
          <p:spPr>
            <a:xfrm>
              <a:off x="0" y="0"/>
              <a:ext cx="701938" cy="137164"/>
            </a:xfrm>
            <a:custGeom>
              <a:avLst/>
              <a:gdLst/>
              <a:ahLst/>
              <a:cxnLst/>
              <a:rect l="l" t="t" r="r" b="b"/>
              <a:pathLst>
                <a:path w="701938" h="137164" extrusionOk="0">
                  <a:moveTo>
                    <a:pt x="0" y="0"/>
                  </a:moveTo>
                  <a:lnTo>
                    <a:pt x="701938" y="0"/>
                  </a:lnTo>
                  <a:lnTo>
                    <a:pt x="701938" y="137164"/>
                  </a:lnTo>
                  <a:lnTo>
                    <a:pt x="0" y="137164"/>
                  </a:lnTo>
                  <a:close/>
                </a:path>
              </a:pathLst>
            </a:custGeom>
            <a:solidFill>
              <a:srgbClr val="335929"/>
            </a:solidFill>
            <a:ln>
              <a:noFill/>
            </a:ln>
          </p:spPr>
          <p:txBody>
            <a:bodyPr/>
            <a:lstStyle/>
            <a:p>
              <a:endParaRPr lang="en-US"/>
            </a:p>
          </p:txBody>
        </p:sp>
        <p:sp>
          <p:nvSpPr>
            <p:cNvPr id="320" name="Google Shape;320;p27"/>
            <p:cNvSpPr txBox="1"/>
            <p:nvPr/>
          </p:nvSpPr>
          <p:spPr>
            <a:xfrm>
              <a:off x="0" y="-28575"/>
              <a:ext cx="701938"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1" name="Google Shape;321;p27"/>
          <p:cNvSpPr txBox="1"/>
          <p:nvPr/>
        </p:nvSpPr>
        <p:spPr>
          <a:xfrm>
            <a:off x="10652970" y="3104376"/>
            <a:ext cx="6398400" cy="3267900"/>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FFFFFF"/>
                </a:solidFill>
                <a:latin typeface="Calibri"/>
                <a:ea typeface="Calibri"/>
                <a:cs typeface="Calibri"/>
                <a:sym typeface="Calibri"/>
              </a:rPr>
              <a:t>معاینه</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لگن</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خاصره</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و</a:t>
            </a:r>
            <a:r>
              <a:rPr lang="en-US" sz="5500" b="1" i="0" u="none" strike="noStrike" cap="none" dirty="0">
                <a:solidFill>
                  <a:srgbClr val="FFFFFF"/>
                </a:solidFill>
                <a:latin typeface="Roboto Slab"/>
                <a:ea typeface="Roboto Slab"/>
                <a:cs typeface="Roboto Slab"/>
                <a:sym typeface="Roboto Slab"/>
              </a:rPr>
              <a:t> </a:t>
            </a:r>
            <a:r>
              <a:rPr lang="en-US" sz="5500" b="1" i="0" u="none" strike="noStrike" cap="none" dirty="0" err="1">
                <a:solidFill>
                  <a:srgbClr val="FFFFFF"/>
                </a:solidFill>
                <a:latin typeface="Roboto Slab"/>
                <a:ea typeface="Roboto Slab"/>
                <a:cs typeface="Roboto Slab"/>
                <a:sym typeface="Roboto Slab"/>
              </a:rPr>
              <a:t>معاینات</a:t>
            </a:r>
            <a:r>
              <a:rPr lang="en-US" sz="5500" b="1" i="0" u="none" strike="noStrike" cap="none" dirty="0">
                <a:solidFill>
                  <a:srgbClr val="FFFFFF"/>
                </a:solidFill>
                <a:latin typeface="Roboto Slab"/>
                <a:ea typeface="Roboto Slab"/>
                <a:cs typeface="Roboto Slab"/>
                <a:sym typeface="Roboto Slab"/>
              </a:rPr>
              <a:t> </a:t>
            </a:r>
            <a:r>
              <a:rPr lang="en-US" sz="5500" b="1" i="0" u="none" strike="noStrike" cap="none" dirty="0" err="1">
                <a:solidFill>
                  <a:srgbClr val="FFFFFF"/>
                </a:solidFill>
                <a:latin typeface="Roboto Slab"/>
                <a:ea typeface="Roboto Slab"/>
                <a:cs typeface="Roboto Slab"/>
                <a:sym typeface="Roboto Slab"/>
              </a:rPr>
              <a:t>پاپ</a:t>
            </a:r>
            <a:r>
              <a:rPr lang="en-US" sz="5500" b="1" i="0" u="none" strike="noStrike" cap="none" dirty="0">
                <a:solidFill>
                  <a:srgbClr val="FFFFFF"/>
                </a:solidFill>
                <a:latin typeface="Roboto Slab"/>
                <a:ea typeface="Roboto Slab"/>
                <a:cs typeface="Roboto Slab"/>
                <a:sym typeface="Roboto Slab"/>
              </a:rPr>
              <a:t> </a:t>
            </a:r>
            <a:r>
              <a:rPr lang="en-US" sz="5500" b="0" i="0" u="none" strike="noStrike" cap="none" dirty="0" err="1">
                <a:solidFill>
                  <a:srgbClr val="0C2675"/>
                </a:solidFill>
                <a:latin typeface="Calibri"/>
                <a:ea typeface="Calibri"/>
                <a:cs typeface="Calibri"/>
                <a:sym typeface="Calibri"/>
              </a:rPr>
              <a:t>را</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انجام</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میدهید</a:t>
            </a:r>
            <a:endParaRPr dirty="0"/>
          </a:p>
        </p:txBody>
      </p:sp>
      <p:pic>
        <p:nvPicPr>
          <p:cNvPr id="322" name="Google Shape;322;p27"/>
          <p:cNvPicPr preferRelativeResize="0"/>
          <p:nvPr/>
        </p:nvPicPr>
        <p:blipFill rotWithShape="1">
          <a:blip r:embed="rId3">
            <a:alphaModFix/>
          </a:blip>
          <a:srcRect r="40740"/>
          <a:stretch/>
        </p:blipFill>
        <p:spPr>
          <a:xfrm>
            <a:off x="0" y="0"/>
            <a:ext cx="9144000" cy="10287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330"/>
        <p:cNvGrpSpPr/>
        <p:nvPr/>
      </p:nvGrpSpPr>
      <p:grpSpPr>
        <a:xfrm>
          <a:off x="0" y="0"/>
          <a:ext cx="0" cy="0"/>
          <a:chOff x="0" y="0"/>
          <a:chExt cx="0" cy="0"/>
        </a:xfrm>
      </p:grpSpPr>
      <p:sp>
        <p:nvSpPr>
          <p:cNvPr id="331" name="Google Shape;331;p28"/>
          <p:cNvSpPr txBox="1"/>
          <p:nvPr/>
        </p:nvSpPr>
        <p:spPr>
          <a:xfrm>
            <a:off x="13067931" y="2536101"/>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8</a:t>
            </a:r>
            <a:endParaRPr/>
          </a:p>
        </p:txBody>
      </p:sp>
      <p:grpSp>
        <p:nvGrpSpPr>
          <p:cNvPr id="332" name="Google Shape;332;p28"/>
          <p:cNvGrpSpPr/>
          <p:nvPr/>
        </p:nvGrpSpPr>
        <p:grpSpPr>
          <a:xfrm>
            <a:off x="14318166" y="4083826"/>
            <a:ext cx="2733173" cy="1296593"/>
            <a:chOff x="0" y="-28575"/>
            <a:chExt cx="509184" cy="165739"/>
          </a:xfrm>
        </p:grpSpPr>
        <p:sp>
          <p:nvSpPr>
            <p:cNvPr id="333" name="Google Shape;333;p28"/>
            <p:cNvSpPr/>
            <p:nvPr/>
          </p:nvSpPr>
          <p:spPr>
            <a:xfrm>
              <a:off x="0" y="0"/>
              <a:ext cx="509184" cy="137164"/>
            </a:xfrm>
            <a:custGeom>
              <a:avLst/>
              <a:gdLst/>
              <a:ahLst/>
              <a:cxnLst/>
              <a:rect l="l" t="t" r="r" b="b"/>
              <a:pathLst>
                <a:path w="509184" h="137164" extrusionOk="0">
                  <a:moveTo>
                    <a:pt x="0" y="0"/>
                  </a:moveTo>
                  <a:lnTo>
                    <a:pt x="509184" y="0"/>
                  </a:lnTo>
                  <a:lnTo>
                    <a:pt x="509184" y="137164"/>
                  </a:lnTo>
                  <a:lnTo>
                    <a:pt x="0" y="137164"/>
                  </a:lnTo>
                  <a:close/>
                </a:path>
              </a:pathLst>
            </a:custGeom>
            <a:solidFill>
              <a:srgbClr val="335929"/>
            </a:solidFill>
            <a:ln>
              <a:noFill/>
            </a:ln>
          </p:spPr>
          <p:txBody>
            <a:bodyPr/>
            <a:lstStyle/>
            <a:p>
              <a:endParaRPr lang="en-US"/>
            </a:p>
          </p:txBody>
        </p:sp>
        <p:sp>
          <p:nvSpPr>
            <p:cNvPr id="334" name="Google Shape;334;p28"/>
            <p:cNvSpPr txBox="1"/>
            <p:nvPr/>
          </p:nvSpPr>
          <p:spPr>
            <a:xfrm>
              <a:off x="0" y="-28575"/>
              <a:ext cx="509184"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5" name="Google Shape;335;p28"/>
          <p:cNvGrpSpPr/>
          <p:nvPr/>
        </p:nvGrpSpPr>
        <p:grpSpPr>
          <a:xfrm>
            <a:off x="12868507" y="3104376"/>
            <a:ext cx="4182841" cy="1296593"/>
            <a:chOff x="0" y="-28575"/>
            <a:chExt cx="701938" cy="165739"/>
          </a:xfrm>
        </p:grpSpPr>
        <p:sp>
          <p:nvSpPr>
            <p:cNvPr id="336" name="Google Shape;336;p28"/>
            <p:cNvSpPr/>
            <p:nvPr/>
          </p:nvSpPr>
          <p:spPr>
            <a:xfrm>
              <a:off x="0" y="0"/>
              <a:ext cx="701938" cy="137164"/>
            </a:xfrm>
            <a:custGeom>
              <a:avLst/>
              <a:gdLst/>
              <a:ahLst/>
              <a:cxnLst/>
              <a:rect l="l" t="t" r="r" b="b"/>
              <a:pathLst>
                <a:path w="701938" h="137164" extrusionOk="0">
                  <a:moveTo>
                    <a:pt x="0" y="0"/>
                  </a:moveTo>
                  <a:lnTo>
                    <a:pt x="701938" y="0"/>
                  </a:lnTo>
                  <a:lnTo>
                    <a:pt x="701938" y="137164"/>
                  </a:lnTo>
                  <a:lnTo>
                    <a:pt x="0" y="137164"/>
                  </a:lnTo>
                  <a:close/>
                </a:path>
              </a:pathLst>
            </a:custGeom>
            <a:solidFill>
              <a:srgbClr val="335929"/>
            </a:solidFill>
            <a:ln>
              <a:noFill/>
            </a:ln>
          </p:spPr>
          <p:txBody>
            <a:bodyPr/>
            <a:lstStyle/>
            <a:p>
              <a:endParaRPr lang="en-US"/>
            </a:p>
          </p:txBody>
        </p:sp>
        <p:sp>
          <p:nvSpPr>
            <p:cNvPr id="337" name="Google Shape;337;p28"/>
            <p:cNvSpPr txBox="1"/>
            <p:nvPr/>
          </p:nvSpPr>
          <p:spPr>
            <a:xfrm>
              <a:off x="0" y="-28575"/>
              <a:ext cx="701938"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8" name="Google Shape;338;p28"/>
          <p:cNvSpPr txBox="1"/>
          <p:nvPr/>
        </p:nvSpPr>
        <p:spPr>
          <a:xfrm>
            <a:off x="10652939" y="3098172"/>
            <a:ext cx="6398400" cy="3267900"/>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FFFFFF"/>
                </a:solidFill>
                <a:latin typeface="Calibri"/>
                <a:ea typeface="Calibri"/>
                <a:cs typeface="Calibri"/>
                <a:sym typeface="Calibri"/>
              </a:rPr>
              <a:t>معاینه</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لگن</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خاصره</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و</a:t>
            </a:r>
            <a:r>
              <a:rPr lang="en-US" sz="5500" b="1" i="0" u="none" strike="noStrike" cap="none" dirty="0">
                <a:solidFill>
                  <a:srgbClr val="FFFFFF"/>
                </a:solidFill>
                <a:latin typeface="Roboto Slab"/>
                <a:ea typeface="Roboto Slab"/>
                <a:cs typeface="Roboto Slab"/>
                <a:sym typeface="Roboto Slab"/>
              </a:rPr>
              <a:t> </a:t>
            </a:r>
            <a:r>
              <a:rPr lang="en-US" sz="5500" b="1" i="0" u="none" strike="noStrike" cap="none" dirty="0" err="1">
                <a:solidFill>
                  <a:srgbClr val="FFFFFF"/>
                </a:solidFill>
                <a:latin typeface="Roboto Slab"/>
                <a:ea typeface="Roboto Slab"/>
                <a:cs typeface="Roboto Slab"/>
                <a:sym typeface="Roboto Slab"/>
              </a:rPr>
              <a:t>معاینات</a:t>
            </a:r>
            <a:r>
              <a:rPr lang="en-US" sz="5500" b="1" i="0" u="none" strike="noStrike" cap="none" dirty="0">
                <a:solidFill>
                  <a:srgbClr val="FFFFFF"/>
                </a:solidFill>
                <a:latin typeface="Roboto Slab"/>
                <a:ea typeface="Roboto Slab"/>
                <a:cs typeface="Roboto Slab"/>
                <a:sym typeface="Roboto Slab"/>
              </a:rPr>
              <a:t> </a:t>
            </a:r>
            <a:r>
              <a:rPr lang="en-US" sz="5500" b="1" i="0" u="none" strike="noStrike" cap="none" dirty="0" err="1">
                <a:solidFill>
                  <a:srgbClr val="FFFFFF"/>
                </a:solidFill>
                <a:latin typeface="Roboto Slab"/>
                <a:ea typeface="Roboto Slab"/>
                <a:cs typeface="Roboto Slab"/>
                <a:sym typeface="Roboto Slab"/>
              </a:rPr>
              <a:t>پاپ</a:t>
            </a:r>
            <a:r>
              <a:rPr lang="en-US" sz="5500" b="1" i="0" u="none" strike="noStrike" cap="none" dirty="0">
                <a:solidFill>
                  <a:srgbClr val="FFFFFF"/>
                </a:solidFill>
                <a:latin typeface="Roboto Slab"/>
                <a:ea typeface="Roboto Slab"/>
                <a:cs typeface="Roboto Slab"/>
                <a:sym typeface="Roboto Slab"/>
              </a:rPr>
              <a:t> </a:t>
            </a:r>
            <a:r>
              <a:rPr lang="en-US" sz="5500" b="0" i="0" u="none" strike="noStrike" cap="none" dirty="0" err="1">
                <a:solidFill>
                  <a:srgbClr val="0C2675"/>
                </a:solidFill>
                <a:latin typeface="Calibri"/>
                <a:ea typeface="Calibri"/>
                <a:cs typeface="Calibri"/>
                <a:sym typeface="Calibri"/>
              </a:rPr>
              <a:t>را</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انجام</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میدهید</a:t>
            </a:r>
            <a:endParaRPr dirty="0"/>
          </a:p>
        </p:txBody>
      </p:sp>
      <p:pic>
        <p:nvPicPr>
          <p:cNvPr id="339" name="Google Shape;339;p28"/>
          <p:cNvPicPr preferRelativeResize="0"/>
          <p:nvPr/>
        </p:nvPicPr>
        <p:blipFill rotWithShape="1">
          <a:blip r:embed="rId3">
            <a:alphaModFix/>
          </a:blip>
          <a:srcRect r="40740"/>
          <a:stretch/>
        </p:blipFill>
        <p:spPr>
          <a:xfrm>
            <a:off x="0" y="0"/>
            <a:ext cx="9144000" cy="10287000"/>
          </a:xfrm>
          <a:prstGeom prst="rect">
            <a:avLst/>
          </a:prstGeom>
          <a:noFill/>
          <a:ln>
            <a:noFill/>
          </a:ln>
        </p:spPr>
      </p:pic>
      <p:cxnSp>
        <p:nvCxnSpPr>
          <p:cNvPr id="340" name="Google Shape;340;p28"/>
          <p:cNvCxnSpPr/>
          <p:nvPr/>
        </p:nvCxnSpPr>
        <p:spPr>
          <a:xfrm rot="10800000">
            <a:off x="2061991" y="4689168"/>
            <a:ext cx="22472" cy="1774943"/>
          </a:xfrm>
          <a:prstGeom prst="straightConnector1">
            <a:avLst/>
          </a:prstGeom>
          <a:noFill/>
          <a:ln w="76200" cap="flat" cmpd="sng">
            <a:solidFill>
              <a:srgbClr val="FFC72C"/>
            </a:solidFill>
            <a:prstDash val="solid"/>
            <a:round/>
            <a:headEnd type="none" w="sm" len="sm"/>
            <a:tailEnd type="stealth" w="med" len="med"/>
          </a:ln>
        </p:spPr>
      </p:cxnSp>
      <p:grpSp>
        <p:nvGrpSpPr>
          <p:cNvPr id="341" name="Google Shape;341;p28"/>
          <p:cNvGrpSpPr/>
          <p:nvPr/>
        </p:nvGrpSpPr>
        <p:grpSpPr>
          <a:xfrm>
            <a:off x="1349432" y="5663796"/>
            <a:ext cx="3433966" cy="867381"/>
            <a:chOff x="0" y="-298064"/>
            <a:chExt cx="4578622" cy="1156508"/>
          </a:xfrm>
        </p:grpSpPr>
        <p:grpSp>
          <p:nvGrpSpPr>
            <p:cNvPr id="342" name="Google Shape;342;p28"/>
            <p:cNvGrpSpPr/>
            <p:nvPr/>
          </p:nvGrpSpPr>
          <p:grpSpPr>
            <a:xfrm>
              <a:off x="0" y="-298064"/>
              <a:ext cx="4578622" cy="1156508"/>
              <a:chOff x="0" y="-28575"/>
              <a:chExt cx="438948" cy="110873"/>
            </a:xfrm>
          </p:grpSpPr>
          <p:sp>
            <p:nvSpPr>
              <p:cNvPr id="343" name="Google Shape;343;p28"/>
              <p:cNvSpPr/>
              <p:nvPr/>
            </p:nvSpPr>
            <p:spPr>
              <a:xfrm>
                <a:off x="0" y="0"/>
                <a:ext cx="438948" cy="82298"/>
              </a:xfrm>
              <a:custGeom>
                <a:avLst/>
                <a:gdLst/>
                <a:ahLst/>
                <a:cxnLst/>
                <a:rect l="l" t="t" r="r" b="b"/>
                <a:pathLst>
                  <a:path w="438948" h="82298" extrusionOk="0">
                    <a:moveTo>
                      <a:pt x="0" y="0"/>
                    </a:moveTo>
                    <a:lnTo>
                      <a:pt x="438948" y="0"/>
                    </a:lnTo>
                    <a:lnTo>
                      <a:pt x="438948" y="82298"/>
                    </a:lnTo>
                    <a:lnTo>
                      <a:pt x="0" y="82298"/>
                    </a:lnTo>
                    <a:close/>
                  </a:path>
                </a:pathLst>
              </a:custGeom>
              <a:solidFill>
                <a:srgbClr val="FFC72C"/>
              </a:solidFill>
              <a:ln>
                <a:noFill/>
              </a:ln>
            </p:spPr>
            <p:txBody>
              <a:bodyPr/>
              <a:lstStyle/>
              <a:p>
                <a:endParaRPr lang="en-US"/>
              </a:p>
            </p:txBody>
          </p:sp>
          <p:sp>
            <p:nvSpPr>
              <p:cNvPr id="344" name="Google Shape;344;p28"/>
              <p:cNvSpPr txBox="1"/>
              <p:nvPr/>
            </p:nvSpPr>
            <p:spPr>
              <a:xfrm>
                <a:off x="0" y="-28575"/>
                <a:ext cx="438948" cy="110873"/>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5" name="Google Shape;345;p28"/>
            <p:cNvSpPr txBox="1"/>
            <p:nvPr/>
          </p:nvSpPr>
          <p:spPr>
            <a:xfrm>
              <a:off x="278541" y="9233"/>
              <a:ext cx="4021500" cy="492600"/>
            </a:xfrm>
            <a:prstGeom prst="rect">
              <a:avLst/>
            </a:prstGeom>
            <a:noFill/>
            <a:ln>
              <a:noFill/>
            </a:ln>
          </p:spPr>
          <p:txBody>
            <a:bodyPr spcFirstLastPara="1" wrap="square" lIns="0" tIns="0" rIns="0" bIns="0" anchor="t" anchorCtr="0">
              <a:spAutoFit/>
            </a:bodyPr>
            <a:lstStyle/>
            <a:p>
              <a:pPr marL="0" marR="0" lvl="0" indent="0" algn="ctr" rtl="1">
                <a:lnSpc>
                  <a:spcPct val="193000"/>
                </a:lnSpc>
                <a:spcBef>
                  <a:spcPts val="0"/>
                </a:spcBef>
                <a:spcAft>
                  <a:spcPts val="0"/>
                </a:spcAft>
                <a:buNone/>
              </a:pPr>
              <a:r>
                <a:rPr lang="en-US" sz="2400" b="0" i="0" u="none" strike="noStrike" cap="none">
                  <a:solidFill>
                    <a:srgbClr val="0C2675"/>
                  </a:solidFill>
                  <a:latin typeface="Calibri"/>
                  <a:ea typeface="Calibri"/>
                  <a:cs typeface="Calibri"/>
                  <a:sym typeface="Calibri"/>
                </a:rPr>
                <a:t>تجهیزات بلند نگهدارنده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353"/>
        <p:cNvGrpSpPr/>
        <p:nvPr/>
      </p:nvGrpSpPr>
      <p:grpSpPr>
        <a:xfrm>
          <a:off x="0" y="0"/>
          <a:ext cx="0" cy="0"/>
          <a:chOff x="0" y="0"/>
          <a:chExt cx="0" cy="0"/>
        </a:xfrm>
      </p:grpSpPr>
      <p:sp>
        <p:nvSpPr>
          <p:cNvPr id="354" name="Google Shape;354;p29"/>
          <p:cNvSpPr txBox="1"/>
          <p:nvPr/>
        </p:nvSpPr>
        <p:spPr>
          <a:xfrm>
            <a:off x="13067931" y="2536101"/>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8</a:t>
            </a:r>
            <a:endParaRPr/>
          </a:p>
        </p:txBody>
      </p:sp>
      <p:grpSp>
        <p:nvGrpSpPr>
          <p:cNvPr id="355" name="Google Shape;355;p29"/>
          <p:cNvGrpSpPr/>
          <p:nvPr/>
        </p:nvGrpSpPr>
        <p:grpSpPr>
          <a:xfrm>
            <a:off x="14206653" y="4083826"/>
            <a:ext cx="2844745" cy="1296593"/>
            <a:chOff x="0" y="-28575"/>
            <a:chExt cx="509184" cy="165739"/>
          </a:xfrm>
        </p:grpSpPr>
        <p:sp>
          <p:nvSpPr>
            <p:cNvPr id="356" name="Google Shape;356;p29"/>
            <p:cNvSpPr/>
            <p:nvPr/>
          </p:nvSpPr>
          <p:spPr>
            <a:xfrm>
              <a:off x="0" y="0"/>
              <a:ext cx="509184" cy="137164"/>
            </a:xfrm>
            <a:custGeom>
              <a:avLst/>
              <a:gdLst/>
              <a:ahLst/>
              <a:cxnLst/>
              <a:rect l="l" t="t" r="r" b="b"/>
              <a:pathLst>
                <a:path w="509184" h="137164" extrusionOk="0">
                  <a:moveTo>
                    <a:pt x="0" y="0"/>
                  </a:moveTo>
                  <a:lnTo>
                    <a:pt x="509184" y="0"/>
                  </a:lnTo>
                  <a:lnTo>
                    <a:pt x="509184" y="137164"/>
                  </a:lnTo>
                  <a:lnTo>
                    <a:pt x="0" y="137164"/>
                  </a:lnTo>
                  <a:close/>
                </a:path>
              </a:pathLst>
            </a:custGeom>
            <a:solidFill>
              <a:srgbClr val="335929"/>
            </a:solidFill>
            <a:ln>
              <a:noFill/>
            </a:ln>
          </p:spPr>
          <p:txBody>
            <a:bodyPr/>
            <a:lstStyle/>
            <a:p>
              <a:endParaRPr lang="en-US"/>
            </a:p>
          </p:txBody>
        </p:sp>
        <p:sp>
          <p:nvSpPr>
            <p:cNvPr id="357" name="Google Shape;357;p29"/>
            <p:cNvSpPr txBox="1"/>
            <p:nvPr/>
          </p:nvSpPr>
          <p:spPr>
            <a:xfrm>
              <a:off x="0" y="-28575"/>
              <a:ext cx="509184"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8" name="Google Shape;358;p29"/>
          <p:cNvGrpSpPr/>
          <p:nvPr/>
        </p:nvGrpSpPr>
        <p:grpSpPr>
          <a:xfrm>
            <a:off x="12823902" y="3104376"/>
            <a:ext cx="4227445" cy="1296593"/>
            <a:chOff x="0" y="-28575"/>
            <a:chExt cx="701938" cy="165739"/>
          </a:xfrm>
        </p:grpSpPr>
        <p:sp>
          <p:nvSpPr>
            <p:cNvPr id="359" name="Google Shape;359;p29"/>
            <p:cNvSpPr/>
            <p:nvPr/>
          </p:nvSpPr>
          <p:spPr>
            <a:xfrm>
              <a:off x="0" y="0"/>
              <a:ext cx="701938" cy="137164"/>
            </a:xfrm>
            <a:custGeom>
              <a:avLst/>
              <a:gdLst/>
              <a:ahLst/>
              <a:cxnLst/>
              <a:rect l="l" t="t" r="r" b="b"/>
              <a:pathLst>
                <a:path w="701938" h="137164" extrusionOk="0">
                  <a:moveTo>
                    <a:pt x="0" y="0"/>
                  </a:moveTo>
                  <a:lnTo>
                    <a:pt x="701938" y="0"/>
                  </a:lnTo>
                  <a:lnTo>
                    <a:pt x="701938" y="137164"/>
                  </a:lnTo>
                  <a:lnTo>
                    <a:pt x="0" y="137164"/>
                  </a:lnTo>
                  <a:close/>
                </a:path>
              </a:pathLst>
            </a:custGeom>
            <a:solidFill>
              <a:srgbClr val="335929"/>
            </a:solidFill>
            <a:ln>
              <a:noFill/>
            </a:ln>
          </p:spPr>
          <p:txBody>
            <a:bodyPr/>
            <a:lstStyle/>
            <a:p>
              <a:endParaRPr lang="en-US"/>
            </a:p>
          </p:txBody>
        </p:sp>
        <p:sp>
          <p:nvSpPr>
            <p:cNvPr id="360" name="Google Shape;360;p29"/>
            <p:cNvSpPr txBox="1"/>
            <p:nvPr/>
          </p:nvSpPr>
          <p:spPr>
            <a:xfrm>
              <a:off x="0" y="-28575"/>
              <a:ext cx="701938"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1" name="Google Shape;361;p29"/>
          <p:cNvSpPr txBox="1"/>
          <p:nvPr/>
        </p:nvSpPr>
        <p:spPr>
          <a:xfrm>
            <a:off x="10215547" y="3104376"/>
            <a:ext cx="6835800" cy="3630994"/>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FFFFFF"/>
                </a:solidFill>
                <a:latin typeface="Calibri"/>
                <a:ea typeface="Calibri"/>
                <a:cs typeface="Calibri"/>
                <a:sym typeface="Calibri"/>
              </a:rPr>
              <a:t>معاینه</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لگن</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خاصره</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و</a:t>
            </a:r>
            <a:endParaRPr lang="en-US" sz="5500" b="0" i="0" u="none" strike="noStrike" cap="none" dirty="0">
              <a:solidFill>
                <a:srgbClr val="0C2675"/>
              </a:solidFill>
              <a:latin typeface="Calibri"/>
              <a:ea typeface="Calibri"/>
              <a:cs typeface="Calibri"/>
              <a:sym typeface="Calibri"/>
            </a:endParaRPr>
          </a:p>
          <a:p>
            <a:pPr marL="0" marR="0" lvl="0" indent="0" algn="r" rtl="1">
              <a:lnSpc>
                <a:spcPct val="143000"/>
              </a:lnSpc>
              <a:spcBef>
                <a:spcPts val="0"/>
              </a:spcBef>
              <a:spcAft>
                <a:spcPts val="0"/>
              </a:spcAft>
              <a:buNone/>
            </a:pPr>
            <a:r>
              <a:rPr lang="en-US" sz="5500" b="1" i="0" u="none" strike="noStrike" cap="none" dirty="0" err="1">
                <a:solidFill>
                  <a:srgbClr val="FFFFFF"/>
                </a:solidFill>
                <a:latin typeface="Roboto Slab"/>
                <a:ea typeface="Roboto Slab"/>
                <a:cs typeface="Roboto Slab"/>
                <a:sym typeface="Roboto Slab"/>
              </a:rPr>
              <a:t>معاینات</a:t>
            </a:r>
            <a:r>
              <a:rPr lang="en-US" sz="5500" b="1" i="0" u="none" strike="noStrike" cap="none" dirty="0">
                <a:solidFill>
                  <a:srgbClr val="FFFFFF"/>
                </a:solidFill>
                <a:latin typeface="Roboto Slab"/>
                <a:ea typeface="Roboto Slab"/>
                <a:cs typeface="Roboto Slab"/>
                <a:sym typeface="Roboto Slab"/>
              </a:rPr>
              <a:t> </a:t>
            </a:r>
            <a:r>
              <a:rPr lang="en-US" sz="5500" b="1" i="0" u="none" strike="noStrike" cap="none" dirty="0" err="1">
                <a:solidFill>
                  <a:srgbClr val="FFFFFF"/>
                </a:solidFill>
                <a:latin typeface="Roboto Slab"/>
                <a:ea typeface="Roboto Slab"/>
                <a:cs typeface="Roboto Slab"/>
                <a:sym typeface="Roboto Slab"/>
              </a:rPr>
              <a:t>پاپ</a:t>
            </a:r>
            <a:r>
              <a:rPr lang="en-US" sz="5500" b="1" i="0" u="none" strike="noStrike" cap="none" dirty="0">
                <a:solidFill>
                  <a:srgbClr val="FFFFFF"/>
                </a:solidFill>
                <a:latin typeface="Roboto Slab"/>
                <a:ea typeface="Roboto Slab"/>
                <a:cs typeface="Roboto Slab"/>
                <a:sym typeface="Roboto Slab"/>
              </a:rPr>
              <a:t> </a:t>
            </a:r>
            <a:r>
              <a:rPr lang="en-US" sz="5500" b="0" i="0" u="none" strike="noStrike" cap="none" dirty="0" err="1">
                <a:solidFill>
                  <a:srgbClr val="0C2675"/>
                </a:solidFill>
                <a:latin typeface="Calibri"/>
                <a:ea typeface="Calibri"/>
                <a:cs typeface="Calibri"/>
                <a:sym typeface="Calibri"/>
              </a:rPr>
              <a:t>را</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انجام</a:t>
            </a:r>
            <a:r>
              <a:rPr lang="en-US" sz="5500" b="0" i="0" u="none" strike="noStrike" cap="none" dirty="0">
                <a:solidFill>
                  <a:srgbClr val="0C2675"/>
                </a:solidFill>
                <a:latin typeface="Calibri"/>
                <a:ea typeface="Calibri"/>
                <a:cs typeface="Calibri"/>
                <a:sym typeface="Calibri"/>
              </a:rPr>
              <a:t> </a:t>
            </a:r>
          </a:p>
          <a:p>
            <a:pPr marL="0" marR="0" lvl="0" indent="0" algn="r" rtl="1">
              <a:lnSpc>
                <a:spcPct val="143000"/>
              </a:lnSpc>
              <a:spcBef>
                <a:spcPts val="0"/>
              </a:spcBef>
              <a:spcAft>
                <a:spcPts val="0"/>
              </a:spcAft>
              <a:buNone/>
            </a:pPr>
            <a:r>
              <a:rPr lang="en-US" sz="5500" b="0" i="0" u="none" strike="noStrike" cap="none" dirty="0" err="1">
                <a:solidFill>
                  <a:srgbClr val="0C2675"/>
                </a:solidFill>
                <a:latin typeface="Calibri"/>
                <a:ea typeface="Calibri"/>
                <a:cs typeface="Calibri"/>
                <a:sym typeface="Calibri"/>
              </a:rPr>
              <a:t>میدهید</a:t>
            </a:r>
            <a:endParaRPr dirty="0"/>
          </a:p>
        </p:txBody>
      </p:sp>
      <p:pic>
        <p:nvPicPr>
          <p:cNvPr id="362" name="Google Shape;362;p29"/>
          <p:cNvPicPr preferRelativeResize="0"/>
          <p:nvPr/>
        </p:nvPicPr>
        <p:blipFill rotWithShape="1">
          <a:blip r:embed="rId3">
            <a:alphaModFix/>
          </a:blip>
          <a:srcRect l="20370" r="20369"/>
          <a:stretch/>
        </p:blipFill>
        <p:spPr>
          <a:xfrm>
            <a:off x="0" y="0"/>
            <a:ext cx="9144000" cy="10287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370"/>
        <p:cNvGrpSpPr/>
        <p:nvPr/>
      </p:nvGrpSpPr>
      <p:grpSpPr>
        <a:xfrm>
          <a:off x="0" y="0"/>
          <a:ext cx="0" cy="0"/>
          <a:chOff x="0" y="0"/>
          <a:chExt cx="0" cy="0"/>
        </a:xfrm>
      </p:grpSpPr>
      <p:pic>
        <p:nvPicPr>
          <p:cNvPr id="371" name="Google Shape;371;p30"/>
          <p:cNvPicPr preferRelativeResize="0"/>
          <p:nvPr/>
        </p:nvPicPr>
        <p:blipFill rotWithShape="1">
          <a:blip r:embed="rId3">
            <a:alphaModFix/>
          </a:blip>
          <a:srcRect t="1964" b="13713"/>
          <a:stretch/>
        </p:blipFill>
        <p:spPr>
          <a:xfrm>
            <a:off x="0" y="0"/>
            <a:ext cx="18288000" cy="10287000"/>
          </a:xfrm>
          <a:prstGeom prst="rect">
            <a:avLst/>
          </a:prstGeom>
          <a:noFill/>
          <a:ln>
            <a:noFill/>
          </a:ln>
        </p:spPr>
      </p:pic>
      <p:cxnSp>
        <p:nvCxnSpPr>
          <p:cNvPr id="372" name="Google Shape;372;p30"/>
          <p:cNvCxnSpPr/>
          <p:nvPr/>
        </p:nvCxnSpPr>
        <p:spPr>
          <a:xfrm>
            <a:off x="3342546" y="4095416"/>
            <a:ext cx="1211884" cy="2248976"/>
          </a:xfrm>
          <a:prstGeom prst="straightConnector1">
            <a:avLst/>
          </a:prstGeom>
          <a:noFill/>
          <a:ln w="76200" cap="flat" cmpd="sng">
            <a:solidFill>
              <a:srgbClr val="0C2675"/>
            </a:solidFill>
            <a:prstDash val="solid"/>
            <a:round/>
            <a:headEnd type="none" w="sm" len="sm"/>
            <a:tailEnd type="stealth" w="med" len="med"/>
          </a:ln>
        </p:spPr>
      </p:cxnSp>
      <p:grpSp>
        <p:nvGrpSpPr>
          <p:cNvPr id="373" name="Google Shape;373;p30"/>
          <p:cNvGrpSpPr/>
          <p:nvPr/>
        </p:nvGrpSpPr>
        <p:grpSpPr>
          <a:xfrm>
            <a:off x="2286075" y="3295583"/>
            <a:ext cx="2067997" cy="867381"/>
            <a:chOff x="0" y="-28575"/>
            <a:chExt cx="264342" cy="110873"/>
          </a:xfrm>
        </p:grpSpPr>
        <p:sp>
          <p:nvSpPr>
            <p:cNvPr id="374" name="Google Shape;374;p30"/>
            <p:cNvSpPr/>
            <p:nvPr/>
          </p:nvSpPr>
          <p:spPr>
            <a:xfrm>
              <a:off x="0" y="0"/>
              <a:ext cx="264342" cy="82298"/>
            </a:xfrm>
            <a:custGeom>
              <a:avLst/>
              <a:gdLst/>
              <a:ahLst/>
              <a:cxnLst/>
              <a:rect l="l" t="t" r="r" b="b"/>
              <a:pathLst>
                <a:path w="264342" h="82298" extrusionOk="0">
                  <a:moveTo>
                    <a:pt x="0" y="0"/>
                  </a:moveTo>
                  <a:lnTo>
                    <a:pt x="264342" y="0"/>
                  </a:lnTo>
                  <a:lnTo>
                    <a:pt x="264342" y="82298"/>
                  </a:lnTo>
                  <a:lnTo>
                    <a:pt x="0" y="82298"/>
                  </a:lnTo>
                  <a:close/>
                </a:path>
              </a:pathLst>
            </a:custGeom>
            <a:solidFill>
              <a:srgbClr val="FFFFFF"/>
            </a:solidFill>
            <a:ln>
              <a:noFill/>
            </a:ln>
          </p:spPr>
          <p:txBody>
            <a:bodyPr/>
            <a:lstStyle/>
            <a:p>
              <a:endParaRPr lang="en-US"/>
            </a:p>
          </p:txBody>
        </p:sp>
        <p:sp>
          <p:nvSpPr>
            <p:cNvPr id="375" name="Google Shape;375;p30"/>
            <p:cNvSpPr txBox="1"/>
            <p:nvPr/>
          </p:nvSpPr>
          <p:spPr>
            <a:xfrm>
              <a:off x="0" y="-28575"/>
              <a:ext cx="264342" cy="110873"/>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76" name="Google Shape;376;p30"/>
          <p:cNvSpPr txBox="1"/>
          <p:nvPr/>
        </p:nvSpPr>
        <p:spPr>
          <a:xfrm>
            <a:off x="2411882" y="3452238"/>
            <a:ext cx="18165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0" i="0" u="none" strike="noStrike" cap="none">
                <a:solidFill>
                  <a:srgbClr val="0C2675"/>
                </a:solidFill>
                <a:latin typeface="Calibri"/>
                <a:ea typeface="Calibri"/>
                <a:cs typeface="Calibri"/>
                <a:sym typeface="Calibri"/>
              </a:rPr>
              <a:t>سپوکولوم</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384"/>
        <p:cNvGrpSpPr/>
        <p:nvPr/>
      </p:nvGrpSpPr>
      <p:grpSpPr>
        <a:xfrm>
          <a:off x="0" y="0"/>
          <a:ext cx="0" cy="0"/>
          <a:chOff x="0" y="0"/>
          <a:chExt cx="0" cy="0"/>
        </a:xfrm>
      </p:grpSpPr>
      <p:pic>
        <p:nvPicPr>
          <p:cNvPr id="385" name="Google Shape;385;p31"/>
          <p:cNvPicPr preferRelativeResize="0"/>
          <p:nvPr/>
        </p:nvPicPr>
        <p:blipFill rotWithShape="1">
          <a:blip r:embed="rId3">
            <a:alphaModFix/>
          </a:blip>
          <a:srcRect t="1964" b="13713"/>
          <a:stretch/>
        </p:blipFill>
        <p:spPr>
          <a:xfrm>
            <a:off x="0" y="0"/>
            <a:ext cx="18288000" cy="10287000"/>
          </a:xfrm>
          <a:prstGeom prst="rect">
            <a:avLst/>
          </a:prstGeom>
          <a:noFill/>
          <a:ln>
            <a:noFill/>
          </a:ln>
        </p:spPr>
      </p:pic>
      <p:cxnSp>
        <p:nvCxnSpPr>
          <p:cNvPr id="386" name="Google Shape;386;p31"/>
          <p:cNvCxnSpPr/>
          <p:nvPr/>
        </p:nvCxnSpPr>
        <p:spPr>
          <a:xfrm>
            <a:off x="3342546" y="4095416"/>
            <a:ext cx="1211884" cy="2248976"/>
          </a:xfrm>
          <a:prstGeom prst="straightConnector1">
            <a:avLst/>
          </a:prstGeom>
          <a:noFill/>
          <a:ln w="76200" cap="flat" cmpd="sng">
            <a:solidFill>
              <a:srgbClr val="0C2675"/>
            </a:solidFill>
            <a:prstDash val="solid"/>
            <a:round/>
            <a:headEnd type="none" w="sm" len="sm"/>
            <a:tailEnd type="stealth" w="med" len="med"/>
          </a:ln>
        </p:spPr>
      </p:cxnSp>
      <p:grpSp>
        <p:nvGrpSpPr>
          <p:cNvPr id="387" name="Google Shape;387;p31"/>
          <p:cNvGrpSpPr/>
          <p:nvPr/>
        </p:nvGrpSpPr>
        <p:grpSpPr>
          <a:xfrm>
            <a:off x="2286075" y="3295583"/>
            <a:ext cx="2067997" cy="867381"/>
            <a:chOff x="0" y="-28575"/>
            <a:chExt cx="264342" cy="110873"/>
          </a:xfrm>
        </p:grpSpPr>
        <p:sp>
          <p:nvSpPr>
            <p:cNvPr id="388" name="Google Shape;388;p31"/>
            <p:cNvSpPr/>
            <p:nvPr/>
          </p:nvSpPr>
          <p:spPr>
            <a:xfrm>
              <a:off x="0" y="0"/>
              <a:ext cx="264342" cy="82298"/>
            </a:xfrm>
            <a:custGeom>
              <a:avLst/>
              <a:gdLst/>
              <a:ahLst/>
              <a:cxnLst/>
              <a:rect l="l" t="t" r="r" b="b"/>
              <a:pathLst>
                <a:path w="264342" h="82298" extrusionOk="0">
                  <a:moveTo>
                    <a:pt x="0" y="0"/>
                  </a:moveTo>
                  <a:lnTo>
                    <a:pt x="264342" y="0"/>
                  </a:lnTo>
                  <a:lnTo>
                    <a:pt x="264342" y="82298"/>
                  </a:lnTo>
                  <a:lnTo>
                    <a:pt x="0" y="82298"/>
                  </a:lnTo>
                  <a:close/>
                </a:path>
              </a:pathLst>
            </a:custGeom>
            <a:solidFill>
              <a:srgbClr val="FFFFFF"/>
            </a:solidFill>
            <a:ln>
              <a:noFill/>
            </a:ln>
          </p:spPr>
          <p:txBody>
            <a:bodyPr/>
            <a:lstStyle/>
            <a:p>
              <a:endParaRPr lang="en-US"/>
            </a:p>
          </p:txBody>
        </p:sp>
        <p:sp>
          <p:nvSpPr>
            <p:cNvPr id="389" name="Google Shape;389;p31"/>
            <p:cNvSpPr txBox="1"/>
            <p:nvPr/>
          </p:nvSpPr>
          <p:spPr>
            <a:xfrm>
              <a:off x="0" y="-28575"/>
              <a:ext cx="264342" cy="110873"/>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90" name="Google Shape;390;p31"/>
          <p:cNvSpPr txBox="1"/>
          <p:nvPr/>
        </p:nvSpPr>
        <p:spPr>
          <a:xfrm>
            <a:off x="2411882" y="3452238"/>
            <a:ext cx="18165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0" i="0" u="none" strike="noStrike" cap="none">
                <a:solidFill>
                  <a:srgbClr val="0C2675"/>
                </a:solidFill>
                <a:latin typeface="Calibri"/>
                <a:ea typeface="Calibri"/>
                <a:cs typeface="Calibri"/>
                <a:sym typeface="Calibri"/>
              </a:rPr>
              <a:t>سپوکولوم</a:t>
            </a:r>
            <a:endParaRPr/>
          </a:p>
        </p:txBody>
      </p:sp>
      <p:cxnSp>
        <p:nvCxnSpPr>
          <p:cNvPr id="391" name="Google Shape;391;p31"/>
          <p:cNvCxnSpPr/>
          <p:nvPr/>
        </p:nvCxnSpPr>
        <p:spPr>
          <a:xfrm rot="10800000" flipH="1">
            <a:off x="7947446" y="1098140"/>
            <a:ext cx="531389" cy="1847768"/>
          </a:xfrm>
          <a:prstGeom prst="straightConnector1">
            <a:avLst/>
          </a:prstGeom>
          <a:noFill/>
          <a:ln w="76200" cap="flat" cmpd="sng">
            <a:solidFill>
              <a:srgbClr val="0C2675"/>
            </a:solidFill>
            <a:prstDash val="solid"/>
            <a:round/>
            <a:headEnd type="none" w="sm" len="sm"/>
            <a:tailEnd type="stealth" w="med" len="med"/>
          </a:ln>
        </p:spPr>
      </p:cxnSp>
      <p:grpSp>
        <p:nvGrpSpPr>
          <p:cNvPr id="392" name="Google Shape;392;p31"/>
          <p:cNvGrpSpPr/>
          <p:nvPr/>
        </p:nvGrpSpPr>
        <p:grpSpPr>
          <a:xfrm>
            <a:off x="7278299" y="2566025"/>
            <a:ext cx="1444601" cy="867381"/>
            <a:chOff x="0" y="-28575"/>
            <a:chExt cx="184657" cy="110873"/>
          </a:xfrm>
        </p:grpSpPr>
        <p:sp>
          <p:nvSpPr>
            <p:cNvPr id="393" name="Google Shape;393;p31"/>
            <p:cNvSpPr/>
            <p:nvPr/>
          </p:nvSpPr>
          <p:spPr>
            <a:xfrm>
              <a:off x="0" y="0"/>
              <a:ext cx="184656" cy="82298"/>
            </a:xfrm>
            <a:custGeom>
              <a:avLst/>
              <a:gdLst/>
              <a:ahLst/>
              <a:cxnLst/>
              <a:rect l="l" t="t" r="r" b="b"/>
              <a:pathLst>
                <a:path w="184656" h="82298" extrusionOk="0">
                  <a:moveTo>
                    <a:pt x="0" y="0"/>
                  </a:moveTo>
                  <a:lnTo>
                    <a:pt x="184656" y="0"/>
                  </a:lnTo>
                  <a:lnTo>
                    <a:pt x="184656" y="82298"/>
                  </a:lnTo>
                  <a:lnTo>
                    <a:pt x="0" y="82298"/>
                  </a:lnTo>
                  <a:close/>
                </a:path>
              </a:pathLst>
            </a:custGeom>
            <a:solidFill>
              <a:srgbClr val="FFFFFF"/>
            </a:solidFill>
            <a:ln>
              <a:noFill/>
            </a:ln>
          </p:spPr>
          <p:txBody>
            <a:bodyPr/>
            <a:lstStyle/>
            <a:p>
              <a:endParaRPr lang="en-US"/>
            </a:p>
          </p:txBody>
        </p:sp>
        <p:sp>
          <p:nvSpPr>
            <p:cNvPr id="394" name="Google Shape;394;p31"/>
            <p:cNvSpPr txBox="1"/>
            <p:nvPr/>
          </p:nvSpPr>
          <p:spPr>
            <a:xfrm>
              <a:off x="0" y="-28575"/>
              <a:ext cx="184657" cy="110873"/>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95" name="Google Shape;395;p31"/>
          <p:cNvSpPr txBox="1"/>
          <p:nvPr/>
        </p:nvSpPr>
        <p:spPr>
          <a:xfrm>
            <a:off x="7366182" y="2722679"/>
            <a:ext cx="12687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0" i="0" u="none" strike="noStrike" cap="none">
                <a:solidFill>
                  <a:srgbClr val="0C2675"/>
                </a:solidFill>
                <a:latin typeface="Calibri"/>
                <a:ea typeface="Calibri"/>
                <a:cs typeface="Calibri"/>
                <a:sym typeface="Calibri"/>
              </a:rPr>
              <a:t>برس</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11"/>
        <p:cNvGrpSpPr/>
        <p:nvPr/>
      </p:nvGrpSpPr>
      <p:grpSpPr>
        <a:xfrm>
          <a:off x="0" y="0"/>
          <a:ext cx="0" cy="0"/>
          <a:chOff x="0" y="0"/>
          <a:chExt cx="0" cy="0"/>
        </a:xfrm>
      </p:grpSpPr>
      <p:grpSp>
        <p:nvGrpSpPr>
          <p:cNvPr id="112" name="Google Shape;112;p14"/>
          <p:cNvGrpSpPr/>
          <p:nvPr/>
        </p:nvGrpSpPr>
        <p:grpSpPr>
          <a:xfrm>
            <a:off x="9548735" y="3431107"/>
            <a:ext cx="6432240" cy="903114"/>
            <a:chOff x="0" y="-28575"/>
            <a:chExt cx="822203" cy="115441"/>
          </a:xfrm>
        </p:grpSpPr>
        <p:sp>
          <p:nvSpPr>
            <p:cNvPr id="113" name="Google Shape;113;p14"/>
            <p:cNvSpPr/>
            <p:nvPr/>
          </p:nvSpPr>
          <p:spPr>
            <a:xfrm>
              <a:off x="0" y="0"/>
              <a:ext cx="822203" cy="86866"/>
            </a:xfrm>
            <a:custGeom>
              <a:avLst/>
              <a:gdLst/>
              <a:ahLst/>
              <a:cxnLst/>
              <a:rect l="l" t="t" r="r" b="b"/>
              <a:pathLst>
                <a:path w="822203" h="86866" extrusionOk="0">
                  <a:moveTo>
                    <a:pt x="0" y="0"/>
                  </a:moveTo>
                  <a:lnTo>
                    <a:pt x="822203" y="0"/>
                  </a:lnTo>
                  <a:lnTo>
                    <a:pt x="822203" y="86866"/>
                  </a:lnTo>
                  <a:lnTo>
                    <a:pt x="0" y="86866"/>
                  </a:lnTo>
                  <a:close/>
                </a:path>
              </a:pathLst>
            </a:custGeom>
            <a:solidFill>
              <a:srgbClr val="FFC72C"/>
            </a:solidFill>
            <a:ln>
              <a:noFill/>
            </a:ln>
          </p:spPr>
          <p:txBody>
            <a:bodyPr/>
            <a:lstStyle/>
            <a:p>
              <a:endParaRPr lang="en-US"/>
            </a:p>
          </p:txBody>
        </p:sp>
        <p:sp>
          <p:nvSpPr>
            <p:cNvPr id="114" name="Google Shape;114;p14"/>
            <p:cNvSpPr txBox="1"/>
            <p:nvPr/>
          </p:nvSpPr>
          <p:spPr>
            <a:xfrm>
              <a:off x="0" y="-28575"/>
              <a:ext cx="822203" cy="115441"/>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5" name="Google Shape;115;p14"/>
          <p:cNvSpPr txBox="1"/>
          <p:nvPr/>
        </p:nvSpPr>
        <p:spPr>
          <a:xfrm>
            <a:off x="2307025" y="3492729"/>
            <a:ext cx="13572600" cy="1635900"/>
          </a:xfrm>
          <a:prstGeom prst="rect">
            <a:avLst/>
          </a:prstGeom>
          <a:noFill/>
          <a:ln>
            <a:noFill/>
          </a:ln>
        </p:spPr>
        <p:txBody>
          <a:bodyPr spcFirstLastPara="1" wrap="square" lIns="0" tIns="0" rIns="0" bIns="0" anchor="t" anchorCtr="0">
            <a:spAutoFit/>
          </a:bodyPr>
          <a:lstStyle/>
          <a:p>
            <a:pPr marL="0" marR="0" lvl="0" indent="0" algn="r" rtl="1">
              <a:lnSpc>
                <a:spcPct val="159005"/>
              </a:lnSpc>
              <a:spcBef>
                <a:spcPts val="0"/>
              </a:spcBef>
              <a:spcAft>
                <a:spcPts val="0"/>
              </a:spcAft>
              <a:buNone/>
            </a:pPr>
            <a:r>
              <a:rPr lang="en-US" sz="4103" b="1" i="0" u="none" strike="noStrike" cap="none">
                <a:solidFill>
                  <a:srgbClr val="0C2675"/>
                </a:solidFill>
                <a:latin typeface="Roboto Slab"/>
                <a:ea typeface="Roboto Slab"/>
                <a:cs typeface="Roboto Slab"/>
                <a:sym typeface="Roboto Slab"/>
              </a:rPr>
              <a:t>معاینه های صحتمندی زنان فرصتی برای بررسی صحت کلی یک زن میباشد.</a:t>
            </a:r>
            <a:endParaRPr/>
          </a:p>
        </p:txBody>
      </p:sp>
      <p:sp>
        <p:nvSpPr>
          <p:cNvPr id="116" name="Google Shape;116;p14"/>
          <p:cNvSpPr/>
          <p:nvPr/>
        </p:nvSpPr>
        <p:spPr>
          <a:xfrm>
            <a:off x="15155102" y="178614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3">
              <a:alphaModFix/>
            </a:blip>
            <a:stretch>
              <a:fillRect/>
            </a:stretch>
          </a:blipFill>
          <a:ln>
            <a:noFill/>
          </a:ln>
        </p:spPr>
        <p:txBody>
          <a:bodyPr/>
          <a:lstStyle/>
          <a:p>
            <a:endParaRPr lang="en-US"/>
          </a:p>
        </p:txBody>
      </p:sp>
      <p:sp>
        <p:nvSpPr>
          <p:cNvPr id="117" name="Google Shape;117;p14"/>
          <p:cNvSpPr/>
          <p:nvPr/>
        </p:nvSpPr>
        <p:spPr>
          <a:xfrm>
            <a:off x="14248104" y="178614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4">
              <a:alphaModFix/>
            </a:blip>
            <a:stretch>
              <a:fillRect/>
            </a:stretch>
          </a:blipFill>
          <a:ln>
            <a:noFill/>
          </a:ln>
        </p:spPr>
        <p:txBody>
          <a:bodyPr/>
          <a:lstStyle/>
          <a:p>
            <a:endParaRPr lang="en-US"/>
          </a:p>
        </p:txBody>
      </p:sp>
      <p:sp>
        <p:nvSpPr>
          <p:cNvPr id="118" name="Google Shape;118;p14"/>
          <p:cNvSpPr/>
          <p:nvPr/>
        </p:nvSpPr>
        <p:spPr>
          <a:xfrm>
            <a:off x="13326981" y="1776621"/>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403"/>
        <p:cNvGrpSpPr/>
        <p:nvPr/>
      </p:nvGrpSpPr>
      <p:grpSpPr>
        <a:xfrm>
          <a:off x="0" y="0"/>
          <a:ext cx="0" cy="0"/>
          <a:chOff x="0" y="0"/>
          <a:chExt cx="0" cy="0"/>
        </a:xfrm>
      </p:grpSpPr>
      <p:sp>
        <p:nvSpPr>
          <p:cNvPr id="404" name="Google Shape;404;p32"/>
          <p:cNvSpPr txBox="1"/>
          <p:nvPr/>
        </p:nvSpPr>
        <p:spPr>
          <a:xfrm>
            <a:off x="13067931" y="2536101"/>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8</a:t>
            </a:r>
            <a:endParaRPr/>
          </a:p>
        </p:txBody>
      </p:sp>
      <p:grpSp>
        <p:nvGrpSpPr>
          <p:cNvPr id="405" name="Google Shape;405;p32"/>
          <p:cNvGrpSpPr/>
          <p:nvPr/>
        </p:nvGrpSpPr>
        <p:grpSpPr>
          <a:xfrm>
            <a:off x="14184351" y="4083818"/>
            <a:ext cx="2867018" cy="1296602"/>
            <a:chOff x="0" y="-28575"/>
            <a:chExt cx="509184" cy="165739"/>
          </a:xfrm>
        </p:grpSpPr>
        <p:sp>
          <p:nvSpPr>
            <p:cNvPr id="406" name="Google Shape;406;p32"/>
            <p:cNvSpPr/>
            <p:nvPr/>
          </p:nvSpPr>
          <p:spPr>
            <a:xfrm>
              <a:off x="0" y="0"/>
              <a:ext cx="509184" cy="137164"/>
            </a:xfrm>
            <a:custGeom>
              <a:avLst/>
              <a:gdLst/>
              <a:ahLst/>
              <a:cxnLst/>
              <a:rect l="l" t="t" r="r" b="b"/>
              <a:pathLst>
                <a:path w="509184" h="137164" extrusionOk="0">
                  <a:moveTo>
                    <a:pt x="0" y="0"/>
                  </a:moveTo>
                  <a:lnTo>
                    <a:pt x="509184" y="0"/>
                  </a:lnTo>
                  <a:lnTo>
                    <a:pt x="509184" y="137164"/>
                  </a:lnTo>
                  <a:lnTo>
                    <a:pt x="0" y="137164"/>
                  </a:lnTo>
                  <a:close/>
                </a:path>
              </a:pathLst>
            </a:custGeom>
            <a:solidFill>
              <a:srgbClr val="335929"/>
            </a:solidFill>
            <a:ln>
              <a:noFill/>
            </a:ln>
          </p:spPr>
          <p:txBody>
            <a:bodyPr/>
            <a:lstStyle/>
            <a:p>
              <a:endParaRPr lang="en-US"/>
            </a:p>
          </p:txBody>
        </p:sp>
        <p:sp>
          <p:nvSpPr>
            <p:cNvPr id="407" name="Google Shape;407;p32"/>
            <p:cNvSpPr txBox="1"/>
            <p:nvPr/>
          </p:nvSpPr>
          <p:spPr>
            <a:xfrm>
              <a:off x="0" y="-28575"/>
              <a:ext cx="509184"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8" name="Google Shape;408;p32"/>
          <p:cNvGrpSpPr/>
          <p:nvPr/>
        </p:nvGrpSpPr>
        <p:grpSpPr>
          <a:xfrm>
            <a:off x="12756995" y="3104376"/>
            <a:ext cx="4294414" cy="1296593"/>
            <a:chOff x="0" y="-28575"/>
            <a:chExt cx="701938" cy="165739"/>
          </a:xfrm>
        </p:grpSpPr>
        <p:sp>
          <p:nvSpPr>
            <p:cNvPr id="409" name="Google Shape;409;p32"/>
            <p:cNvSpPr/>
            <p:nvPr/>
          </p:nvSpPr>
          <p:spPr>
            <a:xfrm>
              <a:off x="0" y="0"/>
              <a:ext cx="701938" cy="137164"/>
            </a:xfrm>
            <a:custGeom>
              <a:avLst/>
              <a:gdLst/>
              <a:ahLst/>
              <a:cxnLst/>
              <a:rect l="l" t="t" r="r" b="b"/>
              <a:pathLst>
                <a:path w="701938" h="137164" extrusionOk="0">
                  <a:moveTo>
                    <a:pt x="0" y="0"/>
                  </a:moveTo>
                  <a:lnTo>
                    <a:pt x="701938" y="0"/>
                  </a:lnTo>
                  <a:lnTo>
                    <a:pt x="701938" y="137164"/>
                  </a:lnTo>
                  <a:lnTo>
                    <a:pt x="0" y="137164"/>
                  </a:lnTo>
                  <a:close/>
                </a:path>
              </a:pathLst>
            </a:custGeom>
            <a:solidFill>
              <a:srgbClr val="335929"/>
            </a:solidFill>
            <a:ln>
              <a:noFill/>
            </a:ln>
          </p:spPr>
          <p:txBody>
            <a:bodyPr/>
            <a:lstStyle/>
            <a:p>
              <a:endParaRPr lang="en-US"/>
            </a:p>
          </p:txBody>
        </p:sp>
        <p:sp>
          <p:nvSpPr>
            <p:cNvPr id="410" name="Google Shape;410;p32"/>
            <p:cNvSpPr txBox="1"/>
            <p:nvPr/>
          </p:nvSpPr>
          <p:spPr>
            <a:xfrm>
              <a:off x="0" y="-28575"/>
              <a:ext cx="701938"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11" name="Google Shape;411;p32"/>
          <p:cNvSpPr txBox="1"/>
          <p:nvPr/>
        </p:nvSpPr>
        <p:spPr>
          <a:xfrm>
            <a:off x="10594731" y="3132211"/>
            <a:ext cx="6398400" cy="3267900"/>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FFFFFF"/>
                </a:solidFill>
                <a:latin typeface="Calibri"/>
                <a:ea typeface="Calibri"/>
                <a:cs typeface="Calibri"/>
                <a:sym typeface="Calibri"/>
              </a:rPr>
              <a:t>معاینه</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لگن</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خاصره</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و</a:t>
            </a:r>
            <a:r>
              <a:rPr lang="en-US" sz="5500" b="1" i="0" u="none" strike="noStrike" cap="none" dirty="0">
                <a:solidFill>
                  <a:srgbClr val="FFFFFF"/>
                </a:solidFill>
                <a:latin typeface="Roboto Slab"/>
                <a:ea typeface="Roboto Slab"/>
                <a:cs typeface="Roboto Slab"/>
                <a:sym typeface="Roboto Slab"/>
              </a:rPr>
              <a:t> </a:t>
            </a:r>
            <a:r>
              <a:rPr lang="en-US" sz="5500" b="1" i="0" u="none" strike="noStrike" cap="none" dirty="0" err="1">
                <a:solidFill>
                  <a:srgbClr val="FFFFFF"/>
                </a:solidFill>
                <a:latin typeface="Roboto Slab"/>
                <a:ea typeface="Roboto Slab"/>
                <a:cs typeface="Roboto Slab"/>
                <a:sym typeface="Roboto Slab"/>
              </a:rPr>
              <a:t>معاینات</a:t>
            </a:r>
            <a:r>
              <a:rPr lang="en-US" sz="5500" b="1" i="0" u="none" strike="noStrike" cap="none" dirty="0">
                <a:solidFill>
                  <a:srgbClr val="FFFFFF"/>
                </a:solidFill>
                <a:latin typeface="Roboto Slab"/>
                <a:ea typeface="Roboto Slab"/>
                <a:cs typeface="Roboto Slab"/>
                <a:sym typeface="Roboto Slab"/>
              </a:rPr>
              <a:t> </a:t>
            </a:r>
            <a:r>
              <a:rPr lang="en-US" sz="5500" b="1" i="0" u="none" strike="noStrike" cap="none" dirty="0" err="1">
                <a:solidFill>
                  <a:srgbClr val="FFFFFF"/>
                </a:solidFill>
                <a:latin typeface="Roboto Slab"/>
                <a:ea typeface="Roboto Slab"/>
                <a:cs typeface="Roboto Slab"/>
                <a:sym typeface="Roboto Slab"/>
              </a:rPr>
              <a:t>پاپ</a:t>
            </a:r>
            <a:r>
              <a:rPr lang="en-US" sz="5500" b="1" i="0" u="none" strike="noStrike" cap="none" dirty="0">
                <a:solidFill>
                  <a:srgbClr val="FFFFFF"/>
                </a:solidFill>
                <a:latin typeface="Roboto Slab"/>
                <a:ea typeface="Roboto Slab"/>
                <a:cs typeface="Roboto Slab"/>
                <a:sym typeface="Roboto Slab"/>
              </a:rPr>
              <a:t> </a:t>
            </a:r>
            <a:r>
              <a:rPr lang="en-US" sz="5500" b="0" i="0" u="none" strike="noStrike" cap="none" dirty="0" err="1">
                <a:solidFill>
                  <a:srgbClr val="0C2675"/>
                </a:solidFill>
                <a:latin typeface="Calibri"/>
                <a:ea typeface="Calibri"/>
                <a:cs typeface="Calibri"/>
                <a:sym typeface="Calibri"/>
              </a:rPr>
              <a:t>را</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انجام</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میدهید</a:t>
            </a:r>
            <a:endParaRPr dirty="0"/>
          </a:p>
        </p:txBody>
      </p:sp>
      <p:pic>
        <p:nvPicPr>
          <p:cNvPr id="412" name="Google Shape;412;p32"/>
          <p:cNvPicPr preferRelativeResize="0"/>
          <p:nvPr/>
        </p:nvPicPr>
        <p:blipFill rotWithShape="1">
          <a:blip r:embed="rId3">
            <a:alphaModFix/>
          </a:blip>
          <a:srcRect l="9815" r="31071"/>
          <a:stretch/>
        </p:blipFill>
        <p:spPr>
          <a:xfrm>
            <a:off x="0" y="0"/>
            <a:ext cx="9144000" cy="10287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420"/>
        <p:cNvGrpSpPr/>
        <p:nvPr/>
      </p:nvGrpSpPr>
      <p:grpSpPr>
        <a:xfrm>
          <a:off x="0" y="0"/>
          <a:ext cx="0" cy="0"/>
          <a:chOff x="0" y="0"/>
          <a:chExt cx="0" cy="0"/>
        </a:xfrm>
      </p:grpSpPr>
      <p:grpSp>
        <p:nvGrpSpPr>
          <p:cNvPr id="421" name="Google Shape;421;p33"/>
          <p:cNvGrpSpPr/>
          <p:nvPr/>
        </p:nvGrpSpPr>
        <p:grpSpPr>
          <a:xfrm>
            <a:off x="5081431" y="1482760"/>
            <a:ext cx="8035727" cy="7192364"/>
            <a:chOff x="0" y="-38100"/>
            <a:chExt cx="2371214" cy="2122351"/>
          </a:xfrm>
        </p:grpSpPr>
        <p:sp>
          <p:nvSpPr>
            <p:cNvPr id="422" name="Google Shape;422;p33"/>
            <p:cNvSpPr/>
            <p:nvPr/>
          </p:nvSpPr>
          <p:spPr>
            <a:xfrm>
              <a:off x="0" y="0"/>
              <a:ext cx="2371214" cy="2084251"/>
            </a:xfrm>
            <a:custGeom>
              <a:avLst/>
              <a:gdLst/>
              <a:ahLst/>
              <a:cxnLst/>
              <a:rect l="l" t="t" r="r" b="b"/>
              <a:pathLst>
                <a:path w="2371214" h="2084251" extrusionOk="0">
                  <a:moveTo>
                    <a:pt x="90563" y="0"/>
                  </a:moveTo>
                  <a:lnTo>
                    <a:pt x="2280651" y="0"/>
                  </a:lnTo>
                  <a:cubicBezTo>
                    <a:pt x="2330667" y="0"/>
                    <a:pt x="2371214" y="40546"/>
                    <a:pt x="2371214" y="90563"/>
                  </a:cubicBezTo>
                  <a:lnTo>
                    <a:pt x="2371214" y="1993688"/>
                  </a:lnTo>
                  <a:cubicBezTo>
                    <a:pt x="2371214" y="2017707"/>
                    <a:pt x="2361672" y="2040742"/>
                    <a:pt x="2344688" y="2057726"/>
                  </a:cubicBezTo>
                  <a:cubicBezTo>
                    <a:pt x="2327705" y="2074709"/>
                    <a:pt x="2304670" y="2084251"/>
                    <a:pt x="2280651" y="2084251"/>
                  </a:cubicBezTo>
                  <a:lnTo>
                    <a:pt x="90563" y="2084251"/>
                  </a:lnTo>
                  <a:cubicBezTo>
                    <a:pt x="66544" y="2084251"/>
                    <a:pt x="43509" y="2074709"/>
                    <a:pt x="26525" y="2057726"/>
                  </a:cubicBezTo>
                  <a:cubicBezTo>
                    <a:pt x="9541" y="2040742"/>
                    <a:pt x="0" y="2017707"/>
                    <a:pt x="0" y="1993688"/>
                  </a:cubicBezTo>
                  <a:lnTo>
                    <a:pt x="0" y="90563"/>
                  </a:lnTo>
                  <a:cubicBezTo>
                    <a:pt x="0" y="66544"/>
                    <a:pt x="9541" y="43509"/>
                    <a:pt x="26525" y="26525"/>
                  </a:cubicBezTo>
                  <a:cubicBezTo>
                    <a:pt x="43509" y="9541"/>
                    <a:pt x="66544" y="0"/>
                    <a:pt x="905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txBox="1"/>
            <p:nvPr/>
          </p:nvSpPr>
          <p:spPr>
            <a:xfrm>
              <a:off x="0" y="-38100"/>
              <a:ext cx="2371214" cy="212235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4" name="Google Shape;424;p33"/>
          <p:cNvGrpSpPr/>
          <p:nvPr/>
        </p:nvGrpSpPr>
        <p:grpSpPr>
          <a:xfrm>
            <a:off x="9114607" y="2535972"/>
            <a:ext cx="3162573" cy="797834"/>
            <a:chOff x="0" y="-28575"/>
            <a:chExt cx="719589" cy="181534"/>
          </a:xfrm>
        </p:grpSpPr>
        <p:sp>
          <p:nvSpPr>
            <p:cNvPr id="425" name="Google Shape;425;p33"/>
            <p:cNvSpPr/>
            <p:nvPr/>
          </p:nvSpPr>
          <p:spPr>
            <a:xfrm>
              <a:off x="0" y="0"/>
              <a:ext cx="719589" cy="152959"/>
            </a:xfrm>
            <a:custGeom>
              <a:avLst/>
              <a:gdLst/>
              <a:ahLst/>
              <a:cxnLst/>
              <a:rect l="l" t="t" r="r" b="b"/>
              <a:pathLst>
                <a:path w="719589" h="152959" extrusionOk="0">
                  <a:moveTo>
                    <a:pt x="0" y="0"/>
                  </a:moveTo>
                  <a:lnTo>
                    <a:pt x="719589" y="0"/>
                  </a:lnTo>
                  <a:lnTo>
                    <a:pt x="719589" y="152959"/>
                  </a:lnTo>
                  <a:lnTo>
                    <a:pt x="0" y="152959"/>
                  </a:lnTo>
                  <a:close/>
                </a:path>
              </a:pathLst>
            </a:custGeom>
            <a:solidFill>
              <a:srgbClr val="335929"/>
            </a:solidFill>
            <a:ln>
              <a:noFill/>
            </a:ln>
          </p:spPr>
          <p:txBody>
            <a:bodyPr/>
            <a:lstStyle/>
            <a:p>
              <a:endParaRPr lang="en-US"/>
            </a:p>
          </p:txBody>
        </p:sp>
        <p:sp>
          <p:nvSpPr>
            <p:cNvPr id="426" name="Google Shape;426;p33"/>
            <p:cNvSpPr txBox="1"/>
            <p:nvPr/>
          </p:nvSpPr>
          <p:spPr>
            <a:xfrm>
              <a:off x="0" y="-28575"/>
              <a:ext cx="719589" cy="181534"/>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7" name="Google Shape;427;p33"/>
          <p:cNvSpPr txBox="1"/>
          <p:nvPr/>
        </p:nvSpPr>
        <p:spPr>
          <a:xfrm>
            <a:off x="9114607" y="2598988"/>
            <a:ext cx="3079500" cy="422100"/>
          </a:xfrm>
          <a:prstGeom prst="rect">
            <a:avLst/>
          </a:prstGeom>
          <a:noFill/>
          <a:ln>
            <a:noFill/>
          </a:ln>
        </p:spPr>
        <p:txBody>
          <a:bodyPr spcFirstLastPara="1" wrap="square" lIns="0" tIns="0" rIns="0" bIns="0" anchor="t" anchorCtr="0">
            <a:spAutoFit/>
          </a:bodyPr>
          <a:lstStyle/>
          <a:p>
            <a:pPr marL="0" marR="0" lvl="0" indent="0" algn="r" rtl="1">
              <a:lnSpc>
                <a:spcPct val="193034"/>
              </a:lnSpc>
              <a:spcBef>
                <a:spcPts val="0"/>
              </a:spcBef>
              <a:spcAft>
                <a:spcPts val="0"/>
              </a:spcAft>
              <a:buNone/>
            </a:pPr>
            <a:r>
              <a:rPr lang="en-US" sz="2742" b="1" i="0" u="none" strike="noStrike" cap="none">
                <a:solidFill>
                  <a:srgbClr val="FFFFFF"/>
                </a:solidFill>
                <a:latin typeface="Roboto Condensed"/>
                <a:ea typeface="Roboto Condensed"/>
                <a:cs typeface="Roboto Condensed"/>
                <a:sym typeface="Roboto Condensed"/>
              </a:rPr>
              <a:t>بخاطر داشته باشید:</a:t>
            </a:r>
            <a:endParaRPr/>
          </a:p>
        </p:txBody>
      </p:sp>
      <p:grpSp>
        <p:nvGrpSpPr>
          <p:cNvPr id="428" name="Google Shape;428;p33"/>
          <p:cNvGrpSpPr/>
          <p:nvPr/>
        </p:nvGrpSpPr>
        <p:grpSpPr>
          <a:xfrm>
            <a:off x="5779462" y="3706334"/>
            <a:ext cx="6605022" cy="4063500"/>
            <a:chOff x="0" y="-76200"/>
            <a:chExt cx="8806696" cy="5418000"/>
          </a:xfrm>
        </p:grpSpPr>
        <p:sp>
          <p:nvSpPr>
            <p:cNvPr id="429" name="Google Shape;429;p33"/>
            <p:cNvSpPr txBox="1"/>
            <p:nvPr/>
          </p:nvSpPr>
          <p:spPr>
            <a:xfrm>
              <a:off x="0" y="-76200"/>
              <a:ext cx="7907100" cy="5418000"/>
            </a:xfrm>
            <a:prstGeom prst="rect">
              <a:avLst/>
            </a:prstGeom>
            <a:noFill/>
            <a:ln>
              <a:noFill/>
            </a:ln>
          </p:spPr>
          <p:txBody>
            <a:bodyPr spcFirstLastPara="1" wrap="square" lIns="0" tIns="0" rIns="0" bIns="0" anchor="t" anchorCtr="0">
              <a:spAutoFit/>
            </a:bodyPr>
            <a:lstStyle/>
            <a:p>
              <a:pPr marL="0" marR="0" lvl="0" indent="0" algn="r" rtl="1">
                <a:lnSpc>
                  <a:spcPct val="140000"/>
                </a:lnSpc>
                <a:spcBef>
                  <a:spcPts val="0"/>
                </a:spcBef>
                <a:spcAft>
                  <a:spcPts val="0"/>
                </a:spcAft>
                <a:buNone/>
              </a:pPr>
              <a:r>
                <a:rPr lang="en-US" sz="3300" b="0" i="0" u="none" strike="noStrike" cap="none">
                  <a:solidFill>
                    <a:srgbClr val="0C2675"/>
                  </a:solidFill>
                  <a:latin typeface="Roboto Condensed"/>
                  <a:ea typeface="Roboto Condensed"/>
                  <a:cs typeface="Roboto Condensed"/>
                  <a:sym typeface="Roboto Condensed"/>
                </a:rPr>
                <a:t>شما حق دارید از داکتر خود سوال کنید.</a:t>
              </a:r>
              <a:endParaRPr/>
            </a:p>
            <a:p>
              <a:pPr marL="0" marR="0" lvl="0" indent="0" algn="l" rtl="0">
                <a:lnSpc>
                  <a:spcPct val="140000"/>
                </a:lnSpc>
                <a:spcBef>
                  <a:spcPts val="0"/>
                </a:spcBef>
                <a:spcAft>
                  <a:spcPts val="0"/>
                </a:spcAft>
                <a:buNone/>
              </a:pPr>
              <a:endParaRPr sz="3300" b="0" i="0" u="none" strike="noStrike" cap="none">
                <a:solidFill>
                  <a:srgbClr val="0C2675"/>
                </a:solidFill>
                <a:latin typeface="Roboto Condensed"/>
                <a:ea typeface="Roboto Condensed"/>
                <a:cs typeface="Roboto Condensed"/>
                <a:sym typeface="Roboto Condensed"/>
              </a:endParaRPr>
            </a:p>
            <a:p>
              <a:pPr marL="0" marR="0" lvl="0" indent="0" algn="r" rtl="1">
                <a:lnSpc>
                  <a:spcPct val="140000"/>
                </a:lnSpc>
                <a:spcBef>
                  <a:spcPts val="0"/>
                </a:spcBef>
                <a:spcAft>
                  <a:spcPts val="0"/>
                </a:spcAft>
                <a:buNone/>
              </a:pPr>
              <a:r>
                <a:rPr lang="en-US" sz="3300" b="0" i="0" u="none" strike="noStrike" cap="none">
                  <a:solidFill>
                    <a:srgbClr val="0C2675"/>
                  </a:solidFill>
                  <a:latin typeface="Roboto Condensed"/>
                  <a:ea typeface="Roboto Condensed"/>
                  <a:cs typeface="Roboto Condensed"/>
                  <a:sym typeface="Roboto Condensed"/>
                </a:rPr>
                <a:t>شما باید هر گونه احساس ناراحتی یا دو-دلی خود را شریک سازید تا داکتر تان بتواند بهترین مراقبت ممکن را به شما فراهم کند.</a:t>
              </a:r>
              <a:endParaRPr/>
            </a:p>
          </p:txBody>
        </p:sp>
        <p:sp>
          <p:nvSpPr>
            <p:cNvPr id="430" name="Google Shape;430;p33"/>
            <p:cNvSpPr txBox="1"/>
            <p:nvPr/>
          </p:nvSpPr>
          <p:spPr>
            <a:xfrm>
              <a:off x="8186269" y="-76200"/>
              <a:ext cx="620427" cy="306324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300" b="1" i="0" u="none" strike="noStrike" cap="none">
                  <a:solidFill>
                    <a:srgbClr val="0C2675"/>
                  </a:solidFill>
                  <a:latin typeface="Roboto Condensed"/>
                  <a:ea typeface="Roboto Condensed"/>
                  <a:cs typeface="Roboto Condensed"/>
                  <a:sym typeface="Roboto Condensed"/>
                </a:rPr>
                <a:t>-</a:t>
              </a:r>
              <a:endParaRPr/>
            </a:p>
            <a:p>
              <a:pPr marL="0" marR="0" lvl="0" indent="0" algn="l" rtl="0">
                <a:lnSpc>
                  <a:spcPct val="140000"/>
                </a:lnSpc>
                <a:spcBef>
                  <a:spcPts val="0"/>
                </a:spcBef>
                <a:spcAft>
                  <a:spcPts val="0"/>
                </a:spcAft>
                <a:buNone/>
              </a:pPr>
              <a:endParaRPr sz="3300" b="1" i="0" u="none" strike="noStrike" cap="none">
                <a:solidFill>
                  <a:srgbClr val="0C2675"/>
                </a:solidFill>
                <a:latin typeface="Roboto Condensed"/>
                <a:ea typeface="Roboto Condensed"/>
                <a:cs typeface="Roboto Condensed"/>
                <a:sym typeface="Roboto Condensed"/>
              </a:endParaRPr>
            </a:p>
            <a:p>
              <a:pPr marL="0" marR="0" lvl="0" indent="0" algn="l" rtl="0">
                <a:lnSpc>
                  <a:spcPct val="140000"/>
                </a:lnSpc>
                <a:spcBef>
                  <a:spcPts val="0"/>
                </a:spcBef>
                <a:spcAft>
                  <a:spcPts val="0"/>
                </a:spcAft>
                <a:buNone/>
              </a:pPr>
              <a:endParaRPr sz="3300" b="1" i="0" u="none" strike="noStrike" cap="none">
                <a:solidFill>
                  <a:srgbClr val="0C2675"/>
                </a:solidFill>
                <a:latin typeface="Roboto Condensed"/>
                <a:ea typeface="Roboto Condensed"/>
                <a:cs typeface="Roboto Condensed"/>
                <a:sym typeface="Roboto Condensed"/>
              </a:endParaRPr>
            </a:p>
            <a:p>
              <a:pPr marL="0" marR="0" lvl="0" indent="0" algn="l" rtl="0">
                <a:lnSpc>
                  <a:spcPct val="140000"/>
                </a:lnSpc>
                <a:spcBef>
                  <a:spcPts val="0"/>
                </a:spcBef>
                <a:spcAft>
                  <a:spcPts val="0"/>
                </a:spcAft>
                <a:buNone/>
              </a:pPr>
              <a:r>
                <a:rPr lang="en-US" sz="3300" b="1" i="0" u="none" strike="noStrike" cap="none">
                  <a:solidFill>
                    <a:srgbClr val="0C2675"/>
                  </a:solidFill>
                  <a:latin typeface="Roboto Condensed"/>
                  <a:ea typeface="Roboto Condensed"/>
                  <a:cs typeface="Roboto Condensed"/>
                  <a:sym typeface="Roboto Condensed"/>
                </a:rPr>
                <a:t>-</a:t>
              </a:r>
              <a:endParaRPr/>
            </a:p>
          </p:txBody>
        </p:sp>
      </p:grpSp>
      <p:sp>
        <p:nvSpPr>
          <p:cNvPr id="431" name="Google Shape;431;p33"/>
          <p:cNvSpPr/>
          <p:nvPr/>
        </p:nvSpPr>
        <p:spPr>
          <a:xfrm>
            <a:off x="12384485" y="1417316"/>
            <a:ext cx="2236485" cy="1679860"/>
          </a:xfrm>
          <a:custGeom>
            <a:avLst/>
            <a:gdLst/>
            <a:ahLst/>
            <a:cxnLst/>
            <a:rect l="l" t="t" r="r" b="b"/>
            <a:pathLst>
              <a:path w="2236485" h="1679860" extrusionOk="0">
                <a:moveTo>
                  <a:pt x="0" y="0"/>
                </a:moveTo>
                <a:lnTo>
                  <a:pt x="2236484" y="0"/>
                </a:lnTo>
                <a:lnTo>
                  <a:pt x="2236484" y="1679860"/>
                </a:lnTo>
                <a:lnTo>
                  <a:pt x="0" y="1679860"/>
                </a:lnTo>
                <a:lnTo>
                  <a:pt x="0" y="0"/>
                </a:lnTo>
                <a:close/>
              </a:path>
            </a:pathLst>
          </a:custGeom>
          <a:blipFill rotWithShape="1">
            <a:blip r:embed="rId3">
              <a:alphaModFix/>
            </a:blip>
            <a:stretch>
              <a:fillRect t="-40301" b="-31984"/>
            </a:stretch>
          </a:blipFill>
          <a:ln>
            <a:noFill/>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439"/>
        <p:cNvGrpSpPr/>
        <p:nvPr/>
      </p:nvGrpSpPr>
      <p:grpSpPr>
        <a:xfrm>
          <a:off x="0" y="0"/>
          <a:ext cx="0" cy="0"/>
          <a:chOff x="0" y="0"/>
          <a:chExt cx="0" cy="0"/>
        </a:xfrm>
      </p:grpSpPr>
      <p:grpSp>
        <p:nvGrpSpPr>
          <p:cNvPr id="440" name="Google Shape;440;p34"/>
          <p:cNvGrpSpPr/>
          <p:nvPr/>
        </p:nvGrpSpPr>
        <p:grpSpPr>
          <a:xfrm>
            <a:off x="12801599" y="4014439"/>
            <a:ext cx="2943285" cy="1277397"/>
            <a:chOff x="0" y="-28575"/>
            <a:chExt cx="404450" cy="155290"/>
          </a:xfrm>
        </p:grpSpPr>
        <p:sp>
          <p:nvSpPr>
            <p:cNvPr id="441" name="Google Shape;441;p34"/>
            <p:cNvSpPr/>
            <p:nvPr/>
          </p:nvSpPr>
          <p:spPr>
            <a:xfrm>
              <a:off x="0" y="0"/>
              <a:ext cx="404450" cy="126715"/>
            </a:xfrm>
            <a:custGeom>
              <a:avLst/>
              <a:gdLst/>
              <a:ahLst/>
              <a:cxnLst/>
              <a:rect l="l" t="t" r="r" b="b"/>
              <a:pathLst>
                <a:path w="404450" h="126715" extrusionOk="0">
                  <a:moveTo>
                    <a:pt x="0" y="0"/>
                  </a:moveTo>
                  <a:lnTo>
                    <a:pt x="404450" y="0"/>
                  </a:lnTo>
                  <a:lnTo>
                    <a:pt x="404450" y="126715"/>
                  </a:lnTo>
                  <a:lnTo>
                    <a:pt x="0" y="126715"/>
                  </a:lnTo>
                  <a:close/>
                </a:path>
              </a:pathLst>
            </a:custGeom>
            <a:solidFill>
              <a:srgbClr val="335929"/>
            </a:solidFill>
            <a:ln>
              <a:noFill/>
            </a:ln>
          </p:spPr>
          <p:txBody>
            <a:bodyPr/>
            <a:lstStyle/>
            <a:p>
              <a:endParaRPr lang="en-US"/>
            </a:p>
          </p:txBody>
        </p:sp>
        <p:sp>
          <p:nvSpPr>
            <p:cNvPr id="442" name="Google Shape;442;p34"/>
            <p:cNvSpPr txBox="1"/>
            <p:nvPr/>
          </p:nvSpPr>
          <p:spPr>
            <a:xfrm>
              <a:off x="0" y="-28575"/>
              <a:ext cx="404450" cy="155290"/>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43" name="Google Shape;443;p34"/>
          <p:cNvSpPr/>
          <p:nvPr/>
        </p:nvSpPr>
        <p:spPr>
          <a:xfrm>
            <a:off x="1267847" y="1288019"/>
            <a:ext cx="7710963" cy="7710963"/>
          </a:xfrm>
          <a:custGeom>
            <a:avLst/>
            <a:gdLst/>
            <a:ahLst/>
            <a:cxnLst/>
            <a:rect l="l" t="t" r="r" b="b"/>
            <a:pathLst>
              <a:path w="7710963" h="7710963" extrusionOk="0">
                <a:moveTo>
                  <a:pt x="0" y="0"/>
                </a:moveTo>
                <a:lnTo>
                  <a:pt x="7710963" y="0"/>
                </a:lnTo>
                <a:lnTo>
                  <a:pt x="7710963" y="7710962"/>
                </a:lnTo>
                <a:lnTo>
                  <a:pt x="0" y="7710962"/>
                </a:lnTo>
                <a:lnTo>
                  <a:pt x="0" y="0"/>
                </a:lnTo>
                <a:close/>
              </a:path>
            </a:pathLst>
          </a:custGeom>
          <a:blipFill rotWithShape="1">
            <a:blip r:embed="rId3">
              <a:alphaModFix/>
            </a:blip>
            <a:stretch>
              <a:fillRect/>
            </a:stretch>
          </a:blipFill>
          <a:ln>
            <a:noFill/>
          </a:ln>
        </p:spPr>
        <p:txBody>
          <a:bodyPr/>
          <a:lstStyle/>
          <a:p>
            <a:endParaRPr lang="en-US"/>
          </a:p>
        </p:txBody>
      </p:sp>
      <p:sp>
        <p:nvSpPr>
          <p:cNvPr id="444" name="Google Shape;444;p34"/>
          <p:cNvSpPr txBox="1"/>
          <p:nvPr/>
        </p:nvSpPr>
        <p:spPr>
          <a:xfrm>
            <a:off x="13067931" y="2536101"/>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9</a:t>
            </a:r>
            <a:endParaRPr/>
          </a:p>
        </p:txBody>
      </p:sp>
      <p:sp>
        <p:nvSpPr>
          <p:cNvPr id="445" name="Google Shape;445;p34"/>
          <p:cNvSpPr txBox="1"/>
          <p:nvPr/>
        </p:nvSpPr>
        <p:spPr>
          <a:xfrm>
            <a:off x="10450753" y="3008550"/>
            <a:ext cx="6569400" cy="2057100"/>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0C2675"/>
                </a:solidFill>
                <a:latin typeface="Calibri"/>
                <a:ea typeface="Calibri"/>
                <a:cs typeface="Calibri"/>
                <a:sym typeface="Calibri"/>
              </a:rPr>
              <a:t>در</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مورد</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نتایج</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و</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مراحل</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0C2675"/>
                </a:solidFill>
                <a:latin typeface="Calibri"/>
                <a:ea typeface="Calibri"/>
                <a:cs typeface="Calibri"/>
                <a:sym typeface="Calibri"/>
              </a:rPr>
              <a:t>بعدی</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بحث</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کنید</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453"/>
        <p:cNvGrpSpPr/>
        <p:nvPr/>
      </p:nvGrpSpPr>
      <p:grpSpPr>
        <a:xfrm>
          <a:off x="0" y="0"/>
          <a:ext cx="0" cy="0"/>
          <a:chOff x="0" y="0"/>
          <a:chExt cx="0" cy="0"/>
        </a:xfrm>
      </p:grpSpPr>
      <p:grpSp>
        <p:nvGrpSpPr>
          <p:cNvPr id="454" name="Google Shape;454;p35"/>
          <p:cNvGrpSpPr/>
          <p:nvPr/>
        </p:nvGrpSpPr>
        <p:grpSpPr>
          <a:xfrm>
            <a:off x="11424042" y="3785986"/>
            <a:ext cx="4220859" cy="903114"/>
            <a:chOff x="0" y="-28575"/>
            <a:chExt cx="539532" cy="115441"/>
          </a:xfrm>
        </p:grpSpPr>
        <p:sp>
          <p:nvSpPr>
            <p:cNvPr id="455" name="Google Shape;455;p35"/>
            <p:cNvSpPr/>
            <p:nvPr/>
          </p:nvSpPr>
          <p:spPr>
            <a:xfrm>
              <a:off x="0" y="0"/>
              <a:ext cx="539532" cy="86866"/>
            </a:xfrm>
            <a:custGeom>
              <a:avLst/>
              <a:gdLst/>
              <a:ahLst/>
              <a:cxnLst/>
              <a:rect l="l" t="t" r="r" b="b"/>
              <a:pathLst>
                <a:path w="539532" h="86866" extrusionOk="0">
                  <a:moveTo>
                    <a:pt x="0" y="0"/>
                  </a:moveTo>
                  <a:lnTo>
                    <a:pt x="539532" y="0"/>
                  </a:lnTo>
                  <a:lnTo>
                    <a:pt x="539532" y="86866"/>
                  </a:lnTo>
                  <a:lnTo>
                    <a:pt x="0" y="86866"/>
                  </a:lnTo>
                  <a:close/>
                </a:path>
              </a:pathLst>
            </a:custGeom>
            <a:solidFill>
              <a:srgbClr val="FFC72C"/>
            </a:solidFill>
            <a:ln>
              <a:noFill/>
            </a:ln>
          </p:spPr>
          <p:txBody>
            <a:bodyPr/>
            <a:lstStyle/>
            <a:p>
              <a:endParaRPr lang="en-US"/>
            </a:p>
          </p:txBody>
        </p:sp>
        <p:sp>
          <p:nvSpPr>
            <p:cNvPr id="456" name="Google Shape;456;p35"/>
            <p:cNvSpPr txBox="1"/>
            <p:nvPr/>
          </p:nvSpPr>
          <p:spPr>
            <a:xfrm>
              <a:off x="0" y="-28575"/>
              <a:ext cx="539532" cy="115441"/>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57" name="Google Shape;457;p35"/>
          <p:cNvSpPr txBox="1"/>
          <p:nvPr/>
        </p:nvSpPr>
        <p:spPr>
          <a:xfrm>
            <a:off x="2490557" y="3895233"/>
            <a:ext cx="13074900" cy="1635900"/>
          </a:xfrm>
          <a:prstGeom prst="rect">
            <a:avLst/>
          </a:prstGeom>
          <a:noFill/>
          <a:ln>
            <a:noFill/>
          </a:ln>
        </p:spPr>
        <p:txBody>
          <a:bodyPr spcFirstLastPara="1" wrap="square" lIns="0" tIns="0" rIns="0" bIns="0" anchor="t" anchorCtr="0">
            <a:spAutoFit/>
          </a:bodyPr>
          <a:lstStyle/>
          <a:p>
            <a:pPr marL="0" marR="0" lvl="0" indent="0" algn="r" rtl="1">
              <a:lnSpc>
                <a:spcPct val="159005"/>
              </a:lnSpc>
              <a:spcBef>
                <a:spcPts val="0"/>
              </a:spcBef>
              <a:spcAft>
                <a:spcPts val="0"/>
              </a:spcAft>
              <a:buNone/>
            </a:pPr>
            <a:r>
              <a:rPr lang="en-US" sz="4103" b="1" i="0" u="none" strike="noStrike" cap="none">
                <a:solidFill>
                  <a:srgbClr val="0C2675"/>
                </a:solidFill>
                <a:latin typeface="Roboto Slab"/>
                <a:ea typeface="Roboto Slab"/>
                <a:cs typeface="Roboto Slab"/>
                <a:sym typeface="Roboto Slab"/>
              </a:rPr>
              <a:t>شما موفق شدید! شما قدم مهمی را برای شناسایی زودهنگام نگرانی های صحی و مراقبت از صحت کلی خود برداشتید.</a:t>
            </a:r>
            <a:endParaRPr/>
          </a:p>
        </p:txBody>
      </p:sp>
      <p:grpSp>
        <p:nvGrpSpPr>
          <p:cNvPr id="458" name="Google Shape;458;p35"/>
          <p:cNvGrpSpPr/>
          <p:nvPr/>
        </p:nvGrpSpPr>
        <p:grpSpPr>
          <a:xfrm>
            <a:off x="12877786" y="2188650"/>
            <a:ext cx="2687584" cy="839087"/>
            <a:chOff x="0" y="0"/>
            <a:chExt cx="3583445" cy="1118783"/>
          </a:xfrm>
        </p:grpSpPr>
        <p:sp>
          <p:nvSpPr>
            <p:cNvPr id="459" name="Google Shape;459;p35"/>
            <p:cNvSpPr/>
            <p:nvPr/>
          </p:nvSpPr>
          <p:spPr>
            <a:xfrm>
              <a:off x="0" y="0"/>
              <a:ext cx="1101164" cy="1118783"/>
            </a:xfrm>
            <a:custGeom>
              <a:avLst/>
              <a:gdLst/>
              <a:ahLst/>
              <a:cxnLst/>
              <a:rect l="l" t="t" r="r" b="b"/>
              <a:pathLst>
                <a:path w="1101164" h="1118783" extrusionOk="0">
                  <a:moveTo>
                    <a:pt x="0" y="0"/>
                  </a:moveTo>
                  <a:lnTo>
                    <a:pt x="1101164" y="0"/>
                  </a:lnTo>
                  <a:lnTo>
                    <a:pt x="1101164" y="1118783"/>
                  </a:lnTo>
                  <a:lnTo>
                    <a:pt x="0" y="1118783"/>
                  </a:lnTo>
                  <a:lnTo>
                    <a:pt x="0" y="0"/>
                  </a:lnTo>
                  <a:close/>
                </a:path>
              </a:pathLst>
            </a:custGeom>
            <a:blipFill rotWithShape="1">
              <a:blip r:embed="rId3">
                <a:alphaModFix/>
              </a:blip>
              <a:stretch>
                <a:fillRect/>
              </a:stretch>
            </a:blipFill>
            <a:ln>
              <a:noFill/>
            </a:ln>
          </p:spPr>
          <p:txBody>
            <a:bodyPr/>
            <a:lstStyle/>
            <a:p>
              <a:endParaRPr lang="en-US"/>
            </a:p>
          </p:txBody>
        </p:sp>
        <p:sp>
          <p:nvSpPr>
            <p:cNvPr id="460" name="Google Shape;460;p35"/>
            <p:cNvSpPr/>
            <p:nvPr/>
          </p:nvSpPr>
          <p:spPr>
            <a:xfrm>
              <a:off x="1239332" y="0"/>
              <a:ext cx="1101164" cy="1118783"/>
            </a:xfrm>
            <a:custGeom>
              <a:avLst/>
              <a:gdLst/>
              <a:ahLst/>
              <a:cxnLst/>
              <a:rect l="l" t="t" r="r" b="b"/>
              <a:pathLst>
                <a:path w="1101164" h="1118783" extrusionOk="0">
                  <a:moveTo>
                    <a:pt x="0" y="0"/>
                  </a:moveTo>
                  <a:lnTo>
                    <a:pt x="1101164" y="0"/>
                  </a:lnTo>
                  <a:lnTo>
                    <a:pt x="1101164" y="1118783"/>
                  </a:lnTo>
                  <a:lnTo>
                    <a:pt x="0" y="1118783"/>
                  </a:lnTo>
                  <a:lnTo>
                    <a:pt x="0" y="0"/>
                  </a:lnTo>
                  <a:close/>
                </a:path>
              </a:pathLst>
            </a:custGeom>
            <a:blipFill rotWithShape="1">
              <a:blip r:embed="rId4">
                <a:alphaModFix/>
              </a:blip>
              <a:stretch>
                <a:fillRect/>
              </a:stretch>
            </a:blipFill>
            <a:ln>
              <a:noFill/>
            </a:ln>
          </p:spPr>
          <p:txBody>
            <a:bodyPr/>
            <a:lstStyle/>
            <a:p>
              <a:endParaRPr lang="en-US"/>
            </a:p>
          </p:txBody>
        </p:sp>
        <p:sp>
          <p:nvSpPr>
            <p:cNvPr id="461" name="Google Shape;461;p35"/>
            <p:cNvSpPr/>
            <p:nvPr/>
          </p:nvSpPr>
          <p:spPr>
            <a:xfrm>
              <a:off x="2482281" y="0"/>
              <a:ext cx="1101164" cy="1118783"/>
            </a:xfrm>
            <a:custGeom>
              <a:avLst/>
              <a:gdLst/>
              <a:ahLst/>
              <a:cxnLst/>
              <a:rect l="l" t="t" r="r" b="b"/>
              <a:pathLst>
                <a:path w="1101164" h="1118783" extrusionOk="0">
                  <a:moveTo>
                    <a:pt x="0" y="0"/>
                  </a:moveTo>
                  <a:lnTo>
                    <a:pt x="1101164" y="0"/>
                  </a:lnTo>
                  <a:lnTo>
                    <a:pt x="1101164" y="1118783"/>
                  </a:lnTo>
                  <a:lnTo>
                    <a:pt x="0" y="1118783"/>
                  </a:lnTo>
                  <a:lnTo>
                    <a:pt x="0" y="0"/>
                  </a:lnTo>
                  <a:close/>
                </a:path>
              </a:pathLst>
            </a:custGeom>
            <a:blipFill rotWithShape="1">
              <a:blip r:embed="rId5">
                <a:alphaModFix/>
              </a:blip>
              <a:stretch>
                <a:fillRect/>
              </a:stretch>
            </a:blipFill>
            <a:ln>
              <a:noFill/>
            </a:ln>
          </p:spPr>
          <p:txBody>
            <a:bodyPr/>
            <a:lstStyle/>
            <a:p>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465"/>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46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26"/>
        <p:cNvGrpSpPr/>
        <p:nvPr/>
      </p:nvGrpSpPr>
      <p:grpSpPr>
        <a:xfrm>
          <a:off x="0" y="0"/>
          <a:ext cx="0" cy="0"/>
          <a:chOff x="0" y="0"/>
          <a:chExt cx="0" cy="0"/>
        </a:xfrm>
      </p:grpSpPr>
      <p:grpSp>
        <p:nvGrpSpPr>
          <p:cNvPr id="127" name="Google Shape;127;p15"/>
          <p:cNvGrpSpPr/>
          <p:nvPr/>
        </p:nvGrpSpPr>
        <p:grpSpPr>
          <a:xfrm>
            <a:off x="9548735" y="3431107"/>
            <a:ext cx="6432240" cy="903114"/>
            <a:chOff x="0" y="-28575"/>
            <a:chExt cx="822203" cy="115441"/>
          </a:xfrm>
        </p:grpSpPr>
        <p:sp>
          <p:nvSpPr>
            <p:cNvPr id="128" name="Google Shape;128;p15"/>
            <p:cNvSpPr/>
            <p:nvPr/>
          </p:nvSpPr>
          <p:spPr>
            <a:xfrm>
              <a:off x="0" y="0"/>
              <a:ext cx="822203" cy="86866"/>
            </a:xfrm>
            <a:custGeom>
              <a:avLst/>
              <a:gdLst/>
              <a:ahLst/>
              <a:cxnLst/>
              <a:rect l="l" t="t" r="r" b="b"/>
              <a:pathLst>
                <a:path w="822203" h="86866" extrusionOk="0">
                  <a:moveTo>
                    <a:pt x="0" y="0"/>
                  </a:moveTo>
                  <a:lnTo>
                    <a:pt x="822203" y="0"/>
                  </a:lnTo>
                  <a:lnTo>
                    <a:pt x="822203" y="86866"/>
                  </a:lnTo>
                  <a:lnTo>
                    <a:pt x="0" y="86866"/>
                  </a:lnTo>
                  <a:close/>
                </a:path>
              </a:pathLst>
            </a:custGeom>
            <a:solidFill>
              <a:srgbClr val="FFC72C"/>
            </a:solidFill>
            <a:ln>
              <a:noFill/>
            </a:ln>
          </p:spPr>
          <p:txBody>
            <a:bodyPr/>
            <a:lstStyle/>
            <a:p>
              <a:endParaRPr lang="en-US"/>
            </a:p>
          </p:txBody>
        </p:sp>
        <p:sp>
          <p:nvSpPr>
            <p:cNvPr id="129" name="Google Shape;129;p15"/>
            <p:cNvSpPr txBox="1"/>
            <p:nvPr/>
          </p:nvSpPr>
          <p:spPr>
            <a:xfrm>
              <a:off x="0" y="-28575"/>
              <a:ext cx="822203" cy="115441"/>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15"/>
          <p:cNvSpPr txBox="1"/>
          <p:nvPr/>
        </p:nvSpPr>
        <p:spPr>
          <a:xfrm>
            <a:off x="2307025" y="3492729"/>
            <a:ext cx="13572600" cy="1635900"/>
          </a:xfrm>
          <a:prstGeom prst="rect">
            <a:avLst/>
          </a:prstGeom>
          <a:noFill/>
          <a:ln>
            <a:noFill/>
          </a:ln>
        </p:spPr>
        <p:txBody>
          <a:bodyPr spcFirstLastPara="1" wrap="square" lIns="0" tIns="0" rIns="0" bIns="0" anchor="t" anchorCtr="0">
            <a:spAutoFit/>
          </a:bodyPr>
          <a:lstStyle/>
          <a:p>
            <a:pPr marL="0" marR="0" lvl="0" indent="0" algn="r" rtl="1">
              <a:lnSpc>
                <a:spcPct val="159005"/>
              </a:lnSpc>
              <a:spcBef>
                <a:spcPts val="0"/>
              </a:spcBef>
              <a:spcAft>
                <a:spcPts val="0"/>
              </a:spcAft>
              <a:buNone/>
            </a:pPr>
            <a:r>
              <a:rPr lang="en-US" sz="4103" b="1" i="0" u="none" strike="noStrike" cap="none">
                <a:solidFill>
                  <a:srgbClr val="0C2675"/>
                </a:solidFill>
                <a:latin typeface="Roboto Slab"/>
                <a:ea typeface="Roboto Slab"/>
                <a:cs typeface="Roboto Slab"/>
                <a:sym typeface="Roboto Slab"/>
              </a:rPr>
              <a:t>معاینه های صحتمندی زنان فرصتی برای بررسی صحت کلی یک زن میباشد.</a:t>
            </a:r>
            <a:endParaRPr/>
          </a:p>
        </p:txBody>
      </p:sp>
      <p:sp>
        <p:nvSpPr>
          <p:cNvPr id="131" name="Google Shape;131;p15"/>
          <p:cNvSpPr txBox="1"/>
          <p:nvPr/>
        </p:nvSpPr>
        <p:spPr>
          <a:xfrm>
            <a:off x="13409451" y="5826558"/>
            <a:ext cx="2571600" cy="3387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200" b="1" i="0" u="none" strike="noStrike" cap="none">
                <a:solidFill>
                  <a:srgbClr val="0C2675"/>
                </a:solidFill>
                <a:latin typeface="Roboto Condensed"/>
                <a:ea typeface="Roboto Condensed"/>
                <a:cs typeface="Roboto Condensed"/>
                <a:sym typeface="Roboto Condensed"/>
              </a:rPr>
              <a:t>شامل مواد زیر است:</a:t>
            </a:r>
            <a:endParaRPr/>
          </a:p>
        </p:txBody>
      </p:sp>
      <p:sp>
        <p:nvSpPr>
          <p:cNvPr id="132" name="Google Shape;132;p15"/>
          <p:cNvSpPr txBox="1"/>
          <p:nvPr/>
        </p:nvSpPr>
        <p:spPr>
          <a:xfrm>
            <a:off x="5023151" y="5749597"/>
            <a:ext cx="8094900" cy="384900"/>
          </a:xfrm>
          <a:prstGeom prst="rect">
            <a:avLst/>
          </a:prstGeom>
          <a:noFill/>
          <a:ln>
            <a:noFill/>
          </a:ln>
        </p:spPr>
        <p:txBody>
          <a:bodyPr spcFirstLastPara="1" wrap="square" lIns="0" tIns="0" rIns="0" bIns="0" anchor="t" anchorCtr="0">
            <a:spAutoFit/>
          </a:bodyPr>
          <a:lstStyle/>
          <a:p>
            <a:pPr marL="0" marR="0" lvl="0" indent="0" algn="r" rtl="1">
              <a:lnSpc>
                <a:spcPct val="196000"/>
              </a:lnSpc>
              <a:spcBef>
                <a:spcPts val="0"/>
              </a:spcBef>
              <a:spcAft>
                <a:spcPts val="0"/>
              </a:spcAft>
              <a:buNone/>
            </a:pPr>
            <a:r>
              <a:rPr lang="en-US" sz="2500" b="0" i="0" u="none" strike="noStrike" cap="none">
                <a:solidFill>
                  <a:srgbClr val="0C2675"/>
                </a:solidFill>
                <a:latin typeface="Calibri"/>
                <a:ea typeface="Calibri"/>
                <a:cs typeface="Calibri"/>
                <a:sym typeface="Calibri"/>
              </a:rPr>
              <a:t>چک کردن قد و وزن، فشار خون و نبض، بررسی واکسین ها و </a:t>
            </a:r>
            <a:endParaRPr/>
          </a:p>
        </p:txBody>
      </p:sp>
      <p:sp>
        <p:nvSpPr>
          <p:cNvPr id="133" name="Google Shape;133;p15"/>
          <p:cNvSpPr/>
          <p:nvPr/>
        </p:nvSpPr>
        <p:spPr>
          <a:xfrm>
            <a:off x="15155102" y="178614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3">
              <a:alphaModFix/>
            </a:blip>
            <a:stretch>
              <a:fillRect/>
            </a:stretch>
          </a:blipFill>
          <a:ln>
            <a:noFill/>
          </a:ln>
        </p:spPr>
        <p:txBody>
          <a:bodyPr/>
          <a:lstStyle/>
          <a:p>
            <a:endParaRPr lang="en-US"/>
          </a:p>
        </p:txBody>
      </p:sp>
      <p:sp>
        <p:nvSpPr>
          <p:cNvPr id="134" name="Google Shape;134;p15"/>
          <p:cNvSpPr/>
          <p:nvPr/>
        </p:nvSpPr>
        <p:spPr>
          <a:xfrm>
            <a:off x="14248104" y="178614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4">
              <a:alphaModFix/>
            </a:blip>
            <a:stretch>
              <a:fillRect/>
            </a:stretch>
          </a:blipFill>
          <a:ln>
            <a:noFill/>
          </a:ln>
        </p:spPr>
        <p:txBody>
          <a:bodyPr/>
          <a:lstStyle/>
          <a:p>
            <a:endParaRPr lang="en-US"/>
          </a:p>
        </p:txBody>
      </p:sp>
      <p:sp>
        <p:nvSpPr>
          <p:cNvPr id="135" name="Google Shape;135;p15"/>
          <p:cNvSpPr/>
          <p:nvPr/>
        </p:nvSpPr>
        <p:spPr>
          <a:xfrm>
            <a:off x="13326981" y="1776621"/>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43"/>
        <p:cNvGrpSpPr/>
        <p:nvPr/>
      </p:nvGrpSpPr>
      <p:grpSpPr>
        <a:xfrm>
          <a:off x="0" y="0"/>
          <a:ext cx="0" cy="0"/>
          <a:chOff x="0" y="0"/>
          <a:chExt cx="0" cy="0"/>
        </a:xfrm>
      </p:grpSpPr>
      <p:grpSp>
        <p:nvGrpSpPr>
          <p:cNvPr id="144" name="Google Shape;144;p16"/>
          <p:cNvGrpSpPr/>
          <p:nvPr/>
        </p:nvGrpSpPr>
        <p:grpSpPr>
          <a:xfrm>
            <a:off x="5455032" y="1555536"/>
            <a:ext cx="7377936" cy="5799572"/>
            <a:chOff x="0" y="-172154"/>
            <a:chExt cx="9837248" cy="7732762"/>
          </a:xfrm>
        </p:grpSpPr>
        <p:grpSp>
          <p:nvGrpSpPr>
            <p:cNvPr id="145" name="Google Shape;145;p16"/>
            <p:cNvGrpSpPr/>
            <p:nvPr/>
          </p:nvGrpSpPr>
          <p:grpSpPr>
            <a:xfrm>
              <a:off x="0" y="-172154"/>
              <a:ext cx="9837248" cy="7732762"/>
              <a:chOff x="0" y="-38100"/>
              <a:chExt cx="2177110" cy="1711360"/>
            </a:xfrm>
          </p:grpSpPr>
          <p:sp>
            <p:nvSpPr>
              <p:cNvPr id="146" name="Google Shape;146;p16"/>
              <p:cNvSpPr/>
              <p:nvPr/>
            </p:nvSpPr>
            <p:spPr>
              <a:xfrm>
                <a:off x="0" y="0"/>
                <a:ext cx="2177110" cy="1673260"/>
              </a:xfrm>
              <a:custGeom>
                <a:avLst/>
                <a:gdLst/>
                <a:ahLst/>
                <a:cxnLst/>
                <a:rect l="l" t="t" r="r" b="b"/>
                <a:pathLst>
                  <a:path w="2177110" h="1673260" extrusionOk="0">
                    <a:moveTo>
                      <a:pt x="98637" y="0"/>
                    </a:moveTo>
                    <a:lnTo>
                      <a:pt x="2078473" y="0"/>
                    </a:lnTo>
                    <a:cubicBezTo>
                      <a:pt x="2104633" y="0"/>
                      <a:pt x="2129722" y="10392"/>
                      <a:pt x="2148220" y="28890"/>
                    </a:cubicBezTo>
                    <a:cubicBezTo>
                      <a:pt x="2166718" y="47388"/>
                      <a:pt x="2177110" y="72477"/>
                      <a:pt x="2177110" y="98637"/>
                    </a:cubicBezTo>
                    <a:lnTo>
                      <a:pt x="2177110" y="1574623"/>
                    </a:lnTo>
                    <a:cubicBezTo>
                      <a:pt x="2177110" y="1600783"/>
                      <a:pt x="2166718" y="1625872"/>
                      <a:pt x="2148220" y="1644370"/>
                    </a:cubicBezTo>
                    <a:cubicBezTo>
                      <a:pt x="2129722" y="1662868"/>
                      <a:pt x="2104633" y="1673260"/>
                      <a:pt x="2078473" y="1673260"/>
                    </a:cubicBezTo>
                    <a:lnTo>
                      <a:pt x="98637" y="1673260"/>
                    </a:lnTo>
                    <a:cubicBezTo>
                      <a:pt x="72477" y="1673260"/>
                      <a:pt x="47388" y="1662868"/>
                      <a:pt x="28890" y="1644370"/>
                    </a:cubicBezTo>
                    <a:cubicBezTo>
                      <a:pt x="10392" y="1625872"/>
                      <a:pt x="0" y="1600783"/>
                      <a:pt x="0" y="1574623"/>
                    </a:cubicBezTo>
                    <a:lnTo>
                      <a:pt x="0" y="98637"/>
                    </a:lnTo>
                    <a:cubicBezTo>
                      <a:pt x="0" y="72477"/>
                      <a:pt x="10392" y="47388"/>
                      <a:pt x="28890" y="28890"/>
                    </a:cubicBezTo>
                    <a:cubicBezTo>
                      <a:pt x="47388" y="10392"/>
                      <a:pt x="72477" y="0"/>
                      <a:pt x="98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txBox="1"/>
              <p:nvPr/>
            </p:nvSpPr>
            <p:spPr>
              <a:xfrm>
                <a:off x="0" y="-38100"/>
                <a:ext cx="2177110" cy="171136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8" name="Google Shape;148;p16"/>
            <p:cNvGrpSpPr/>
            <p:nvPr/>
          </p:nvGrpSpPr>
          <p:grpSpPr>
            <a:xfrm>
              <a:off x="2198189" y="2008681"/>
              <a:ext cx="6640487" cy="1063779"/>
              <a:chOff x="0" y="-28575"/>
              <a:chExt cx="1133196" cy="181534"/>
            </a:xfrm>
          </p:grpSpPr>
          <p:sp>
            <p:nvSpPr>
              <p:cNvPr id="149" name="Google Shape;149;p16"/>
              <p:cNvSpPr/>
              <p:nvPr/>
            </p:nvSpPr>
            <p:spPr>
              <a:xfrm>
                <a:off x="0" y="0"/>
                <a:ext cx="1133196" cy="152959"/>
              </a:xfrm>
              <a:custGeom>
                <a:avLst/>
                <a:gdLst/>
                <a:ahLst/>
                <a:cxnLst/>
                <a:rect l="l" t="t" r="r" b="b"/>
                <a:pathLst>
                  <a:path w="1133196" h="152959" extrusionOk="0">
                    <a:moveTo>
                      <a:pt x="0" y="0"/>
                    </a:moveTo>
                    <a:lnTo>
                      <a:pt x="1133196" y="0"/>
                    </a:lnTo>
                    <a:lnTo>
                      <a:pt x="1133196" y="152959"/>
                    </a:lnTo>
                    <a:lnTo>
                      <a:pt x="0" y="152959"/>
                    </a:lnTo>
                    <a:close/>
                  </a:path>
                </a:pathLst>
              </a:custGeom>
              <a:solidFill>
                <a:srgbClr val="335929"/>
              </a:solidFill>
              <a:ln>
                <a:noFill/>
              </a:ln>
            </p:spPr>
            <p:txBody>
              <a:bodyPr/>
              <a:lstStyle/>
              <a:p>
                <a:endParaRPr lang="en-US"/>
              </a:p>
            </p:txBody>
          </p:sp>
          <p:sp>
            <p:nvSpPr>
              <p:cNvPr id="150" name="Google Shape;150;p16"/>
              <p:cNvSpPr txBox="1"/>
              <p:nvPr/>
            </p:nvSpPr>
            <p:spPr>
              <a:xfrm>
                <a:off x="0" y="-28575"/>
                <a:ext cx="1133196" cy="181534"/>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1" name="Google Shape;151;p16"/>
            <p:cNvSpPr txBox="1"/>
            <p:nvPr/>
          </p:nvSpPr>
          <p:spPr>
            <a:xfrm>
              <a:off x="2198189" y="1069909"/>
              <a:ext cx="6640500" cy="1649100"/>
            </a:xfrm>
            <a:prstGeom prst="rect">
              <a:avLst/>
            </a:prstGeom>
            <a:noFill/>
            <a:ln>
              <a:noFill/>
            </a:ln>
          </p:spPr>
          <p:txBody>
            <a:bodyPr spcFirstLastPara="1" wrap="square" lIns="0" tIns="0" rIns="0" bIns="0" anchor="t" anchorCtr="0">
              <a:spAutoFit/>
            </a:bodyPr>
            <a:lstStyle/>
            <a:p>
              <a:pPr marL="0" marR="0" lvl="0" indent="0" algn="r" rtl="1">
                <a:lnSpc>
                  <a:spcPct val="193034"/>
                </a:lnSpc>
                <a:spcBef>
                  <a:spcPts val="0"/>
                </a:spcBef>
                <a:spcAft>
                  <a:spcPts val="0"/>
                </a:spcAft>
                <a:buNone/>
              </a:pPr>
              <a:r>
                <a:rPr lang="en-US" sz="2742" b="0" i="0" u="none" strike="noStrike" cap="none" dirty="0" err="1">
                  <a:solidFill>
                    <a:srgbClr val="0C2675"/>
                  </a:solidFill>
                  <a:latin typeface="Calibri"/>
                  <a:ea typeface="Calibri"/>
                  <a:cs typeface="Calibri"/>
                  <a:sym typeface="Calibri"/>
                </a:rPr>
                <a:t>معاینه</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های</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صحتمندی</a:t>
              </a:r>
              <a:r>
                <a:rPr lang="en-US" sz="2742" b="0" i="0" u="none" strike="noStrike" cap="none" dirty="0">
                  <a:solidFill>
                    <a:srgbClr val="0C2675"/>
                  </a:solidFill>
                  <a:latin typeface="Calibri"/>
                  <a:ea typeface="Calibri"/>
                  <a:cs typeface="Calibri"/>
                  <a:sym typeface="Calibri"/>
                </a:rPr>
                <a:t> </a:t>
              </a:r>
              <a:r>
                <a:rPr lang="en-US" sz="2742" b="0" i="0" u="none" strike="noStrike" cap="none" dirty="0" err="1">
                  <a:solidFill>
                    <a:srgbClr val="0C2675"/>
                  </a:solidFill>
                  <a:latin typeface="Calibri"/>
                  <a:ea typeface="Calibri"/>
                  <a:cs typeface="Calibri"/>
                  <a:sym typeface="Calibri"/>
                </a:rPr>
                <a:t>زنان</a:t>
              </a:r>
              <a:endParaRPr dirty="0"/>
            </a:p>
            <a:p>
              <a:pPr marL="0" marR="0" lvl="0" indent="0" algn="r" rtl="1">
                <a:lnSpc>
                  <a:spcPct val="193034"/>
                </a:lnSpc>
                <a:spcBef>
                  <a:spcPts val="0"/>
                </a:spcBef>
                <a:spcAft>
                  <a:spcPts val="0"/>
                </a:spcAft>
                <a:buNone/>
              </a:pP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معمولاً</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موارد</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ذیل</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را</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در</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بر</a:t>
              </a:r>
              <a:r>
                <a:rPr lang="en-US" sz="2742" b="1" i="0" u="none" strike="noStrike" cap="none" dirty="0">
                  <a:solidFill>
                    <a:srgbClr val="FFFFFF"/>
                  </a:solidFill>
                  <a:latin typeface="Roboto Condensed"/>
                  <a:ea typeface="Roboto Condensed"/>
                  <a:cs typeface="Roboto Condensed"/>
                  <a:sym typeface="Roboto Condensed"/>
                </a:rPr>
                <a:t> </a:t>
              </a:r>
              <a:r>
                <a:rPr lang="en-US" sz="2742" b="1" i="0" u="none" strike="noStrike" cap="none" dirty="0" err="1">
                  <a:solidFill>
                    <a:srgbClr val="FFFFFF"/>
                  </a:solidFill>
                  <a:latin typeface="Roboto Condensed"/>
                  <a:ea typeface="Roboto Condensed"/>
                  <a:cs typeface="Roboto Condensed"/>
                  <a:sym typeface="Roboto Condensed"/>
                </a:rPr>
                <a:t>میگیرد</a:t>
              </a:r>
              <a:r>
                <a:rPr lang="en-US" sz="2742" b="1" i="0" u="none" strike="noStrike" cap="none" dirty="0">
                  <a:solidFill>
                    <a:srgbClr val="FFFFFF"/>
                  </a:solidFill>
                  <a:latin typeface="Roboto Condensed"/>
                  <a:ea typeface="Roboto Condensed"/>
                  <a:cs typeface="Roboto Condensed"/>
                  <a:sym typeface="Roboto Condensed"/>
                </a:rPr>
                <a:t>:</a:t>
              </a:r>
              <a:endParaRPr dirty="0"/>
            </a:p>
          </p:txBody>
        </p:sp>
        <p:sp>
          <p:nvSpPr>
            <p:cNvPr id="152" name="Google Shape;152;p16"/>
            <p:cNvSpPr txBox="1"/>
            <p:nvPr/>
          </p:nvSpPr>
          <p:spPr>
            <a:xfrm>
              <a:off x="3872250" y="3518848"/>
              <a:ext cx="4127700" cy="3331800"/>
            </a:xfrm>
            <a:prstGeom prst="rect">
              <a:avLst/>
            </a:prstGeom>
            <a:noFill/>
            <a:ln>
              <a:noFill/>
            </a:ln>
          </p:spPr>
          <p:txBody>
            <a:bodyPr spcFirstLastPara="1" wrap="square" lIns="0" tIns="0" rIns="0" bIns="0" anchor="t" anchorCtr="0">
              <a:spAutoFit/>
            </a:bodyPr>
            <a:lstStyle/>
            <a:p>
              <a:pPr marL="0" marR="0" lvl="0" indent="0" algn="r" rtl="1">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معاینه</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سینه</a:t>
              </a:r>
              <a:endParaRPr dirty="0"/>
            </a:p>
            <a:p>
              <a:pPr marL="0" marR="0" lvl="0" indent="0" algn="r" rtl="0">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معاینه</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لگن</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خاصره</a:t>
              </a:r>
              <a:endParaRPr dirty="0"/>
            </a:p>
            <a:p>
              <a:pPr marL="0" marR="0" lvl="0" indent="0" algn="r" rtl="0">
                <a:lnSpc>
                  <a:spcPct val="195969"/>
                </a:lnSpc>
                <a:spcBef>
                  <a:spcPts val="0"/>
                </a:spcBef>
                <a:spcAft>
                  <a:spcPts val="0"/>
                </a:spcAft>
                <a:buNone/>
              </a:pPr>
              <a:r>
                <a:rPr lang="en-US" sz="3300" b="0" i="0" u="none" strike="noStrike" cap="none" dirty="0" err="1">
                  <a:solidFill>
                    <a:srgbClr val="0C2675"/>
                  </a:solidFill>
                  <a:latin typeface="Calibri"/>
                  <a:ea typeface="Calibri"/>
                  <a:cs typeface="Calibri"/>
                  <a:sym typeface="Calibri"/>
                </a:rPr>
                <a:t>تست</a:t>
              </a:r>
              <a:r>
                <a:rPr lang="en-US" sz="3300" b="0" i="0" u="none" strike="noStrike" cap="none" dirty="0">
                  <a:solidFill>
                    <a:srgbClr val="0C2675"/>
                  </a:solidFill>
                  <a:latin typeface="Calibri"/>
                  <a:ea typeface="Calibri"/>
                  <a:cs typeface="Calibri"/>
                  <a:sym typeface="Calibri"/>
                </a:rPr>
                <a:t> </a:t>
              </a:r>
              <a:r>
                <a:rPr lang="en-US" sz="3300" b="0" i="0" u="none" strike="noStrike" cap="none" dirty="0" err="1">
                  <a:solidFill>
                    <a:srgbClr val="0C2675"/>
                  </a:solidFill>
                  <a:latin typeface="Calibri"/>
                  <a:ea typeface="Calibri"/>
                  <a:cs typeface="Calibri"/>
                  <a:sym typeface="Calibri"/>
                </a:rPr>
                <a:t>پاپ</a:t>
              </a:r>
              <a:endParaRPr dirty="0"/>
            </a:p>
          </p:txBody>
        </p:sp>
        <p:sp>
          <p:nvSpPr>
            <p:cNvPr id="153" name="Google Shape;153;p16"/>
            <p:cNvSpPr txBox="1"/>
            <p:nvPr/>
          </p:nvSpPr>
          <p:spPr>
            <a:xfrm>
              <a:off x="8260168" y="3518848"/>
              <a:ext cx="578508" cy="3099562"/>
            </a:xfrm>
            <a:prstGeom prst="rect">
              <a:avLst/>
            </a:prstGeom>
            <a:noFill/>
            <a:ln>
              <a:noFill/>
            </a:ln>
          </p:spPr>
          <p:txBody>
            <a:bodyPr spcFirstLastPara="1" wrap="square" lIns="0" tIns="0" rIns="0" bIns="0" anchor="t" anchorCtr="0">
              <a:spAutoFit/>
            </a:bodyPr>
            <a:lstStyle/>
            <a:p>
              <a:pPr marL="0" marR="0" lvl="0" indent="0" algn="l" rtl="0">
                <a:lnSpc>
                  <a:spcPct val="195969"/>
                </a:lnSpc>
                <a:spcBef>
                  <a:spcPts val="0"/>
                </a:spcBef>
                <a:spcAft>
                  <a:spcPts val="0"/>
                </a:spcAft>
                <a:buNone/>
              </a:pPr>
              <a:r>
                <a:rPr lang="en-US" sz="3300" b="0" i="0" u="none" strike="noStrike" cap="none">
                  <a:solidFill>
                    <a:srgbClr val="0C2675"/>
                  </a:solidFill>
                  <a:latin typeface="Roboto Condensed"/>
                  <a:ea typeface="Roboto Condensed"/>
                  <a:cs typeface="Roboto Condensed"/>
                  <a:sym typeface="Roboto Condensed"/>
                </a:rPr>
                <a:t>.1</a:t>
              </a:r>
              <a:endParaRPr/>
            </a:p>
            <a:p>
              <a:pPr marL="0" marR="0" lvl="0" indent="0" algn="l" rtl="0">
                <a:lnSpc>
                  <a:spcPct val="195969"/>
                </a:lnSpc>
                <a:spcBef>
                  <a:spcPts val="0"/>
                </a:spcBef>
                <a:spcAft>
                  <a:spcPts val="0"/>
                </a:spcAft>
                <a:buNone/>
              </a:pPr>
              <a:r>
                <a:rPr lang="en-US" sz="3300" b="0" i="0" u="none" strike="noStrike" cap="none">
                  <a:solidFill>
                    <a:srgbClr val="0C2675"/>
                  </a:solidFill>
                  <a:latin typeface="Roboto Condensed"/>
                  <a:ea typeface="Roboto Condensed"/>
                  <a:cs typeface="Roboto Condensed"/>
                  <a:sym typeface="Roboto Condensed"/>
                </a:rPr>
                <a:t>.2</a:t>
              </a:r>
              <a:endParaRPr/>
            </a:p>
            <a:p>
              <a:pPr marL="0" marR="0" lvl="0" indent="0" algn="l" rtl="0">
                <a:lnSpc>
                  <a:spcPct val="195969"/>
                </a:lnSpc>
                <a:spcBef>
                  <a:spcPts val="0"/>
                </a:spcBef>
                <a:spcAft>
                  <a:spcPts val="0"/>
                </a:spcAft>
                <a:buNone/>
              </a:pPr>
              <a:r>
                <a:rPr lang="en-US" sz="3300" b="0" i="0" u="none" strike="noStrike" cap="none">
                  <a:solidFill>
                    <a:srgbClr val="0C2675"/>
                  </a:solidFill>
                  <a:latin typeface="Roboto Condensed"/>
                  <a:ea typeface="Roboto Condensed"/>
                  <a:cs typeface="Roboto Condensed"/>
                  <a:sym typeface="Roboto Condensed"/>
                </a:rPr>
                <a:t>.3</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61"/>
        <p:cNvGrpSpPr/>
        <p:nvPr/>
      </p:nvGrpSpPr>
      <p:grpSpPr>
        <a:xfrm>
          <a:off x="0" y="0"/>
          <a:ext cx="0" cy="0"/>
          <a:chOff x="0" y="0"/>
          <a:chExt cx="0" cy="0"/>
        </a:xfrm>
      </p:grpSpPr>
      <p:pic>
        <p:nvPicPr>
          <p:cNvPr id="162" name="Google Shape;162;p17"/>
          <p:cNvPicPr preferRelativeResize="0"/>
          <p:nvPr/>
        </p:nvPicPr>
        <p:blipFill rotWithShape="1">
          <a:blip r:embed="rId3">
            <a:alphaModFix/>
          </a:blip>
          <a:srcRect l="20370" r="20369"/>
          <a:stretch/>
        </p:blipFill>
        <p:spPr>
          <a:xfrm>
            <a:off x="7173" y="0"/>
            <a:ext cx="9144000" cy="10287000"/>
          </a:xfrm>
          <a:prstGeom prst="rect">
            <a:avLst/>
          </a:prstGeom>
          <a:noFill/>
          <a:ln>
            <a:noFill/>
          </a:ln>
        </p:spPr>
      </p:pic>
      <p:sp>
        <p:nvSpPr>
          <p:cNvPr id="163" name="Google Shape;163;p17"/>
          <p:cNvSpPr txBox="1"/>
          <p:nvPr/>
        </p:nvSpPr>
        <p:spPr>
          <a:xfrm>
            <a:off x="13067931" y="2536101"/>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1</a:t>
            </a:r>
            <a:endParaRPr/>
          </a:p>
        </p:txBody>
      </p:sp>
      <p:grpSp>
        <p:nvGrpSpPr>
          <p:cNvPr id="164" name="Google Shape;164;p17"/>
          <p:cNvGrpSpPr/>
          <p:nvPr/>
        </p:nvGrpSpPr>
        <p:grpSpPr>
          <a:xfrm>
            <a:off x="12878175" y="3104376"/>
            <a:ext cx="3633665" cy="1296593"/>
            <a:chOff x="0" y="-28575"/>
            <a:chExt cx="542735" cy="165739"/>
          </a:xfrm>
        </p:grpSpPr>
        <p:sp>
          <p:nvSpPr>
            <p:cNvPr id="165" name="Google Shape;165;p17"/>
            <p:cNvSpPr/>
            <p:nvPr/>
          </p:nvSpPr>
          <p:spPr>
            <a:xfrm>
              <a:off x="0" y="0"/>
              <a:ext cx="542735" cy="137164"/>
            </a:xfrm>
            <a:custGeom>
              <a:avLst/>
              <a:gdLst/>
              <a:ahLst/>
              <a:cxnLst/>
              <a:rect l="l" t="t" r="r" b="b"/>
              <a:pathLst>
                <a:path w="542735" h="137164" extrusionOk="0">
                  <a:moveTo>
                    <a:pt x="0" y="0"/>
                  </a:moveTo>
                  <a:lnTo>
                    <a:pt x="542735" y="0"/>
                  </a:lnTo>
                  <a:lnTo>
                    <a:pt x="542735" y="137164"/>
                  </a:lnTo>
                  <a:lnTo>
                    <a:pt x="0" y="137164"/>
                  </a:lnTo>
                  <a:close/>
                </a:path>
              </a:pathLst>
            </a:custGeom>
            <a:solidFill>
              <a:srgbClr val="335929"/>
            </a:solidFill>
            <a:ln>
              <a:noFill/>
            </a:ln>
          </p:spPr>
          <p:txBody>
            <a:bodyPr/>
            <a:lstStyle/>
            <a:p>
              <a:endParaRPr lang="en-US"/>
            </a:p>
          </p:txBody>
        </p:sp>
        <p:sp>
          <p:nvSpPr>
            <p:cNvPr id="166" name="Google Shape;166;p17"/>
            <p:cNvSpPr txBox="1"/>
            <p:nvPr/>
          </p:nvSpPr>
          <p:spPr>
            <a:xfrm>
              <a:off x="0" y="-28575"/>
              <a:ext cx="542735"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7" name="Google Shape;167;p17"/>
          <p:cNvSpPr txBox="1"/>
          <p:nvPr/>
        </p:nvSpPr>
        <p:spPr>
          <a:xfrm>
            <a:off x="12084531" y="3289187"/>
            <a:ext cx="4908600" cy="2057100"/>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0C2675"/>
                </a:solidFill>
                <a:latin typeface="Calibri"/>
                <a:ea typeface="Calibri"/>
                <a:cs typeface="Calibri"/>
                <a:sym typeface="Calibri"/>
              </a:rPr>
              <a:t>به</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بخش</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پذیرائی</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مراجعه</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کنید</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75"/>
        <p:cNvGrpSpPr/>
        <p:nvPr/>
      </p:nvGrpSpPr>
      <p:grpSpPr>
        <a:xfrm>
          <a:off x="0" y="0"/>
          <a:ext cx="0" cy="0"/>
          <a:chOff x="0" y="0"/>
          <a:chExt cx="0" cy="0"/>
        </a:xfrm>
      </p:grpSpPr>
      <p:sp>
        <p:nvSpPr>
          <p:cNvPr id="176" name="Google Shape;176;p18"/>
          <p:cNvSpPr txBox="1"/>
          <p:nvPr/>
        </p:nvSpPr>
        <p:spPr>
          <a:xfrm>
            <a:off x="13067931" y="2536101"/>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2</a:t>
            </a:r>
            <a:endParaRPr/>
          </a:p>
        </p:txBody>
      </p:sp>
      <p:grpSp>
        <p:nvGrpSpPr>
          <p:cNvPr id="177" name="Google Shape;177;p18"/>
          <p:cNvGrpSpPr/>
          <p:nvPr/>
        </p:nvGrpSpPr>
        <p:grpSpPr>
          <a:xfrm>
            <a:off x="14484727" y="3104376"/>
            <a:ext cx="2594091" cy="1296593"/>
            <a:chOff x="0" y="-28575"/>
            <a:chExt cx="430483" cy="165739"/>
          </a:xfrm>
        </p:grpSpPr>
        <p:sp>
          <p:nvSpPr>
            <p:cNvPr id="178" name="Google Shape;178;p18"/>
            <p:cNvSpPr/>
            <p:nvPr/>
          </p:nvSpPr>
          <p:spPr>
            <a:xfrm>
              <a:off x="0" y="0"/>
              <a:ext cx="430483" cy="137164"/>
            </a:xfrm>
            <a:custGeom>
              <a:avLst/>
              <a:gdLst/>
              <a:ahLst/>
              <a:cxnLst/>
              <a:rect l="l" t="t" r="r" b="b"/>
              <a:pathLst>
                <a:path w="430483" h="137164" extrusionOk="0">
                  <a:moveTo>
                    <a:pt x="0" y="0"/>
                  </a:moveTo>
                  <a:lnTo>
                    <a:pt x="430483" y="0"/>
                  </a:lnTo>
                  <a:lnTo>
                    <a:pt x="430483" y="137164"/>
                  </a:lnTo>
                  <a:lnTo>
                    <a:pt x="0" y="137164"/>
                  </a:lnTo>
                  <a:close/>
                </a:path>
              </a:pathLst>
            </a:custGeom>
            <a:solidFill>
              <a:srgbClr val="335929"/>
            </a:solidFill>
            <a:ln>
              <a:noFill/>
            </a:ln>
          </p:spPr>
          <p:txBody>
            <a:bodyPr/>
            <a:lstStyle/>
            <a:p>
              <a:endParaRPr lang="en-US"/>
            </a:p>
          </p:txBody>
        </p:sp>
        <p:sp>
          <p:nvSpPr>
            <p:cNvPr id="179" name="Google Shape;179;p18"/>
            <p:cNvSpPr txBox="1"/>
            <p:nvPr/>
          </p:nvSpPr>
          <p:spPr>
            <a:xfrm>
              <a:off x="0" y="-28575"/>
              <a:ext cx="430483"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0" name="Google Shape;180;p18"/>
          <p:cNvSpPr txBox="1"/>
          <p:nvPr/>
        </p:nvSpPr>
        <p:spPr>
          <a:xfrm>
            <a:off x="11348218" y="3247624"/>
            <a:ext cx="5730600" cy="2057100"/>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FFFFFF"/>
                </a:solidFill>
                <a:latin typeface="Calibri"/>
                <a:ea typeface="Calibri"/>
                <a:cs typeface="Calibri"/>
                <a:sym typeface="Calibri"/>
              </a:rPr>
              <a:t>فورمه</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های</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لازم</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را</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خانه</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پری</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نمایید</a:t>
            </a:r>
            <a:endParaRPr dirty="0"/>
          </a:p>
        </p:txBody>
      </p:sp>
      <p:pic>
        <p:nvPicPr>
          <p:cNvPr id="181" name="Google Shape;181;p18"/>
          <p:cNvPicPr preferRelativeResize="0"/>
          <p:nvPr/>
        </p:nvPicPr>
        <p:blipFill rotWithShape="1">
          <a:blip r:embed="rId3">
            <a:alphaModFix/>
          </a:blip>
          <a:srcRect l="23512" r="17227"/>
          <a:stretch/>
        </p:blipFill>
        <p:spPr>
          <a:xfrm>
            <a:off x="0" y="0"/>
            <a:ext cx="9144000" cy="10287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89"/>
        <p:cNvGrpSpPr/>
        <p:nvPr/>
      </p:nvGrpSpPr>
      <p:grpSpPr>
        <a:xfrm>
          <a:off x="0" y="0"/>
          <a:ext cx="0" cy="0"/>
          <a:chOff x="0" y="0"/>
          <a:chExt cx="0" cy="0"/>
        </a:xfrm>
      </p:grpSpPr>
      <p:sp>
        <p:nvSpPr>
          <p:cNvPr id="190" name="Google Shape;190;p19"/>
          <p:cNvSpPr/>
          <p:nvPr/>
        </p:nvSpPr>
        <p:spPr>
          <a:xfrm>
            <a:off x="4617833" y="1870955"/>
            <a:ext cx="9052335" cy="4938711"/>
          </a:xfrm>
          <a:custGeom>
            <a:avLst/>
            <a:gdLst/>
            <a:ahLst/>
            <a:cxnLst/>
            <a:rect l="l" t="t" r="r" b="b"/>
            <a:pathLst>
              <a:path w="9052335" h="4938711" extrusionOk="0">
                <a:moveTo>
                  <a:pt x="0" y="0"/>
                </a:moveTo>
                <a:lnTo>
                  <a:pt x="9052334" y="0"/>
                </a:lnTo>
                <a:lnTo>
                  <a:pt x="9052334" y="4938711"/>
                </a:lnTo>
                <a:lnTo>
                  <a:pt x="0" y="4938711"/>
                </a:lnTo>
                <a:lnTo>
                  <a:pt x="0" y="0"/>
                </a:lnTo>
                <a:close/>
              </a:path>
            </a:pathLst>
          </a:custGeom>
          <a:blipFill rotWithShape="1">
            <a:blip r:embed="rId3">
              <a:alphaModFix/>
            </a:blip>
            <a:stretch>
              <a:fillRect l="-5234" t="-27871" r="-4485" b="-24215"/>
            </a:stretch>
          </a:blipFill>
          <a:ln>
            <a:noFill/>
          </a:ln>
        </p:spPr>
        <p:txBody>
          <a:bodyPr/>
          <a:lstStyle/>
          <a:p>
            <a:endParaRPr lang="en-US"/>
          </a:p>
        </p:txBody>
      </p:sp>
      <p:grpSp>
        <p:nvGrpSpPr>
          <p:cNvPr id="191" name="Google Shape;191;p19"/>
          <p:cNvGrpSpPr/>
          <p:nvPr/>
        </p:nvGrpSpPr>
        <p:grpSpPr>
          <a:xfrm>
            <a:off x="4264110" y="7051090"/>
            <a:ext cx="9553814" cy="1575522"/>
            <a:chOff x="0" y="-200025"/>
            <a:chExt cx="12738418" cy="2100695"/>
          </a:xfrm>
        </p:grpSpPr>
        <p:sp>
          <p:nvSpPr>
            <p:cNvPr id="192" name="Google Shape;192;p19"/>
            <p:cNvSpPr txBox="1"/>
            <p:nvPr/>
          </p:nvSpPr>
          <p:spPr>
            <a:xfrm>
              <a:off x="8709118" y="-200025"/>
              <a:ext cx="4029300" cy="562800"/>
            </a:xfrm>
            <a:prstGeom prst="rect">
              <a:avLst/>
            </a:prstGeom>
            <a:noFill/>
            <a:ln>
              <a:noFill/>
            </a:ln>
          </p:spPr>
          <p:txBody>
            <a:bodyPr spcFirstLastPara="1" wrap="square" lIns="0" tIns="0" rIns="0" bIns="0" anchor="t" anchorCtr="0">
              <a:spAutoFit/>
            </a:bodyPr>
            <a:lstStyle/>
            <a:p>
              <a:pPr marL="0" marR="0" lvl="0" indent="0" algn="r" rtl="1">
                <a:lnSpc>
                  <a:spcPct val="193034"/>
                </a:lnSpc>
                <a:spcBef>
                  <a:spcPts val="0"/>
                </a:spcBef>
                <a:spcAft>
                  <a:spcPts val="0"/>
                </a:spcAft>
                <a:buNone/>
              </a:pPr>
              <a:r>
                <a:rPr lang="en-US" sz="2742" b="1" i="0" u="none" strike="noStrike" cap="none">
                  <a:solidFill>
                    <a:srgbClr val="0C2675"/>
                  </a:solidFill>
                  <a:latin typeface="Roboto Condensed"/>
                  <a:ea typeface="Roboto Condensed"/>
                  <a:cs typeface="Roboto Condensed"/>
                  <a:sym typeface="Roboto Condensed"/>
                </a:rPr>
                <a:t>بخاطر داشته باشید: </a:t>
              </a:r>
              <a:endParaRPr/>
            </a:p>
          </p:txBody>
        </p:sp>
        <p:sp>
          <p:nvSpPr>
            <p:cNvPr id="193" name="Google Shape;193;p19"/>
            <p:cNvSpPr txBox="1"/>
            <p:nvPr/>
          </p:nvSpPr>
          <p:spPr>
            <a:xfrm>
              <a:off x="0" y="-49030"/>
              <a:ext cx="8562000" cy="1949700"/>
            </a:xfrm>
            <a:prstGeom prst="rect">
              <a:avLst/>
            </a:prstGeom>
            <a:noFill/>
            <a:ln>
              <a:noFill/>
            </a:ln>
          </p:spPr>
          <p:txBody>
            <a:bodyPr spcFirstLastPara="1" wrap="square" lIns="0" tIns="0" rIns="0" bIns="0" anchor="t" anchorCtr="0">
              <a:spAutoFit/>
            </a:bodyPr>
            <a:lstStyle/>
            <a:p>
              <a:pPr marL="0" marR="0" lvl="0" indent="0" algn="r" rtl="1">
                <a:lnSpc>
                  <a:spcPct val="140000"/>
                </a:lnSpc>
                <a:spcBef>
                  <a:spcPts val="0"/>
                </a:spcBef>
                <a:spcAft>
                  <a:spcPts val="0"/>
                </a:spcAft>
                <a:buNone/>
              </a:pPr>
              <a:r>
                <a:rPr lang="en-US" sz="2500" b="0" i="0" u="none" strike="noStrike" cap="none">
                  <a:solidFill>
                    <a:srgbClr val="0C2675"/>
                  </a:solidFill>
                  <a:latin typeface="Roboto Condensed"/>
                  <a:ea typeface="Roboto Condensed"/>
                  <a:cs typeface="Roboto Condensed"/>
                  <a:sym typeface="Roboto Condensed"/>
                </a:rPr>
                <a:t>اگر به ترجمان ضرورت دارید، ترجمان درخواست کنید – مراقبت کننده صحی شما مکلف است مراقبتی به شما ما فراهم کند که قادر به درک آن هستید</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01"/>
        <p:cNvGrpSpPr/>
        <p:nvPr/>
      </p:nvGrpSpPr>
      <p:grpSpPr>
        <a:xfrm>
          <a:off x="0" y="0"/>
          <a:ext cx="0" cy="0"/>
          <a:chOff x="0" y="0"/>
          <a:chExt cx="0" cy="0"/>
        </a:xfrm>
      </p:grpSpPr>
      <p:sp>
        <p:nvSpPr>
          <p:cNvPr id="202" name="Google Shape;202;p20"/>
          <p:cNvSpPr txBox="1"/>
          <p:nvPr/>
        </p:nvSpPr>
        <p:spPr>
          <a:xfrm>
            <a:off x="13067931" y="2536101"/>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3</a:t>
            </a:r>
            <a:endParaRPr/>
          </a:p>
        </p:txBody>
      </p:sp>
      <p:grpSp>
        <p:nvGrpSpPr>
          <p:cNvPr id="203" name="Google Shape;203;p20"/>
          <p:cNvGrpSpPr/>
          <p:nvPr/>
        </p:nvGrpSpPr>
        <p:grpSpPr>
          <a:xfrm>
            <a:off x="13067931" y="3104376"/>
            <a:ext cx="3153659" cy="1296593"/>
            <a:chOff x="0" y="-28575"/>
            <a:chExt cx="519890" cy="165739"/>
          </a:xfrm>
        </p:grpSpPr>
        <p:sp>
          <p:nvSpPr>
            <p:cNvPr id="204" name="Google Shape;204;p20"/>
            <p:cNvSpPr/>
            <p:nvPr/>
          </p:nvSpPr>
          <p:spPr>
            <a:xfrm>
              <a:off x="0" y="0"/>
              <a:ext cx="519890" cy="137164"/>
            </a:xfrm>
            <a:custGeom>
              <a:avLst/>
              <a:gdLst/>
              <a:ahLst/>
              <a:cxnLst/>
              <a:rect l="l" t="t" r="r" b="b"/>
              <a:pathLst>
                <a:path w="519890" h="137164" extrusionOk="0">
                  <a:moveTo>
                    <a:pt x="0" y="0"/>
                  </a:moveTo>
                  <a:lnTo>
                    <a:pt x="519890" y="0"/>
                  </a:lnTo>
                  <a:lnTo>
                    <a:pt x="519890" y="137164"/>
                  </a:lnTo>
                  <a:lnTo>
                    <a:pt x="0" y="137164"/>
                  </a:lnTo>
                  <a:close/>
                </a:path>
              </a:pathLst>
            </a:custGeom>
            <a:solidFill>
              <a:srgbClr val="335929"/>
            </a:solidFill>
            <a:ln>
              <a:noFill/>
            </a:ln>
          </p:spPr>
          <p:txBody>
            <a:bodyPr/>
            <a:lstStyle/>
            <a:p>
              <a:endParaRPr lang="en-US"/>
            </a:p>
          </p:txBody>
        </p:sp>
        <p:sp>
          <p:nvSpPr>
            <p:cNvPr id="205" name="Google Shape;205;p20"/>
            <p:cNvSpPr txBox="1"/>
            <p:nvPr/>
          </p:nvSpPr>
          <p:spPr>
            <a:xfrm>
              <a:off x="0" y="-28575"/>
              <a:ext cx="519890"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6" name="Google Shape;206;p20"/>
          <p:cNvSpPr txBox="1"/>
          <p:nvPr/>
        </p:nvSpPr>
        <p:spPr>
          <a:xfrm>
            <a:off x="10172631" y="3327921"/>
            <a:ext cx="6820500" cy="2057100"/>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0C2675"/>
                </a:solidFill>
                <a:latin typeface="Calibri"/>
                <a:ea typeface="Calibri"/>
                <a:cs typeface="Calibri"/>
                <a:sym typeface="Calibri"/>
              </a:rPr>
              <a:t>در</a:t>
            </a:r>
            <a:r>
              <a:rPr lang="en-US" sz="5500" b="0" i="0" u="none" strike="noStrike" cap="none" dirty="0">
                <a:solidFill>
                  <a:srgbClr val="0C2675"/>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صالون</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انتظار</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منتظر</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نوبت</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خود</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باشید</a:t>
            </a:r>
            <a:endParaRPr dirty="0"/>
          </a:p>
        </p:txBody>
      </p:sp>
      <p:pic>
        <p:nvPicPr>
          <p:cNvPr id="207" name="Google Shape;207;p20"/>
          <p:cNvPicPr preferRelativeResize="0"/>
          <p:nvPr/>
        </p:nvPicPr>
        <p:blipFill rotWithShape="1">
          <a:blip r:embed="rId3">
            <a:alphaModFix/>
          </a:blip>
          <a:srcRect l="20258" r="20259"/>
          <a:stretch/>
        </p:blipFill>
        <p:spPr>
          <a:xfrm>
            <a:off x="0" y="0"/>
            <a:ext cx="9144000" cy="1028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15"/>
        <p:cNvGrpSpPr/>
        <p:nvPr/>
      </p:nvGrpSpPr>
      <p:grpSpPr>
        <a:xfrm>
          <a:off x="0" y="0"/>
          <a:ext cx="0" cy="0"/>
          <a:chOff x="0" y="0"/>
          <a:chExt cx="0" cy="0"/>
        </a:xfrm>
      </p:grpSpPr>
      <p:sp>
        <p:nvSpPr>
          <p:cNvPr id="216" name="Google Shape;216;p21"/>
          <p:cNvSpPr txBox="1"/>
          <p:nvPr/>
        </p:nvSpPr>
        <p:spPr>
          <a:xfrm>
            <a:off x="13067931" y="2536101"/>
            <a:ext cx="3925200" cy="369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2400" b="1" i="0" u="none" strike="noStrike" cap="none">
                <a:solidFill>
                  <a:srgbClr val="0C2675"/>
                </a:solidFill>
                <a:latin typeface="Roboto Condensed"/>
                <a:ea typeface="Roboto Condensed"/>
                <a:cs typeface="Roboto Condensed"/>
                <a:sym typeface="Roboto Condensed"/>
              </a:rPr>
              <a:t>مرحله 4</a:t>
            </a:r>
            <a:endParaRPr/>
          </a:p>
        </p:txBody>
      </p:sp>
      <p:grpSp>
        <p:nvGrpSpPr>
          <p:cNvPr id="217" name="Google Shape;217;p21"/>
          <p:cNvGrpSpPr/>
          <p:nvPr/>
        </p:nvGrpSpPr>
        <p:grpSpPr>
          <a:xfrm>
            <a:off x="14173200" y="3104376"/>
            <a:ext cx="2838930" cy="1296593"/>
            <a:chOff x="0" y="-28575"/>
            <a:chExt cx="450562" cy="165739"/>
          </a:xfrm>
        </p:grpSpPr>
        <p:sp>
          <p:nvSpPr>
            <p:cNvPr id="218" name="Google Shape;218;p21"/>
            <p:cNvSpPr/>
            <p:nvPr/>
          </p:nvSpPr>
          <p:spPr>
            <a:xfrm>
              <a:off x="0" y="0"/>
              <a:ext cx="450562" cy="137164"/>
            </a:xfrm>
            <a:custGeom>
              <a:avLst/>
              <a:gdLst/>
              <a:ahLst/>
              <a:cxnLst/>
              <a:rect l="l" t="t" r="r" b="b"/>
              <a:pathLst>
                <a:path w="450562" h="137164" extrusionOk="0">
                  <a:moveTo>
                    <a:pt x="0" y="0"/>
                  </a:moveTo>
                  <a:lnTo>
                    <a:pt x="450562" y="0"/>
                  </a:lnTo>
                  <a:lnTo>
                    <a:pt x="450562" y="137164"/>
                  </a:lnTo>
                  <a:lnTo>
                    <a:pt x="0" y="137164"/>
                  </a:lnTo>
                  <a:close/>
                </a:path>
              </a:pathLst>
            </a:custGeom>
            <a:solidFill>
              <a:srgbClr val="335929"/>
            </a:solidFill>
            <a:ln>
              <a:noFill/>
            </a:ln>
          </p:spPr>
          <p:txBody>
            <a:bodyPr/>
            <a:lstStyle/>
            <a:p>
              <a:endParaRPr lang="en-US"/>
            </a:p>
          </p:txBody>
        </p:sp>
        <p:sp>
          <p:nvSpPr>
            <p:cNvPr id="219" name="Google Shape;219;p21"/>
            <p:cNvSpPr txBox="1"/>
            <p:nvPr/>
          </p:nvSpPr>
          <p:spPr>
            <a:xfrm>
              <a:off x="0" y="-28575"/>
              <a:ext cx="450562" cy="165739"/>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0" name="Google Shape;220;p21"/>
          <p:cNvSpPr txBox="1"/>
          <p:nvPr/>
        </p:nvSpPr>
        <p:spPr>
          <a:xfrm>
            <a:off x="10928130" y="3327921"/>
            <a:ext cx="6084000" cy="2057100"/>
          </a:xfrm>
          <a:prstGeom prst="rect">
            <a:avLst/>
          </a:prstGeom>
          <a:noFill/>
          <a:ln>
            <a:noFill/>
          </a:ln>
        </p:spPr>
        <p:txBody>
          <a:bodyPr spcFirstLastPara="1" wrap="square" lIns="0" tIns="0" rIns="0" bIns="0" anchor="t" anchorCtr="0">
            <a:spAutoFit/>
          </a:bodyPr>
          <a:lstStyle/>
          <a:p>
            <a:pPr marL="0" marR="0" lvl="0" indent="0" algn="r" rtl="1">
              <a:lnSpc>
                <a:spcPct val="143000"/>
              </a:lnSpc>
              <a:spcBef>
                <a:spcPts val="0"/>
              </a:spcBef>
              <a:spcAft>
                <a:spcPts val="0"/>
              </a:spcAft>
              <a:buNone/>
            </a:pPr>
            <a:r>
              <a:rPr lang="en-US" sz="5500" b="0" i="0" u="none" strike="noStrike" cap="none" dirty="0" err="1">
                <a:solidFill>
                  <a:srgbClr val="FFFFFF"/>
                </a:solidFill>
                <a:latin typeface="Calibri"/>
                <a:ea typeface="Calibri"/>
                <a:cs typeface="Calibri"/>
                <a:sym typeface="Calibri"/>
              </a:rPr>
              <a:t>علائم</a:t>
            </a:r>
            <a:r>
              <a:rPr lang="en-US" sz="5500" b="0" i="0" u="none" strike="noStrike" cap="none" dirty="0">
                <a:solidFill>
                  <a:srgbClr val="FFFFFF"/>
                </a:solidFill>
                <a:latin typeface="Calibri"/>
                <a:ea typeface="Calibri"/>
                <a:cs typeface="Calibri"/>
                <a:sym typeface="Calibri"/>
              </a:rPr>
              <a:t> </a:t>
            </a:r>
            <a:r>
              <a:rPr lang="en-US" sz="5500" b="0" i="0" u="none" strike="noStrike" cap="none" dirty="0" err="1">
                <a:solidFill>
                  <a:srgbClr val="FFFFFF"/>
                </a:solidFill>
                <a:latin typeface="Calibri"/>
                <a:ea typeface="Calibri"/>
                <a:cs typeface="Calibri"/>
                <a:sym typeface="Calibri"/>
              </a:rPr>
              <a:t>حیاتی</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خود</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را</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چک</a:t>
            </a:r>
            <a:r>
              <a:rPr lang="en-US" sz="5500" b="1" i="0" u="none" strike="noStrike" cap="none" dirty="0">
                <a:solidFill>
                  <a:srgbClr val="0C2675"/>
                </a:solidFill>
                <a:latin typeface="Roboto Slab"/>
                <a:ea typeface="Roboto Slab"/>
                <a:cs typeface="Roboto Slab"/>
                <a:sym typeface="Roboto Slab"/>
              </a:rPr>
              <a:t> </a:t>
            </a:r>
            <a:r>
              <a:rPr lang="en-US" sz="5500" b="1" i="0" u="none" strike="noStrike" cap="none" dirty="0" err="1">
                <a:solidFill>
                  <a:srgbClr val="0C2675"/>
                </a:solidFill>
                <a:latin typeface="Roboto Slab"/>
                <a:ea typeface="Roboto Slab"/>
                <a:cs typeface="Roboto Slab"/>
                <a:sym typeface="Roboto Slab"/>
              </a:rPr>
              <a:t>کنید</a:t>
            </a:r>
            <a:endParaRPr dirty="0"/>
          </a:p>
        </p:txBody>
      </p:sp>
      <p:pic>
        <p:nvPicPr>
          <p:cNvPr id="221" name="Google Shape;221;p21"/>
          <p:cNvPicPr preferRelativeResize="0"/>
          <p:nvPr/>
        </p:nvPicPr>
        <p:blipFill rotWithShape="1">
          <a:blip r:embed="rId3">
            <a:alphaModFix/>
          </a:blip>
          <a:srcRect t="13342" b="13343"/>
          <a:stretch/>
        </p:blipFill>
        <p:spPr>
          <a:xfrm>
            <a:off x="0" y="0"/>
            <a:ext cx="9144000" cy="10287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1990</Words>
  <Application>Microsoft Macintosh PowerPoint</Application>
  <PresentationFormat>Custom</PresentationFormat>
  <Paragraphs>169</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Roboto Slab</vt:lpstr>
      <vt:lpstr>Arial</vt:lpstr>
      <vt:lpstr>Roboto Condensed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Gladys Aguirre</cp:lastModifiedBy>
  <cp:revision>2</cp:revision>
  <dcterms:modified xsi:type="dcterms:W3CDTF">2023-11-22T12:20:20Z</dcterms:modified>
</cp:coreProperties>
</file>