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Slab"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69" d="100"/>
          <a:sy n="69" d="100"/>
        </p:scale>
        <p:origin x="256" y="5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سلام زه  داکتر سوما یم، چی خپلی زره کړی می د طب په څانګه کی په اففانستان کی ترسره کړی او د کابل د طبي علومو په پوهنتون کې د ښوونکي په توګه نږدې 10 کاله کار کړی دی. او پدې ویډیو کې زه تاسو ته د ښځو د هوساینې معاینه معرفي کوم.</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7" name="Google Shape;207;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8" name="Google Shape;208;p10: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لومړۍ ویډیو  به د افغانو ښځو سره مرسته وکړی  تر څو له هغو ډول ډول روغتیايي کارکوونکو سره لا زیات بلدتیا ومومي چې معاینه تر سره کوي.</a:t>
            </a:r>
            <a:endParaRPr/>
          </a:p>
        </p:txBody>
      </p:sp>
      <p:sp>
        <p:nvSpPr>
          <p:cNvPr id="210" name="Google Shape;210;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11" name="Google Shape;211;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4" name="Google Shape;224;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5" name="Google Shape;225;p1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دویمه ویډیو  به د افغانو ښځو سره مرسته  وکړي تر څو په متحده ایالاتو کې د خپلو روغتیايي په حقونو  پوه شی او ځینی  نور هغه  کارونو کولو چی دوی د اپاینټمنټ په سمه توکه وړلو که مرسته کوی پوه شی .</a:t>
            </a:r>
            <a:endParaRPr/>
          </a:p>
        </p:txBody>
      </p:sp>
      <p:sp>
        <p:nvSpPr>
          <p:cNvPr id="227" name="Google Shape;227;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8" name="Google Shape;228;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48" name="Google Shape;248;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49" name="Google Shape;249;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a:t>درېیمه ویډیو به په تفصیل سره تشریح کړی  چې د ښځو د هوساینې د معاینې په مهال څه پیښیېږي.</a:t>
            </a:r>
            <a:endParaRPr/>
          </a:p>
        </p:txBody>
      </p:sp>
      <p:sp>
        <p:nvSpPr>
          <p:cNvPr id="251" name="Google Shape;251;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2" name="Google Shape;252;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9" name="Google Shape;279;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80" name="Google Shape;280;p1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راځئ چې پیل یې کړو!</a:t>
            </a:r>
            <a:endParaRPr/>
          </a:p>
          <a:p>
            <a:pPr marL="0" lvl="0" indent="0" algn="l" rtl="0">
              <a:spcBef>
                <a:spcPts val="0"/>
              </a:spcBef>
              <a:spcAft>
                <a:spcPts val="0"/>
              </a:spcAft>
              <a:buNone/>
            </a:pPr>
            <a:endParaRPr/>
          </a:p>
          <a:p>
            <a:pPr marL="0" lvl="0" indent="0" algn="r" rtl="1">
              <a:spcBef>
                <a:spcPts val="0"/>
              </a:spcBef>
              <a:spcAft>
                <a:spcPts val="0"/>
              </a:spcAft>
              <a:buNone/>
            </a:pPr>
            <a:r>
              <a:rPr lang="en-US"/>
              <a:t>په متحده ایالاتو کې د ښځو طبي اړتیاووې د ګڼو بېلابېل ډولونو طبي کار کوونکو له خوا ملاتړ کېږي. که څه هم دا ټول روغتیايي کارکوونکي د ښځو د روغتیا د لومړنیو مواردو په اړه پوره پوهه لري، خو بیا هم هر یو یې په یوه مشخصه رشته کې تخصص لري. روغتیايي اړتیاوو ته په کتو سره، ښځې کولای شي لاندنیو یوه یا څو روغتیايي کارکوونکو ته مراجعه وکړي او مشوره تر لاسه کړي.</a:t>
            </a:r>
            <a:endParaRPr/>
          </a:p>
        </p:txBody>
      </p:sp>
      <p:sp>
        <p:nvSpPr>
          <p:cNvPr id="282" name="Google Shape;282;p1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83" name="Google Shape;283;p1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3" name="Google Shape;293;p1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4" name="Google Shape;294;p1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 لومړنیو پاملرنو ډاکتران (یا Primary Care Physicians, PCPs) د عمومي داخله ډاکترانو، کورني ډاکترانو، کاراموزانو یا د ماشومانو د ډاکترانو په نوم هم پېژندل کېږي. دوی د هر عمر خلکو لپاره  بېلابېل ډول روغتیايي ستونزو ته رسېدنه کوي. د ښځو لپاره د لومړنی پاملرنی داکتر  هم هغه داکتر دی چی  د ښځو روغتیايي معاینه تر سره کوي.</a:t>
            </a:r>
            <a:endParaRPr/>
          </a:p>
        </p:txBody>
      </p:sp>
      <p:sp>
        <p:nvSpPr>
          <p:cNvPr id="296" name="Google Shape;296;p1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7" name="Google Shape;297;p1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8" name="Google Shape;308;p1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9" name="Google Shape;309;p1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«OB/GYN» </a:t>
            </a:r>
            <a:endParaRPr/>
          </a:p>
          <a:p>
            <a:pPr marL="0" lvl="0" indent="0" algn="l" rtl="0">
              <a:spcBef>
                <a:spcPts val="0"/>
              </a:spcBef>
              <a:spcAft>
                <a:spcPts val="0"/>
              </a:spcAft>
              <a:buNone/>
            </a:pPr>
            <a:endParaRPr/>
          </a:p>
          <a:p>
            <a:pPr marL="0" lvl="0" indent="0" algn="r" rtl="1">
              <a:spcBef>
                <a:spcPts val="0"/>
              </a:spcBef>
              <a:spcAft>
                <a:spcPts val="0"/>
              </a:spcAft>
              <a:buNone/>
            </a:pPr>
            <a:r>
              <a:rPr lang="en-US"/>
              <a:t>د  نسايي ډاکتر او ولادي ډاکتر لنډیز دی. نسایی ډاکتر هغه ډاکتر دی  چې له ښځو او ماشومانو څخه یې د امېندوارۍ او زېږون پر مهال پاملرنه  کوي.</a:t>
            </a:r>
            <a:endParaRPr/>
          </a:p>
        </p:txBody>
      </p:sp>
      <p:sp>
        <p:nvSpPr>
          <p:cNvPr id="311" name="Google Shape;311;p1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12" name="Google Shape;312;p1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24" name="Google Shape;324;p1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25" name="Google Shape;325;p1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ولادی ډاکتر د ښځو د بیا امېندواره کېدو د روغتیا په برخه کې تخصص لري. هغه ډاکتران چې په دې برخه کې تخصص لري زیاتره یې دا دواړه دندې پر مخ وړي له همدې امله د OB/GYN په نوم یادیږي.</a:t>
            </a:r>
            <a:endParaRPr/>
          </a:p>
        </p:txBody>
      </p:sp>
      <p:sp>
        <p:nvSpPr>
          <p:cNvPr id="327" name="Google Shape;327;p1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28" name="Google Shape;328;p1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0" name="Google Shape;340;p1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41" name="Google Shape;341;p1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 OB/GYNS ډاکتران له تنکۍ ځوانۍ بیا تر هغه مهاله چې د هغوی میاشتنۍ ناروغۍ وچیږي او له هغه نه وروسته هم د ښځو لپاره پاملرنی  وړاندې کوي.</a:t>
            </a:r>
            <a:endParaRPr/>
          </a:p>
        </p:txBody>
      </p:sp>
      <p:sp>
        <p:nvSpPr>
          <p:cNvPr id="343" name="Google Shape;343;p1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44" name="Google Shape;344;p1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56" name="Google Shape;356;p1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7" name="Google Shape;357;p1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متخصصې نرسانې هغو نرسانو ته ویل کېږي چې روزنه او عالي ډیپلومونه یې تر لاسه کړي وي. هغوی وقایوي پاملرنی وړاندې کوي، روغتیايي شرایط تشخیصوي او د هغو کسانو درملنه مدیریت کوي چې دی ته مراجعه کوي. هغوی په خپلواکه توګه یا له ډاکترانو سره یو ځای پراخ روغتیايي پاملرنی  خدمتونه وړاندې کوي.</a:t>
            </a:r>
            <a:endParaRPr/>
          </a:p>
        </p:txBody>
      </p:sp>
      <p:sp>
        <p:nvSpPr>
          <p:cNvPr id="359" name="Google Shape;359;p1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60" name="Google Shape;360;p1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2" name="Google Shape;372;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3" name="Google Shape;373;p1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قابلی د روغتیا پاملرنی چمتو کونکیي دی  چې د امېندوارۍ، زېږون، له نوي زېږول شوي ماشوم څخه د پالنې او له زېږون وروسته روغتیا د دوران مدیریت کوي. قابلی  معمولاً ډاکترانې نه دي، اما  ځینې یې نرسانې دي. قابلی ښايي له نسايي او ولادی (OB/GYNS) ډاکترانو سره یا په یواځې توکه کار وکړي.</a:t>
            </a:r>
            <a:endParaRPr/>
          </a:p>
        </p:txBody>
      </p:sp>
      <p:sp>
        <p:nvSpPr>
          <p:cNvPr id="375" name="Google Shape;375;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6" name="Google Shape;376;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7" name="Google Shape;107;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د ښځو د هوساینې معاینې هغه فرصت دی تر څو د یوې ښځې د عمومي روغتیا کتنه وشي. په دې کې فزیکي روغتیا، رواني روغتیا او ټولنیز وضعیت شاملیږي.</a:t>
            </a:r>
            <a:endParaRPr/>
          </a:p>
        </p:txBody>
      </p:sp>
      <p:sp>
        <p:nvSpPr>
          <p:cNvPr id="109" name="Google Shape;10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0" name="Google Shape;11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89" name="Google Shape;389;p2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90" name="Google Shape;390;p2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r" rtl="1">
              <a:spcBef>
                <a:spcPts val="0"/>
              </a:spcBef>
              <a:spcAft>
                <a:spcPts val="0"/>
              </a:spcAft>
              <a:buNone/>
            </a:pPr>
            <a:r>
              <a:rPr lang="en-US" dirty="0" err="1"/>
              <a:t>تاسې</a:t>
            </a:r>
            <a:r>
              <a:rPr lang="en-US" dirty="0"/>
              <a:t> </a:t>
            </a:r>
            <a:r>
              <a:rPr lang="en-US" dirty="0" err="1"/>
              <a:t>کولای</a:t>
            </a:r>
            <a:r>
              <a:rPr lang="en-US" dirty="0"/>
              <a:t> </a:t>
            </a:r>
            <a:r>
              <a:rPr lang="en-US" dirty="0" err="1"/>
              <a:t>شئ</a:t>
            </a:r>
            <a:r>
              <a:rPr lang="en-US" dirty="0"/>
              <a:t> </a:t>
            </a:r>
            <a:r>
              <a:rPr lang="en-US" dirty="0" err="1"/>
              <a:t>په</a:t>
            </a:r>
            <a:r>
              <a:rPr lang="en-US" dirty="0"/>
              <a:t> </a:t>
            </a:r>
            <a:r>
              <a:rPr lang="en-US" dirty="0" err="1"/>
              <a:t>متحده</a:t>
            </a:r>
            <a:r>
              <a:rPr lang="en-US" dirty="0"/>
              <a:t> </a:t>
            </a:r>
            <a:r>
              <a:rPr lang="en-US" dirty="0" err="1"/>
              <a:t>ایالاتو</a:t>
            </a:r>
            <a:r>
              <a:rPr lang="en-US" dirty="0"/>
              <a:t> </a:t>
            </a:r>
            <a:r>
              <a:rPr lang="en-US" dirty="0" err="1"/>
              <a:t>کې</a:t>
            </a:r>
            <a:r>
              <a:rPr lang="en-US" dirty="0"/>
              <a:t> </a:t>
            </a:r>
            <a:r>
              <a:rPr lang="en-US" dirty="0" err="1"/>
              <a:t>له</a:t>
            </a:r>
            <a:r>
              <a:rPr lang="en-US" dirty="0"/>
              <a:t> </a:t>
            </a:r>
            <a:r>
              <a:rPr lang="en-US" dirty="0" err="1"/>
              <a:t>بېلابېلو</a:t>
            </a:r>
            <a:r>
              <a:rPr lang="en-US" dirty="0"/>
              <a:t> </a:t>
            </a:r>
            <a:r>
              <a:rPr lang="en-US" dirty="0" err="1"/>
              <a:t>روغتیايي</a:t>
            </a:r>
            <a:r>
              <a:rPr lang="en-US" dirty="0"/>
              <a:t> </a:t>
            </a:r>
            <a:r>
              <a:rPr lang="en-US" dirty="0" err="1"/>
              <a:t>کار</a:t>
            </a:r>
            <a:r>
              <a:rPr lang="en-US" dirty="0"/>
              <a:t> </a:t>
            </a:r>
            <a:r>
              <a:rPr lang="en-US" dirty="0" err="1"/>
              <a:t>کوونکو</a:t>
            </a:r>
            <a:r>
              <a:rPr lang="en-US" dirty="0"/>
              <a:t> </a:t>
            </a:r>
            <a:r>
              <a:rPr lang="en-US" dirty="0" err="1"/>
              <a:t>څخه</a:t>
            </a:r>
            <a:r>
              <a:rPr lang="en-US" dirty="0"/>
              <a:t> </a:t>
            </a:r>
            <a:r>
              <a:rPr lang="en-US" dirty="0" err="1"/>
              <a:t>پاملرنه</a:t>
            </a:r>
            <a:r>
              <a:rPr lang="en-US" dirty="0"/>
              <a:t> </a:t>
            </a:r>
            <a:r>
              <a:rPr lang="en-US" dirty="0" err="1"/>
              <a:t>تر</a:t>
            </a:r>
            <a:r>
              <a:rPr lang="en-US" dirty="0"/>
              <a:t> </a:t>
            </a:r>
            <a:r>
              <a:rPr lang="en-US" dirty="0" err="1"/>
              <a:t>لاسه</a:t>
            </a:r>
            <a:r>
              <a:rPr lang="en-US" dirty="0"/>
              <a:t> </a:t>
            </a:r>
            <a:r>
              <a:rPr lang="en-US" dirty="0" err="1"/>
              <a:t>کړئ</a:t>
            </a:r>
            <a:r>
              <a:rPr lang="en-US" dirty="0"/>
              <a:t>. </a:t>
            </a:r>
            <a:r>
              <a:rPr lang="en-US" dirty="0" err="1"/>
              <a:t>دا</a:t>
            </a:r>
            <a:r>
              <a:rPr lang="en-US" dirty="0"/>
              <a:t> </a:t>
            </a:r>
            <a:r>
              <a:rPr lang="en-US" dirty="0" err="1"/>
              <a:t>مهمه</a:t>
            </a:r>
            <a:r>
              <a:rPr lang="en-US" dirty="0"/>
              <a:t> </a:t>
            </a:r>
            <a:r>
              <a:rPr lang="en-US" dirty="0" err="1"/>
              <a:t>نه</a:t>
            </a:r>
            <a:r>
              <a:rPr lang="en-US" dirty="0"/>
              <a:t> </a:t>
            </a:r>
            <a:r>
              <a:rPr lang="en-US" dirty="0" err="1"/>
              <a:t>ده</a:t>
            </a:r>
            <a:r>
              <a:rPr lang="en-US" dirty="0"/>
              <a:t> </a:t>
            </a:r>
            <a:r>
              <a:rPr lang="en-US" dirty="0" err="1"/>
              <a:t>چې</a:t>
            </a:r>
            <a:r>
              <a:rPr lang="en-US" dirty="0"/>
              <a:t> </a:t>
            </a:r>
            <a:r>
              <a:rPr lang="en-US" dirty="0" err="1"/>
              <a:t>تاسې</a:t>
            </a:r>
            <a:r>
              <a:rPr lang="en-US" dirty="0"/>
              <a:t> </a:t>
            </a:r>
            <a:r>
              <a:rPr lang="en-US" dirty="0" err="1"/>
              <a:t>له</a:t>
            </a:r>
            <a:r>
              <a:rPr lang="en-US" dirty="0"/>
              <a:t> </a:t>
            </a:r>
            <a:r>
              <a:rPr lang="en-US" dirty="0" err="1"/>
              <a:t>کوم</a:t>
            </a:r>
            <a:r>
              <a:rPr lang="en-US" dirty="0"/>
              <a:t> </a:t>
            </a:r>
            <a:r>
              <a:rPr lang="en-US" dirty="0" err="1"/>
              <a:t>ډول</a:t>
            </a:r>
            <a:r>
              <a:rPr lang="en-US" dirty="0"/>
              <a:t> </a:t>
            </a:r>
            <a:r>
              <a:rPr lang="en-US" dirty="0" err="1"/>
              <a:t>روغتیايي</a:t>
            </a:r>
            <a:r>
              <a:rPr lang="en-US" dirty="0"/>
              <a:t> </a:t>
            </a:r>
            <a:r>
              <a:rPr lang="en-US" dirty="0" err="1"/>
              <a:t>کار</a:t>
            </a:r>
            <a:r>
              <a:rPr lang="en-US" dirty="0"/>
              <a:t> </a:t>
            </a:r>
            <a:r>
              <a:rPr lang="en-US" dirty="0" err="1"/>
              <a:t>کوونکي</a:t>
            </a:r>
            <a:r>
              <a:rPr lang="en-US" dirty="0"/>
              <a:t> </a:t>
            </a:r>
            <a:r>
              <a:rPr lang="en-US" dirty="0" err="1"/>
              <a:t>څخه</a:t>
            </a:r>
            <a:r>
              <a:rPr lang="en-US" dirty="0"/>
              <a:t> </a:t>
            </a:r>
            <a:r>
              <a:rPr lang="en-US" dirty="0" err="1"/>
              <a:t>پاملرنه</a:t>
            </a:r>
            <a:r>
              <a:rPr lang="en-US" dirty="0"/>
              <a:t> </a:t>
            </a:r>
            <a:r>
              <a:rPr lang="en-US" dirty="0" err="1"/>
              <a:t>تر</a:t>
            </a:r>
            <a:r>
              <a:rPr lang="en-US" dirty="0"/>
              <a:t> </a:t>
            </a:r>
            <a:r>
              <a:rPr lang="en-US" dirty="0" err="1"/>
              <a:t>لاسه</a:t>
            </a:r>
            <a:r>
              <a:rPr lang="en-US" dirty="0"/>
              <a:t> </a:t>
            </a:r>
            <a:r>
              <a:rPr lang="en-US" dirty="0" err="1"/>
              <a:t>کوئ</a:t>
            </a:r>
            <a:r>
              <a:rPr lang="en-US" dirty="0"/>
              <a:t>، </a:t>
            </a:r>
            <a:r>
              <a:rPr lang="en-US" dirty="0" err="1"/>
              <a:t>ځکه</a:t>
            </a:r>
            <a:r>
              <a:rPr lang="en-US" dirty="0"/>
              <a:t> </a:t>
            </a:r>
            <a:r>
              <a:rPr lang="en-US" dirty="0" err="1"/>
              <a:t>په</a:t>
            </a:r>
            <a:r>
              <a:rPr lang="en-US" dirty="0"/>
              <a:t> </a:t>
            </a:r>
            <a:r>
              <a:rPr lang="en-US" dirty="0" err="1"/>
              <a:t>متحده</a:t>
            </a:r>
            <a:r>
              <a:rPr lang="en-US" dirty="0"/>
              <a:t> </a:t>
            </a:r>
            <a:r>
              <a:rPr lang="en-US" dirty="0" err="1"/>
              <a:t>ایالاتو</a:t>
            </a:r>
            <a:r>
              <a:rPr lang="en-US" dirty="0"/>
              <a:t> </a:t>
            </a:r>
            <a:r>
              <a:rPr lang="en-US" dirty="0" err="1"/>
              <a:t>کې</a:t>
            </a:r>
            <a:r>
              <a:rPr lang="en-US" dirty="0"/>
              <a:t> </a:t>
            </a:r>
            <a:r>
              <a:rPr lang="en-US" dirty="0" err="1"/>
              <a:t>ټول</a:t>
            </a:r>
            <a:r>
              <a:rPr lang="en-US" dirty="0"/>
              <a:t> </a:t>
            </a:r>
            <a:r>
              <a:rPr lang="en-US" dirty="0" err="1"/>
              <a:t>خلک</a:t>
            </a:r>
            <a:r>
              <a:rPr lang="en-US" dirty="0"/>
              <a:t> </a:t>
            </a:r>
            <a:r>
              <a:rPr lang="en-US" dirty="0" err="1"/>
              <a:t>ورته</a:t>
            </a:r>
            <a:r>
              <a:rPr lang="en-US" dirty="0"/>
              <a:t> </a:t>
            </a:r>
            <a:r>
              <a:rPr lang="en-US" dirty="0" err="1"/>
              <a:t>روغتیايي</a:t>
            </a:r>
            <a:r>
              <a:rPr lang="en-US" dirty="0"/>
              <a:t> </a:t>
            </a:r>
            <a:r>
              <a:rPr lang="en-US" dirty="0" err="1"/>
              <a:t>حقونه</a:t>
            </a:r>
            <a:r>
              <a:rPr lang="en-US" dirty="0"/>
              <a:t> </a:t>
            </a:r>
            <a:r>
              <a:rPr lang="en-US" dirty="0" err="1"/>
              <a:t>لري</a:t>
            </a:r>
            <a:r>
              <a:rPr lang="en-US" dirty="0"/>
              <a:t>. </a:t>
            </a:r>
            <a:r>
              <a:rPr lang="en-US" dirty="0" err="1"/>
              <a:t>د</a:t>
            </a:r>
            <a:r>
              <a:rPr lang="en-US" dirty="0"/>
              <a:t> </a:t>
            </a:r>
            <a:r>
              <a:rPr lang="en-US" dirty="0" err="1"/>
              <a:t>ناروغ</a:t>
            </a:r>
            <a:r>
              <a:rPr lang="en-US" dirty="0"/>
              <a:t> </a:t>
            </a:r>
            <a:r>
              <a:rPr lang="en-US" dirty="0" err="1"/>
              <a:t>د</a:t>
            </a:r>
            <a:r>
              <a:rPr lang="en-US" dirty="0"/>
              <a:t> </a:t>
            </a:r>
            <a:r>
              <a:rPr lang="en-US" dirty="0" err="1"/>
              <a:t>روغتیايي</a:t>
            </a:r>
            <a:r>
              <a:rPr lang="en-US" dirty="0"/>
              <a:t> </a:t>
            </a:r>
            <a:r>
              <a:rPr lang="en-US" dirty="0" err="1"/>
              <a:t>پاملرنو</a:t>
            </a:r>
            <a:r>
              <a:rPr lang="en-US" dirty="0"/>
              <a:t>  </a:t>
            </a:r>
            <a:r>
              <a:rPr lang="en-US" dirty="0" err="1"/>
              <a:t>د</a:t>
            </a:r>
            <a:r>
              <a:rPr lang="en-US" dirty="0"/>
              <a:t> </a:t>
            </a:r>
            <a:r>
              <a:rPr lang="en-US" dirty="0" err="1"/>
              <a:t>حقونو</a:t>
            </a:r>
            <a:r>
              <a:rPr lang="en-US" dirty="0"/>
              <a:t> </a:t>
            </a:r>
            <a:r>
              <a:rPr lang="en-US" dirty="0" err="1"/>
              <a:t>په</a:t>
            </a:r>
            <a:r>
              <a:rPr lang="en-US" dirty="0"/>
              <a:t> </a:t>
            </a:r>
            <a:r>
              <a:rPr lang="en-US" dirty="0" err="1"/>
              <a:t>اړه</a:t>
            </a:r>
            <a:r>
              <a:rPr lang="en-US" dirty="0"/>
              <a:t> </a:t>
            </a:r>
            <a:r>
              <a:rPr lang="en-US" dirty="0" err="1"/>
              <a:t>د</a:t>
            </a:r>
            <a:r>
              <a:rPr lang="en-US" dirty="0"/>
              <a:t> </a:t>
            </a:r>
            <a:r>
              <a:rPr lang="en-US" dirty="0" err="1"/>
              <a:t>لا</a:t>
            </a:r>
            <a:r>
              <a:rPr lang="en-US" dirty="0"/>
              <a:t> </a:t>
            </a:r>
            <a:r>
              <a:rPr lang="en-US" dirty="0" err="1"/>
              <a:t>زیاتو</a:t>
            </a:r>
            <a:r>
              <a:rPr lang="en-US" dirty="0"/>
              <a:t> </a:t>
            </a:r>
            <a:r>
              <a:rPr lang="en-US" dirty="0" err="1"/>
              <a:t>معلوماتو</a:t>
            </a:r>
            <a:r>
              <a:rPr lang="en-US" dirty="0"/>
              <a:t> </a:t>
            </a:r>
            <a:r>
              <a:rPr lang="en-US" dirty="0" err="1"/>
              <a:t>د</a:t>
            </a:r>
            <a:r>
              <a:rPr lang="en-US" dirty="0"/>
              <a:t> </a:t>
            </a:r>
            <a:r>
              <a:rPr lang="en-US" dirty="0" err="1"/>
              <a:t>تر</a:t>
            </a:r>
            <a:r>
              <a:rPr lang="en-US" dirty="0"/>
              <a:t> </a:t>
            </a:r>
            <a:r>
              <a:rPr lang="en-US" dirty="0" err="1"/>
              <a:t>لاسه</a:t>
            </a:r>
            <a:r>
              <a:rPr lang="en-US" dirty="0"/>
              <a:t> </a:t>
            </a:r>
            <a:r>
              <a:rPr lang="en-US" dirty="0" err="1"/>
              <a:t>کولو</a:t>
            </a:r>
            <a:r>
              <a:rPr lang="en-US" dirty="0"/>
              <a:t> </a:t>
            </a:r>
            <a:r>
              <a:rPr lang="en-US" dirty="0" err="1"/>
              <a:t>لپاره</a:t>
            </a:r>
            <a:r>
              <a:rPr lang="en-US" dirty="0"/>
              <a:t>، </a:t>
            </a:r>
            <a:r>
              <a:rPr lang="en-US" dirty="0" err="1"/>
              <a:t>دویمه</a:t>
            </a:r>
            <a:r>
              <a:rPr lang="en-US" dirty="0"/>
              <a:t> </a:t>
            </a:r>
            <a:r>
              <a:rPr lang="en-US" dirty="0" err="1"/>
              <a:t>ویډیو</a:t>
            </a:r>
            <a:r>
              <a:rPr lang="en-US" dirty="0"/>
              <a:t> </a:t>
            </a:r>
            <a:r>
              <a:rPr lang="en-US" dirty="0" err="1"/>
              <a:t>وګورئ</a:t>
            </a:r>
            <a:r>
              <a:rPr lang="en-US" dirty="0"/>
              <a:t>...</a:t>
            </a:r>
            <a:endParaRPr dirty="0"/>
          </a:p>
        </p:txBody>
      </p:sp>
      <p:sp>
        <p:nvSpPr>
          <p:cNvPr id="392" name="Google Shape;392;p2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93" name="Google Shape;393;p2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407" name="Google Shape;407;p2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408" name="Google Shape;408;p2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2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...وروسته له هغه په دې اړه چې په متحده ایالاتو کې د ښځو د هوساینې په معاینه کې څه تر سره کېږي د مفصلو معلوماتو لپاره درېیمه ویډیو وګورئ. مننه چې ویډیو مو وکتله!</a:t>
            </a:r>
            <a:endParaRPr/>
          </a:p>
        </p:txBody>
      </p:sp>
      <p:sp>
        <p:nvSpPr>
          <p:cNvPr id="410" name="Google Shape;410;p2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411" name="Google Shape;411;p2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18" name="Google Shape;11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19" name="Google Shape;119;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 ښځو د هوساینې معاینه کې ستاسې د قد او وزن کتل، ستاسې د وینې فشار او د نبض کتل، ستاسې د واکسینونو بیاکتنه او ستاسې د احساس د څرنګوالې له مخې د نورو معایناتو کتنه شاملیږي.</a:t>
            </a:r>
            <a:endParaRPr/>
          </a:p>
        </p:txBody>
      </p:sp>
      <p:sp>
        <p:nvSpPr>
          <p:cNvPr id="121" name="Google Shape;12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2" name="Google Shape;12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2" name="Google Shape;132;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3" name="Google Shape;133;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همداشان دغه معاینات معمولاً دری شیان له ځانه سره لري: د تي (breast) معاینه، د لګن خاصرې (pelvic) معاینه او د پاپ (Pap) ټیسټ.</a:t>
            </a:r>
            <a:endParaRPr/>
          </a:p>
        </p:txBody>
      </p:sp>
      <p:sp>
        <p:nvSpPr>
          <p:cNvPr id="135" name="Google Shape;135;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6" name="Google Shape;136;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5" name="Google Shape;14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6" name="Google Shape;146;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en-US"/>
              <a:t>په متحده ایالاتو کې، ډاکتران سپارښتنه کوي چې ښځې باید د «ښځو د هوساینې معاینه» د جنسي اړیکې له نیولو وروسته یا کله چې یې عمر 21 ته ورسېږي په کال کې یو ځل تر سره کړي.</a:t>
            </a:r>
            <a:endParaRPr/>
          </a:p>
        </p:txBody>
      </p:sp>
      <p:sp>
        <p:nvSpPr>
          <p:cNvPr id="148" name="Google Shape;14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9" name="Google Shape;14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4" name="Google Shape;164;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65" name="Google Shape;165;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دا کېدای شي له هغه څخه چې په افغانستان کې یې سپارښتنه کېږي یا تر سره کېږي توپیر ولري. په دې خاطر په متحده ایالاتو کې ډاکتران ټولو ښځو ته  پرته له دې چې ایا هغوی له جنسي اړخه فعالي دي که نه د ښځو د هوساینې د منظمو معاینو سپارښتنه کوي،  ځکه چې دا معاینې کولای شي ناروغۍ په چټکۍ او کله چې په اسانۍ سره د درمنلې یا مدیریت وړ وي، وپېژني. </a:t>
            </a:r>
            <a:endParaRPr/>
          </a:p>
        </p:txBody>
      </p:sp>
      <p:sp>
        <p:nvSpPr>
          <p:cNvPr id="167" name="Google Shape;167;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8" name="Google Shape;168;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4" name="Google Shape;174;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5" name="Google Shape;175;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دا معاینې یوازې هغه وخت چې تاسې یوه روغتیايي ستونزه ولرئ، نه تر سره کېږي، بلکې ستاسې د عمومی روغتیا  منظمی معاینه په توکه تر سره کېږي. همداشان دا معاینات تاسې ته یو خصوصي چاپېریال وړاندې کوي تر څو هر هغه ډول شکایت چې تاسې یې لرئ له ډاکتر سره یې شریک کړئ یا د ښځو د روغتیا اړوند هره پوښتنه چې لرئ یې هغه وپوښتئ...</a:t>
            </a:r>
            <a:endParaRPr/>
          </a:p>
        </p:txBody>
      </p:sp>
      <p:sp>
        <p:nvSpPr>
          <p:cNvPr id="177" name="Google Shape;177;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8" name="Google Shape;178;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3" name="Google Shape;183;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4" name="Google Shape;184;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r" rtl="1">
              <a:spcBef>
                <a:spcPts val="0"/>
              </a:spcBef>
              <a:spcAft>
                <a:spcPts val="0"/>
              </a:spcAft>
              <a:buNone/>
            </a:pPr>
            <a:r>
              <a:rPr lang="en-US"/>
              <a:t>په شمول د غیرنورمال میاشتني عادتونه او خونریزې، په خلق او خوی کې بدلونونه، د میاشتنیو عادتونو په درشل کې شدید درد، د کورنۍ تنظیم او نورې روغتیايي ستونزې.</a:t>
            </a:r>
            <a:endParaRPr/>
          </a:p>
        </p:txBody>
      </p:sp>
      <p:sp>
        <p:nvSpPr>
          <p:cNvPr id="186" name="Google Shape;186;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87" name="Google Shape;187;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97" name="Google Shape;197;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8" name="Google Shape;198;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r" rtl="1">
              <a:spcBef>
                <a:spcPts val="0"/>
              </a:spcBef>
              <a:spcAft>
                <a:spcPts val="0"/>
              </a:spcAft>
              <a:buNone/>
            </a:pPr>
            <a:r>
              <a:rPr lang="en-US"/>
              <a:t>دا دری- برخه لرونکې ویډیو د هغو افغانو ښځو لپاره ده چې نوې متحده ایالاتو ته راغلي دي او باید پوه شي چې د «ښځو د هوساینې د معاینې» په درشل کې د څه شیانو تمه باید ولري.</a:t>
            </a:r>
            <a:endParaRPr/>
          </a:p>
        </p:txBody>
      </p:sp>
      <p:sp>
        <p:nvSpPr>
          <p:cNvPr id="200" name="Google Shape;200;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1" name="Google Shape;201;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r" rtl="1">
              <a:spcBef>
                <a:spcPts val="0"/>
              </a:spcBef>
              <a:spcAft>
                <a:spcPts val="0"/>
              </a:spcAft>
              <a:buSzPts val="1400"/>
              <a:buNone/>
              <a:defRPr sz="1800"/>
            </a:lvl2pPr>
            <a:lvl3pPr lvl="2" algn="r" rtl="1">
              <a:spcBef>
                <a:spcPts val="0"/>
              </a:spcBef>
              <a:spcAft>
                <a:spcPts val="0"/>
              </a:spcAft>
              <a:buSzPts val="1400"/>
              <a:buNone/>
              <a:defRPr sz="1800"/>
            </a:lvl3pPr>
            <a:lvl4pPr lvl="3" algn="r" rtl="1">
              <a:spcBef>
                <a:spcPts val="0"/>
              </a:spcBef>
              <a:spcAft>
                <a:spcPts val="0"/>
              </a:spcAft>
              <a:buSzPts val="1400"/>
              <a:buNone/>
              <a:defRPr sz="1800"/>
            </a:lvl4pPr>
            <a:lvl5pPr lvl="4" algn="r" rtl="1">
              <a:spcBef>
                <a:spcPts val="0"/>
              </a:spcBef>
              <a:spcAft>
                <a:spcPts val="0"/>
              </a:spcAft>
              <a:buSzPts val="1400"/>
              <a:buNone/>
              <a:defRPr sz="1800"/>
            </a:lvl5pPr>
            <a:lvl6pPr lvl="5" algn="r" rtl="1">
              <a:spcBef>
                <a:spcPts val="0"/>
              </a:spcBef>
              <a:spcAft>
                <a:spcPts val="0"/>
              </a:spcAft>
              <a:buSzPts val="1400"/>
              <a:buNone/>
              <a:defRPr sz="1800"/>
            </a:lvl6pPr>
            <a:lvl7pPr lvl="6" algn="r" rtl="1">
              <a:spcBef>
                <a:spcPts val="0"/>
              </a:spcBef>
              <a:spcAft>
                <a:spcPts val="0"/>
              </a:spcAft>
              <a:buSzPts val="1400"/>
              <a:buNone/>
              <a:defRPr sz="1800"/>
            </a:lvl7pPr>
            <a:lvl8pPr lvl="7" algn="r" rtl="1">
              <a:spcBef>
                <a:spcPts val="0"/>
              </a:spcBef>
              <a:spcAft>
                <a:spcPts val="0"/>
              </a:spcAft>
              <a:buSzPts val="1400"/>
              <a:buNone/>
              <a:defRPr sz="1800"/>
            </a:lvl8pPr>
            <a:lvl9pPr lvl="8" algn="r" rtl="1">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0" marR="0" lvl="1" indent="0" algn="r" rtl="1">
              <a:spcBef>
                <a:spcPts val="0"/>
              </a:spcBef>
              <a:buNone/>
              <a:defRPr sz="1200" b="0" i="0" u="none" strike="noStrike" cap="none">
                <a:solidFill>
                  <a:srgbClr val="888888"/>
                </a:solidFill>
                <a:latin typeface="Calibri"/>
                <a:ea typeface="Calibri"/>
                <a:cs typeface="Calibri"/>
                <a:sym typeface="Calibri"/>
              </a:defRPr>
            </a:lvl2pPr>
            <a:lvl3pPr marL="0" marR="0" lvl="2" indent="0" algn="r" rtl="1">
              <a:spcBef>
                <a:spcPts val="0"/>
              </a:spcBef>
              <a:buNone/>
              <a:defRPr sz="1200" b="0" i="0" u="none" strike="noStrike" cap="none">
                <a:solidFill>
                  <a:srgbClr val="888888"/>
                </a:solidFill>
                <a:latin typeface="Calibri"/>
                <a:ea typeface="Calibri"/>
                <a:cs typeface="Calibri"/>
                <a:sym typeface="Calibri"/>
              </a:defRPr>
            </a:lvl3pPr>
            <a:lvl4pPr marL="0" marR="0" lvl="3" indent="0" algn="r" rtl="1">
              <a:spcBef>
                <a:spcPts val="0"/>
              </a:spcBef>
              <a:buNone/>
              <a:defRPr sz="1200" b="0" i="0" u="none" strike="noStrike" cap="none">
                <a:solidFill>
                  <a:srgbClr val="888888"/>
                </a:solidFill>
                <a:latin typeface="Calibri"/>
                <a:ea typeface="Calibri"/>
                <a:cs typeface="Calibri"/>
                <a:sym typeface="Calibri"/>
              </a:defRPr>
            </a:lvl4pPr>
            <a:lvl5pPr marL="0" marR="0" lvl="4" indent="0" algn="r" rtl="1">
              <a:spcBef>
                <a:spcPts val="0"/>
              </a:spcBef>
              <a:buNone/>
              <a:defRPr sz="1200" b="0" i="0" u="none" strike="noStrike" cap="none">
                <a:solidFill>
                  <a:srgbClr val="888888"/>
                </a:solidFill>
                <a:latin typeface="Calibri"/>
                <a:ea typeface="Calibri"/>
                <a:cs typeface="Calibri"/>
                <a:sym typeface="Calibri"/>
              </a:defRPr>
            </a:lvl5pPr>
            <a:lvl6pPr marL="0" marR="0" lvl="5" indent="0" algn="r" rtl="1">
              <a:spcBef>
                <a:spcPts val="0"/>
              </a:spcBef>
              <a:buNone/>
              <a:defRPr sz="1200" b="0" i="0" u="none" strike="noStrike" cap="none">
                <a:solidFill>
                  <a:srgbClr val="888888"/>
                </a:solidFill>
                <a:latin typeface="Calibri"/>
                <a:ea typeface="Calibri"/>
                <a:cs typeface="Calibri"/>
                <a:sym typeface="Calibri"/>
              </a:defRPr>
            </a:lvl6pPr>
            <a:lvl7pPr marL="0" marR="0" lvl="6" indent="0" algn="r" rtl="1">
              <a:spcBef>
                <a:spcPts val="0"/>
              </a:spcBef>
              <a:buNone/>
              <a:defRPr sz="1200" b="0" i="0" u="none" strike="noStrike" cap="none">
                <a:solidFill>
                  <a:srgbClr val="888888"/>
                </a:solidFill>
                <a:latin typeface="Calibri"/>
                <a:ea typeface="Calibri"/>
                <a:cs typeface="Calibri"/>
                <a:sym typeface="Calibri"/>
              </a:defRPr>
            </a:lvl7pPr>
            <a:lvl8pPr marL="0" marR="0" lvl="7" indent="0" algn="r" rtl="1">
              <a:spcBef>
                <a:spcPts val="0"/>
              </a:spcBef>
              <a:buNone/>
              <a:defRPr sz="1200" b="0" i="0" u="none" strike="noStrike" cap="none">
                <a:solidFill>
                  <a:srgbClr val="888888"/>
                </a:solidFill>
                <a:latin typeface="Calibri"/>
                <a:ea typeface="Calibri"/>
                <a:cs typeface="Calibri"/>
                <a:sym typeface="Calibri"/>
              </a:defRPr>
            </a:lvl8pPr>
            <a:lvl9pPr marL="0" marR="0" lvl="8" indent="0" algn="r" rtl="1">
              <a:spcBef>
                <a:spcPts val="0"/>
              </a:spcBef>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3">
            <a:alphaModFix/>
          </a:blip>
          <a:srcRect l="3412" r="3412" b="64934"/>
          <a:stretch/>
        </p:blipFill>
        <p:spPr>
          <a:xfrm>
            <a:off x="11439331" y="2824050"/>
            <a:ext cx="5819895" cy="1413926"/>
          </a:xfrm>
          <a:prstGeom prst="rect">
            <a:avLst/>
          </a:prstGeom>
          <a:noFill/>
          <a:ln>
            <a:noFill/>
          </a:ln>
        </p:spPr>
      </p:pic>
      <p:sp>
        <p:nvSpPr>
          <p:cNvPr id="93" name="Google Shape;93;p13"/>
          <p:cNvSpPr/>
          <p:nvPr/>
        </p:nvSpPr>
        <p:spPr>
          <a:xfrm>
            <a:off x="1028700" y="1296907"/>
            <a:ext cx="6718443" cy="7930604"/>
          </a:xfrm>
          <a:custGeom>
            <a:avLst/>
            <a:gdLst/>
            <a:ahLst/>
            <a:cxnLst/>
            <a:rect l="l" t="t" r="r" b="b"/>
            <a:pathLst>
              <a:path w="6718443" h="7930604" extrusionOk="0">
                <a:moveTo>
                  <a:pt x="0" y="0"/>
                </a:moveTo>
                <a:lnTo>
                  <a:pt x="6718443" y="0"/>
                </a:lnTo>
                <a:lnTo>
                  <a:pt x="6718443" y="7930604"/>
                </a:lnTo>
                <a:lnTo>
                  <a:pt x="0" y="7930604"/>
                </a:lnTo>
                <a:lnTo>
                  <a:pt x="0" y="0"/>
                </a:lnTo>
                <a:close/>
              </a:path>
            </a:pathLst>
          </a:custGeom>
          <a:blipFill rotWithShape="1">
            <a:blip r:embed="rId4">
              <a:alphaModFix/>
            </a:blip>
            <a:stretch>
              <a:fillRect l="-42991" r="-34068"/>
            </a:stretch>
          </a:blipFill>
          <a:ln>
            <a:noFill/>
          </a:ln>
        </p:spPr>
        <p:txBody>
          <a:bodyPr/>
          <a:lstStyle/>
          <a:p>
            <a:endParaRPr lang="en-US"/>
          </a:p>
        </p:txBody>
      </p:sp>
      <p:grpSp>
        <p:nvGrpSpPr>
          <p:cNvPr id="94" name="Google Shape;94;p13"/>
          <p:cNvGrpSpPr/>
          <p:nvPr/>
        </p:nvGrpSpPr>
        <p:grpSpPr>
          <a:xfrm>
            <a:off x="1028700" y="9196721"/>
            <a:ext cx="16230600" cy="2629165"/>
            <a:chOff x="0" y="0"/>
            <a:chExt cx="5017630" cy="812800"/>
          </a:xfrm>
        </p:grpSpPr>
        <p:sp>
          <p:nvSpPr>
            <p:cNvPr id="95" name="Google Shape;95;p13"/>
            <p:cNvSpPr/>
            <p:nvPr/>
          </p:nvSpPr>
          <p:spPr>
            <a:xfrm>
              <a:off x="0" y="0"/>
              <a:ext cx="5017630" cy="19037"/>
            </a:xfrm>
            <a:custGeom>
              <a:avLst/>
              <a:gdLst/>
              <a:ahLst/>
              <a:cxnLst/>
              <a:rect l="l" t="t" r="r" b="b"/>
              <a:pathLst>
                <a:path w="5017630" h="19037" extrusionOk="0">
                  <a:moveTo>
                    <a:pt x="0" y="0"/>
                  </a:moveTo>
                  <a:lnTo>
                    <a:pt x="5017630" y="0"/>
                  </a:lnTo>
                  <a:lnTo>
                    <a:pt x="5017630" y="19037"/>
                  </a:lnTo>
                  <a:lnTo>
                    <a:pt x="0" y="19037"/>
                  </a:lnTo>
                  <a:close/>
                </a:path>
              </a:pathLst>
            </a:custGeom>
            <a:solidFill>
              <a:srgbClr val="335929"/>
            </a:solidFill>
            <a:ln>
              <a:noFill/>
            </a:ln>
          </p:spPr>
          <p:txBody>
            <a:bodyPr/>
            <a:lstStyle/>
            <a:p>
              <a:endParaRPr lang="en-US"/>
            </a:p>
          </p:txBody>
        </p:sp>
        <p:sp>
          <p:nvSpPr>
            <p:cNvPr id="96" name="Google Shape;96;p13"/>
            <p:cNvSpPr txBox="1"/>
            <p:nvPr/>
          </p:nvSpPr>
          <p:spPr>
            <a:xfrm>
              <a:off x="0" y="9525"/>
              <a:ext cx="812800" cy="803275"/>
            </a:xfrm>
            <a:prstGeom prst="rect">
              <a:avLst/>
            </a:prstGeom>
            <a:noFill/>
            <a:ln>
              <a:noFill/>
            </a:ln>
          </p:spPr>
          <p:txBody>
            <a:bodyPr spcFirstLastPara="1" wrap="square" lIns="50800" tIns="50800" rIns="50800" bIns="50800" anchor="ctr" anchorCtr="0">
              <a:noAutofit/>
            </a:bodyPr>
            <a:lstStyle/>
            <a:p>
              <a:pPr marL="0" marR="0" lvl="0" indent="0" algn="ctr" rtl="0">
                <a:lnSpc>
                  <a:spcPct val="85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7" name="Google Shape;97;p13"/>
          <p:cNvPicPr preferRelativeResize="0"/>
          <p:nvPr/>
        </p:nvPicPr>
        <p:blipFill rotWithShape="1">
          <a:blip r:embed="rId3">
            <a:alphaModFix/>
          </a:blip>
          <a:srcRect l="29340" r="29341" b="69393"/>
          <a:stretch/>
        </p:blipFill>
        <p:spPr>
          <a:xfrm>
            <a:off x="13973426" y="4347450"/>
            <a:ext cx="3297799" cy="1388026"/>
          </a:xfrm>
          <a:prstGeom prst="rect">
            <a:avLst/>
          </a:prstGeom>
          <a:noFill/>
          <a:ln>
            <a:noFill/>
          </a:ln>
        </p:spPr>
      </p:pic>
      <p:sp>
        <p:nvSpPr>
          <p:cNvPr id="99" name="Google Shape;99;p13"/>
          <p:cNvSpPr txBox="1"/>
          <p:nvPr/>
        </p:nvSpPr>
        <p:spPr>
          <a:xfrm>
            <a:off x="10540859" y="2433570"/>
            <a:ext cx="6660941" cy="3261662"/>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7065" b="1" i="0" u="none" strike="noStrike" cap="none" dirty="0" err="1">
                <a:solidFill>
                  <a:srgbClr val="FFFFFF"/>
                </a:solidFill>
                <a:latin typeface="Calibri"/>
                <a:ea typeface="Calibri"/>
                <a:cs typeface="Calibri"/>
                <a:sym typeface="Calibri"/>
              </a:rPr>
              <a:t>د</a:t>
            </a:r>
            <a:r>
              <a:rPr lang="en-US" sz="7065" b="1" i="0" u="none" strike="noStrike" cap="none" dirty="0">
                <a:solidFill>
                  <a:srgbClr val="FFFFFF"/>
                </a:solidFill>
                <a:latin typeface="Calibri"/>
                <a:ea typeface="Calibri"/>
                <a:cs typeface="Calibri"/>
                <a:sym typeface="Calibri"/>
              </a:rPr>
              <a:t> </a:t>
            </a:r>
            <a:r>
              <a:rPr lang="en-US" sz="7065" b="1" i="0" u="none" strike="noStrike" cap="none" dirty="0" err="1">
                <a:solidFill>
                  <a:srgbClr val="FFFFFF"/>
                </a:solidFill>
                <a:latin typeface="Calibri"/>
                <a:ea typeface="Calibri"/>
                <a:cs typeface="Calibri"/>
                <a:sym typeface="Calibri"/>
              </a:rPr>
              <a:t>ښځو</a:t>
            </a:r>
            <a:r>
              <a:rPr lang="en-US" sz="7065" b="1" i="0" u="none" strike="noStrike" cap="none" dirty="0">
                <a:solidFill>
                  <a:srgbClr val="FFFFFF"/>
                </a:solidFill>
                <a:latin typeface="Calibri"/>
                <a:ea typeface="Calibri"/>
                <a:cs typeface="Calibri"/>
                <a:sym typeface="Calibri"/>
              </a:rPr>
              <a:t> </a:t>
            </a:r>
            <a:r>
              <a:rPr lang="en-US" sz="7065" b="1" i="0" u="none" strike="noStrike" cap="none" dirty="0" err="1">
                <a:solidFill>
                  <a:srgbClr val="FFFFFF"/>
                </a:solidFill>
                <a:latin typeface="Calibri"/>
                <a:ea typeface="Calibri"/>
                <a:cs typeface="Calibri"/>
                <a:sym typeface="Calibri"/>
              </a:rPr>
              <a:t>د</a:t>
            </a:r>
            <a:r>
              <a:rPr lang="en-US" sz="7065" b="1" i="0" u="none" strike="noStrike" cap="none" dirty="0">
                <a:solidFill>
                  <a:srgbClr val="FFFFFF"/>
                </a:solidFill>
                <a:latin typeface="Calibri"/>
                <a:ea typeface="Calibri"/>
                <a:cs typeface="Calibri"/>
                <a:sym typeface="Calibri"/>
              </a:rPr>
              <a:t> </a:t>
            </a:r>
            <a:r>
              <a:rPr lang="en-US" sz="7065" b="1" i="0" u="none" strike="noStrike" cap="none" dirty="0" err="1">
                <a:solidFill>
                  <a:srgbClr val="FFFFFF"/>
                </a:solidFill>
                <a:latin typeface="Calibri"/>
                <a:ea typeface="Calibri"/>
                <a:cs typeface="Calibri"/>
                <a:sym typeface="Calibri"/>
              </a:rPr>
              <a:t>هوساینې</a:t>
            </a:r>
            <a:endParaRPr lang="en-US" sz="7065" b="1" i="0" u="none" strike="noStrike" cap="none" dirty="0">
              <a:solidFill>
                <a:srgbClr val="FFFFFF"/>
              </a:solidFill>
              <a:latin typeface="Calibri"/>
              <a:ea typeface="Calibri"/>
              <a:cs typeface="Calibri"/>
              <a:sym typeface="Calibri"/>
            </a:endParaRPr>
          </a:p>
          <a:p>
            <a:pPr marL="0" marR="0" lvl="0" indent="0" algn="r" rtl="1">
              <a:lnSpc>
                <a:spcPct val="150000"/>
              </a:lnSpc>
              <a:spcBef>
                <a:spcPts val="0"/>
              </a:spcBef>
              <a:spcAft>
                <a:spcPts val="0"/>
              </a:spcAft>
              <a:buNone/>
            </a:pPr>
            <a:r>
              <a:rPr lang="en-US" sz="7065" b="1" i="0" u="none" strike="noStrike" cap="none" dirty="0">
                <a:solidFill>
                  <a:srgbClr val="FFFFFF"/>
                </a:solidFill>
                <a:latin typeface="Calibri"/>
                <a:ea typeface="Calibri"/>
                <a:cs typeface="Calibri"/>
                <a:sym typeface="Calibri"/>
              </a:rPr>
              <a:t> </a:t>
            </a:r>
            <a:r>
              <a:rPr lang="en-US" sz="7065" b="1" i="0" u="none" strike="noStrike" cap="none" dirty="0" err="1">
                <a:solidFill>
                  <a:srgbClr val="FFFFFF"/>
                </a:solidFill>
                <a:latin typeface="Calibri"/>
                <a:ea typeface="Calibri"/>
                <a:cs typeface="Calibri"/>
                <a:sym typeface="Calibri"/>
              </a:rPr>
              <a:t>د</a:t>
            </a:r>
            <a:r>
              <a:rPr lang="en-US" sz="7065" b="1" i="0" u="none" strike="noStrike" cap="none" dirty="0">
                <a:solidFill>
                  <a:srgbClr val="FFFFFF"/>
                </a:solidFill>
                <a:latin typeface="Calibri"/>
                <a:ea typeface="Calibri"/>
                <a:cs typeface="Calibri"/>
                <a:sym typeface="Calibri"/>
              </a:rPr>
              <a:t> </a:t>
            </a:r>
            <a:r>
              <a:rPr lang="en-US" sz="7065" b="1" i="0" u="none" strike="noStrike" cap="none" dirty="0" err="1">
                <a:solidFill>
                  <a:srgbClr val="FFFFFF"/>
                </a:solidFill>
                <a:latin typeface="Calibri"/>
                <a:ea typeface="Calibri"/>
                <a:cs typeface="Calibri"/>
                <a:sym typeface="Calibri"/>
              </a:rPr>
              <a:t>معاینې</a:t>
            </a:r>
            <a:r>
              <a:rPr lang="en-US" sz="7065" b="1" i="0" u="none" strike="noStrike" cap="none" dirty="0">
                <a:solidFill>
                  <a:srgbClr val="FFFFFF"/>
                </a:solidFill>
                <a:latin typeface="Calibri"/>
                <a:ea typeface="Calibri"/>
                <a:cs typeface="Calibri"/>
                <a:sym typeface="Calibri"/>
              </a:rPr>
              <a:t> </a:t>
            </a:r>
            <a:endParaRPr b="1" dirty="0">
              <a:latin typeface="Calibri"/>
              <a:ea typeface="Calibri"/>
              <a:cs typeface="Calibri"/>
              <a:sym typeface="Calibri"/>
            </a:endParaRPr>
          </a:p>
        </p:txBody>
      </p:sp>
      <p:sp>
        <p:nvSpPr>
          <p:cNvPr id="100" name="Google Shape;100;p13"/>
          <p:cNvSpPr txBox="1"/>
          <p:nvPr/>
        </p:nvSpPr>
        <p:spPr>
          <a:xfrm>
            <a:off x="9579292" y="1616157"/>
            <a:ext cx="7692000" cy="861900"/>
          </a:xfrm>
          <a:prstGeom prst="rect">
            <a:avLst/>
          </a:prstGeom>
          <a:noFill/>
          <a:ln>
            <a:noFill/>
          </a:ln>
        </p:spPr>
        <p:txBody>
          <a:bodyPr spcFirstLastPara="1" wrap="square" lIns="0" tIns="0" rIns="0" bIns="0" anchor="t" anchorCtr="0">
            <a:spAutoFit/>
          </a:bodyPr>
          <a:lstStyle/>
          <a:p>
            <a:pPr marL="0" marR="0" lvl="0" indent="0" algn="r" rtl="0">
              <a:lnSpc>
                <a:spcPct val="130000"/>
              </a:lnSpc>
              <a:spcBef>
                <a:spcPts val="0"/>
              </a:spcBef>
              <a:spcAft>
                <a:spcPts val="0"/>
              </a:spcAft>
              <a:buNone/>
            </a:pPr>
            <a:r>
              <a:rPr lang="en-US" sz="5600" b="1" i="0" u="none" strike="noStrike" cap="none" dirty="0">
                <a:solidFill>
                  <a:srgbClr val="0C2675"/>
                </a:solidFill>
                <a:latin typeface="Calibri"/>
                <a:ea typeface="Calibri"/>
                <a:cs typeface="Calibri"/>
                <a:sym typeface="Calibri"/>
              </a:rPr>
              <a:t>1 </a:t>
            </a:r>
            <a:r>
              <a:rPr lang="en-US" sz="5600" b="1" i="0" u="none" strike="noStrike" cap="none" dirty="0" err="1">
                <a:solidFill>
                  <a:srgbClr val="0C2675"/>
                </a:solidFill>
                <a:latin typeface="Calibri"/>
                <a:ea typeface="Calibri"/>
                <a:cs typeface="Calibri"/>
                <a:sym typeface="Calibri"/>
              </a:rPr>
              <a:t>برخه</a:t>
            </a:r>
            <a:r>
              <a:rPr lang="en-US" sz="5600" b="1" i="0" u="none" strike="noStrike" cap="none" dirty="0">
                <a:solidFill>
                  <a:srgbClr val="0C2675"/>
                </a:solidFill>
                <a:latin typeface="Calibri"/>
                <a:ea typeface="Calibri"/>
                <a:cs typeface="Calibri"/>
                <a:sym typeface="Calibri"/>
              </a:rPr>
              <a:t>: </a:t>
            </a:r>
            <a:r>
              <a:rPr lang="en-US" sz="5600" b="1" i="0" u="none" strike="noStrike" cap="none" dirty="0" err="1">
                <a:solidFill>
                  <a:srgbClr val="0C2675"/>
                </a:solidFill>
                <a:latin typeface="Calibri"/>
                <a:ea typeface="Calibri"/>
                <a:cs typeface="Calibri"/>
                <a:sym typeface="Calibri"/>
              </a:rPr>
              <a:t>پېژندنه</a:t>
            </a:r>
            <a:r>
              <a:rPr lang="en-US" sz="5600" b="1" i="0" u="none" strike="noStrike" cap="none" dirty="0">
                <a:solidFill>
                  <a:srgbClr val="0C2675"/>
                </a:solidFill>
                <a:latin typeface="Calibri"/>
                <a:ea typeface="Calibri"/>
                <a:cs typeface="Calibri"/>
                <a:sym typeface="Calibri"/>
              </a:rPr>
              <a:t> </a:t>
            </a:r>
            <a:endParaRPr b="1" dirty="0">
              <a:latin typeface="Calibri"/>
              <a:ea typeface="Calibri"/>
              <a:cs typeface="Calibri"/>
              <a:sym typeface="Calibri"/>
            </a:endParaRPr>
          </a:p>
        </p:txBody>
      </p:sp>
      <p:grpSp>
        <p:nvGrpSpPr>
          <p:cNvPr id="101" name="Google Shape;101;p13"/>
          <p:cNvGrpSpPr/>
          <p:nvPr/>
        </p:nvGrpSpPr>
        <p:grpSpPr>
          <a:xfrm>
            <a:off x="14921302" y="7852666"/>
            <a:ext cx="2280511" cy="1126363"/>
            <a:chOff x="0" y="0"/>
            <a:chExt cx="3040681" cy="1501818"/>
          </a:xfrm>
        </p:grpSpPr>
        <p:sp>
          <p:nvSpPr>
            <p:cNvPr id="102" name="Google Shape;102;p13"/>
            <p:cNvSpPr/>
            <p:nvPr/>
          </p:nvSpPr>
          <p:spPr>
            <a:xfrm>
              <a:off x="1538863" y="0"/>
              <a:ext cx="1501818" cy="1501818"/>
            </a:xfrm>
            <a:custGeom>
              <a:avLst/>
              <a:gdLst/>
              <a:ahLst/>
              <a:cxnLst/>
              <a:rect l="l" t="t" r="r" b="b"/>
              <a:pathLst>
                <a:path w="1501818" h="1501818" extrusionOk="0">
                  <a:moveTo>
                    <a:pt x="0" y="0"/>
                  </a:moveTo>
                  <a:lnTo>
                    <a:pt x="1501818" y="0"/>
                  </a:lnTo>
                  <a:lnTo>
                    <a:pt x="1501818" y="1501818"/>
                  </a:lnTo>
                  <a:lnTo>
                    <a:pt x="0" y="1501818"/>
                  </a:lnTo>
                  <a:lnTo>
                    <a:pt x="0" y="0"/>
                  </a:lnTo>
                  <a:close/>
                </a:path>
              </a:pathLst>
            </a:custGeom>
            <a:blipFill rotWithShape="1">
              <a:blip r:embed="rId5">
                <a:alphaModFix/>
              </a:blip>
              <a:stretch>
                <a:fillRect/>
              </a:stretch>
            </a:blipFill>
            <a:ln>
              <a:noFill/>
            </a:ln>
          </p:spPr>
          <p:txBody>
            <a:bodyPr/>
            <a:lstStyle/>
            <a:p>
              <a:endParaRPr lang="en-US"/>
            </a:p>
          </p:txBody>
        </p:sp>
        <p:sp>
          <p:nvSpPr>
            <p:cNvPr id="103" name="Google Shape;103;p13"/>
            <p:cNvSpPr/>
            <p:nvPr/>
          </p:nvSpPr>
          <p:spPr>
            <a:xfrm>
              <a:off x="0" y="121177"/>
              <a:ext cx="1259463" cy="1259463"/>
            </a:xfrm>
            <a:custGeom>
              <a:avLst/>
              <a:gdLst/>
              <a:ahLst/>
              <a:cxnLst/>
              <a:rect l="l" t="t" r="r" b="b"/>
              <a:pathLst>
                <a:path w="1259463" h="1259463" extrusionOk="0">
                  <a:moveTo>
                    <a:pt x="0" y="0"/>
                  </a:moveTo>
                  <a:lnTo>
                    <a:pt x="1259463" y="0"/>
                  </a:lnTo>
                  <a:lnTo>
                    <a:pt x="1259463" y="1259464"/>
                  </a:lnTo>
                  <a:lnTo>
                    <a:pt x="0" y="1259464"/>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12"/>
        <p:cNvGrpSpPr/>
        <p:nvPr/>
      </p:nvGrpSpPr>
      <p:grpSpPr>
        <a:xfrm>
          <a:off x="0" y="0"/>
          <a:ext cx="0" cy="0"/>
          <a:chOff x="0" y="0"/>
          <a:chExt cx="0" cy="0"/>
        </a:xfrm>
      </p:grpSpPr>
      <p:grpSp>
        <p:nvGrpSpPr>
          <p:cNvPr id="213" name="Google Shape;213;p22"/>
          <p:cNvGrpSpPr/>
          <p:nvPr/>
        </p:nvGrpSpPr>
        <p:grpSpPr>
          <a:xfrm>
            <a:off x="14374478" y="5298243"/>
            <a:ext cx="887358" cy="887358"/>
            <a:chOff x="0" y="0"/>
            <a:chExt cx="1183144" cy="1183144"/>
          </a:xfrm>
        </p:grpSpPr>
        <p:grpSp>
          <p:nvGrpSpPr>
            <p:cNvPr id="214" name="Google Shape;214;p22"/>
            <p:cNvGrpSpPr/>
            <p:nvPr/>
          </p:nvGrpSpPr>
          <p:grpSpPr>
            <a:xfrm>
              <a:off x="0" y="0"/>
              <a:ext cx="1183144" cy="1183144"/>
              <a:chOff x="0" y="0"/>
              <a:chExt cx="812800" cy="812800"/>
            </a:xfrm>
          </p:grpSpPr>
          <p:sp>
            <p:nvSpPr>
              <p:cNvPr id="215" name="Google Shape;21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7" name="Google Shape;217;p22"/>
            <p:cNvSpPr txBox="1"/>
            <p:nvPr/>
          </p:nvSpPr>
          <p:spPr>
            <a:xfrm>
              <a:off x="386908" y="23248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sp>
        <p:nvSpPr>
          <p:cNvPr id="218" name="Google Shape;218;p22"/>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sp>
        <p:nvSpPr>
          <p:cNvPr id="219" name="Google Shape;219;p22"/>
          <p:cNvSpPr txBox="1"/>
          <p:nvPr/>
        </p:nvSpPr>
        <p:spPr>
          <a:xfrm>
            <a:off x="12873364" y="6364390"/>
            <a:ext cx="3889500" cy="8604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Calibri"/>
                <a:ea typeface="Calibri"/>
                <a:cs typeface="Calibri"/>
                <a:sym typeface="Calibri"/>
              </a:rPr>
              <a:t>1 ویډیو: پېژندنه او د طبي کارکوونکو مرستې</a:t>
            </a:r>
            <a:endParaRPr sz="2600" b="1">
              <a:latin typeface="Calibri"/>
              <a:ea typeface="Calibri"/>
              <a:cs typeface="Calibri"/>
              <a:sym typeface="Calibri"/>
            </a:endParaRPr>
          </a:p>
        </p:txBody>
      </p:sp>
      <p:sp>
        <p:nvSpPr>
          <p:cNvPr id="220" name="Google Shape;220;p22"/>
          <p:cNvSpPr txBox="1"/>
          <p:nvPr/>
        </p:nvSpPr>
        <p:spPr>
          <a:xfrm>
            <a:off x="11879484" y="7403637"/>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0" i="0" u="none" strike="noStrike" cap="none">
                <a:solidFill>
                  <a:srgbClr val="0C2675"/>
                </a:solidFill>
                <a:latin typeface="Calibri"/>
                <a:ea typeface="Calibri"/>
                <a:cs typeface="Calibri"/>
                <a:sym typeface="Calibri"/>
              </a:rPr>
              <a:t>د ښځو د هوساینې د معاینې اهمیت او د هغو کارکوونکو ډولونه چې دا معاینات تر سره کوي درپېژني.</a:t>
            </a:r>
            <a:endParaRPr sz="2600"/>
          </a:p>
        </p:txBody>
      </p:sp>
      <p:sp>
        <p:nvSpPr>
          <p:cNvPr id="221" name="Google Shape;221;p22"/>
          <p:cNvSpPr txBox="1"/>
          <p:nvPr/>
        </p:nvSpPr>
        <p:spPr>
          <a:xfrm>
            <a:off x="2307675" y="1945686"/>
            <a:ext cx="13958100" cy="2826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هغه افغان میرمنې </a:t>
            </a:r>
            <a:r>
              <a:rPr lang="en-US" sz="5100" b="1" i="0" u="none" strike="noStrike" cap="none">
                <a:solidFill>
                  <a:srgbClr val="0C2675"/>
                </a:solidFill>
                <a:highlight>
                  <a:srgbClr val="FFC72C"/>
                </a:highlight>
                <a:latin typeface="Calibri"/>
                <a:ea typeface="Calibri"/>
                <a:cs typeface="Calibri"/>
                <a:sym typeface="Calibri"/>
              </a:rPr>
              <a:t>چې نوې</a:t>
            </a:r>
            <a:r>
              <a:rPr lang="en-US" sz="5100" b="1" i="0" u="none" strike="noStrike" cap="none">
                <a:solidFill>
                  <a:srgbClr val="0C2675"/>
                </a:solidFill>
                <a:latin typeface="Calibri"/>
                <a:ea typeface="Calibri"/>
                <a:cs typeface="Calibri"/>
                <a:sym typeface="Calibri"/>
              </a:rPr>
              <a:t> متحده ایالاتو ته راغلي دي باید پوه شي چې د ښځو </a:t>
            </a:r>
            <a:r>
              <a:rPr lang="en-US" sz="5100" b="1" i="0" u="none" strike="noStrike" cap="none">
                <a:solidFill>
                  <a:srgbClr val="0C2675"/>
                </a:solidFill>
                <a:highlight>
                  <a:srgbClr val="FFC72C"/>
                </a:highlight>
                <a:latin typeface="Calibri"/>
                <a:ea typeface="Calibri"/>
                <a:cs typeface="Calibri"/>
                <a:sym typeface="Calibri"/>
              </a:rPr>
              <a:t>د هوساینې په معاینه</a:t>
            </a:r>
            <a:r>
              <a:rPr lang="en-US" sz="5100" b="1" i="0" u="none" strike="noStrike" cap="none">
                <a:solidFill>
                  <a:srgbClr val="0C2675"/>
                </a:solidFill>
                <a:latin typeface="Calibri"/>
                <a:ea typeface="Calibri"/>
                <a:cs typeface="Calibri"/>
                <a:sym typeface="Calibri"/>
              </a:rPr>
              <a:t> کې د څه شي تمه ولري</a:t>
            </a:r>
            <a:endParaRPr sz="51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29"/>
        <p:cNvGrpSpPr/>
        <p:nvPr/>
      </p:nvGrpSpPr>
      <p:grpSpPr>
        <a:xfrm>
          <a:off x="0" y="0"/>
          <a:ext cx="0" cy="0"/>
          <a:chOff x="0" y="0"/>
          <a:chExt cx="0" cy="0"/>
        </a:xfrm>
      </p:grpSpPr>
      <p:sp>
        <p:nvSpPr>
          <p:cNvPr id="230" name="Google Shape;230;p23"/>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grpSp>
        <p:nvGrpSpPr>
          <p:cNvPr id="231" name="Google Shape;231;p23"/>
          <p:cNvGrpSpPr/>
          <p:nvPr/>
        </p:nvGrpSpPr>
        <p:grpSpPr>
          <a:xfrm>
            <a:off x="8700334" y="5298243"/>
            <a:ext cx="887358" cy="887358"/>
            <a:chOff x="0" y="0"/>
            <a:chExt cx="1183144" cy="1183144"/>
          </a:xfrm>
        </p:grpSpPr>
        <p:grpSp>
          <p:nvGrpSpPr>
            <p:cNvPr id="232" name="Google Shape;232;p23"/>
            <p:cNvGrpSpPr/>
            <p:nvPr/>
          </p:nvGrpSpPr>
          <p:grpSpPr>
            <a:xfrm>
              <a:off x="0" y="0"/>
              <a:ext cx="1183144" cy="1183144"/>
              <a:chOff x="0" y="0"/>
              <a:chExt cx="812800" cy="812800"/>
            </a:xfrm>
          </p:grpSpPr>
          <p:sp>
            <p:nvSpPr>
              <p:cNvPr id="233" name="Google Shape;233;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5" name="Google Shape;235;p23"/>
            <p:cNvSpPr txBox="1"/>
            <p:nvPr/>
          </p:nvSpPr>
          <p:spPr>
            <a:xfrm>
              <a:off x="386908" y="23248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236" name="Google Shape;236;p23"/>
          <p:cNvSpPr txBox="1"/>
          <p:nvPr/>
        </p:nvSpPr>
        <p:spPr>
          <a:xfrm>
            <a:off x="6702301" y="6594490"/>
            <a:ext cx="4883400" cy="4002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600" b="1" i="0" u="none" strike="noStrike" cap="none">
                <a:solidFill>
                  <a:srgbClr val="0C2675"/>
                </a:solidFill>
                <a:latin typeface="Calibri"/>
                <a:ea typeface="Calibri"/>
                <a:cs typeface="Calibri"/>
                <a:sym typeface="Calibri"/>
              </a:rPr>
              <a:t>2 ویډیو: د ناروغ حقونه</a:t>
            </a:r>
            <a:endParaRPr sz="2600">
              <a:latin typeface="Calibri"/>
              <a:ea typeface="Calibri"/>
              <a:cs typeface="Calibri"/>
              <a:sym typeface="Calibri"/>
            </a:endParaRPr>
          </a:p>
        </p:txBody>
      </p:sp>
      <p:sp>
        <p:nvSpPr>
          <p:cNvPr id="237" name="Google Shape;237;p23"/>
          <p:cNvSpPr txBox="1"/>
          <p:nvPr/>
        </p:nvSpPr>
        <p:spPr>
          <a:xfrm>
            <a:off x="6702301" y="7242712"/>
            <a:ext cx="4883400" cy="22410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i="0" u="none" strike="noStrike" cap="none">
                <a:solidFill>
                  <a:srgbClr val="0C2675"/>
                </a:solidFill>
                <a:latin typeface="Calibri"/>
                <a:ea typeface="Calibri"/>
                <a:cs typeface="Calibri"/>
                <a:sym typeface="Calibri"/>
              </a:rPr>
              <a:t>له تاسې سره مرسته کوي چې په متحده ایالاتو کې پر خپلو روغتیايي حقونو باندې پوه شئ او دا چې څرنګه له تاسې سره مرسته وکړي چې خپل اپاینټمنټ مو پرته له ستونزې تر سره شي.</a:t>
            </a:r>
            <a:endParaRPr sz="2600">
              <a:latin typeface="Calibri"/>
              <a:ea typeface="Calibri"/>
              <a:cs typeface="Calibri"/>
              <a:sym typeface="Calibri"/>
            </a:endParaRPr>
          </a:p>
        </p:txBody>
      </p:sp>
      <p:grpSp>
        <p:nvGrpSpPr>
          <p:cNvPr id="238" name="Google Shape;238;p23"/>
          <p:cNvGrpSpPr/>
          <p:nvPr/>
        </p:nvGrpSpPr>
        <p:grpSpPr>
          <a:xfrm>
            <a:off x="14374478" y="5298243"/>
            <a:ext cx="887334" cy="887334"/>
            <a:chOff x="0" y="0"/>
            <a:chExt cx="1183112" cy="1183112"/>
          </a:xfrm>
        </p:grpSpPr>
        <p:grpSp>
          <p:nvGrpSpPr>
            <p:cNvPr id="239" name="Google Shape;239;p23"/>
            <p:cNvGrpSpPr/>
            <p:nvPr/>
          </p:nvGrpSpPr>
          <p:grpSpPr>
            <a:xfrm>
              <a:off x="0" y="0"/>
              <a:ext cx="1183112" cy="1183112"/>
              <a:chOff x="0" y="0"/>
              <a:chExt cx="812800" cy="812800"/>
            </a:xfrm>
          </p:grpSpPr>
          <p:sp>
            <p:nvSpPr>
              <p:cNvPr id="240" name="Google Shape;240;p2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2" name="Google Shape;242;p23"/>
            <p:cNvSpPr txBox="1"/>
            <p:nvPr/>
          </p:nvSpPr>
          <p:spPr>
            <a:xfrm>
              <a:off x="386908" y="23248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sp>
        <p:nvSpPr>
          <p:cNvPr id="243" name="Google Shape;243;p23"/>
          <p:cNvSpPr txBox="1"/>
          <p:nvPr/>
        </p:nvSpPr>
        <p:spPr>
          <a:xfrm>
            <a:off x="12873364" y="6364390"/>
            <a:ext cx="3889500" cy="8604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Calibri"/>
                <a:ea typeface="Calibri"/>
                <a:cs typeface="Calibri"/>
                <a:sym typeface="Calibri"/>
              </a:rPr>
              <a:t>1 ویډیو: پېژندنه او د طبي کارکوونکو مرستې</a:t>
            </a:r>
            <a:endParaRPr sz="2600" b="1">
              <a:latin typeface="Calibri"/>
              <a:ea typeface="Calibri"/>
              <a:cs typeface="Calibri"/>
              <a:sym typeface="Calibri"/>
            </a:endParaRPr>
          </a:p>
        </p:txBody>
      </p:sp>
      <p:sp>
        <p:nvSpPr>
          <p:cNvPr id="244" name="Google Shape;244;p23"/>
          <p:cNvSpPr txBox="1"/>
          <p:nvPr/>
        </p:nvSpPr>
        <p:spPr>
          <a:xfrm>
            <a:off x="11879464" y="7403603"/>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0" i="0" u="none" strike="noStrike" cap="none" dirty="0" err="1">
                <a:solidFill>
                  <a:srgbClr val="0C2675"/>
                </a:solidFill>
                <a:latin typeface="Calibri"/>
                <a:ea typeface="Calibri"/>
                <a:cs typeface="Calibri"/>
                <a:sym typeface="Calibri"/>
              </a:rPr>
              <a:t>د</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ښځو</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د</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هوساینې</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د</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معاینې</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اهمیت</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او</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د</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هغو</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کارکوونکو</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ډولونه</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چې</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دا</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معاینات</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تر</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سره</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کوي</a:t>
            </a:r>
            <a:r>
              <a:rPr lang="en-US" sz="2600" b="0" i="0" u="none" strike="noStrike" cap="none" dirty="0">
                <a:solidFill>
                  <a:srgbClr val="0C2675"/>
                </a:solidFill>
                <a:latin typeface="Calibri"/>
                <a:ea typeface="Calibri"/>
                <a:cs typeface="Calibri"/>
                <a:sym typeface="Calibri"/>
              </a:rPr>
              <a:t> </a:t>
            </a:r>
            <a:r>
              <a:rPr lang="en-US" sz="2600" b="0" i="0" u="none" strike="noStrike" cap="none" dirty="0" err="1">
                <a:solidFill>
                  <a:srgbClr val="0C2675"/>
                </a:solidFill>
                <a:latin typeface="Calibri"/>
                <a:ea typeface="Calibri"/>
                <a:cs typeface="Calibri"/>
                <a:sym typeface="Calibri"/>
              </a:rPr>
              <a:t>درپېژني</a:t>
            </a:r>
            <a:r>
              <a:rPr lang="en-US" sz="2600" b="0" i="0" u="none" strike="noStrike" cap="none" dirty="0">
                <a:solidFill>
                  <a:srgbClr val="0C2675"/>
                </a:solidFill>
                <a:latin typeface="Calibri"/>
                <a:ea typeface="Calibri"/>
                <a:cs typeface="Calibri"/>
                <a:sym typeface="Calibri"/>
              </a:rPr>
              <a:t>.</a:t>
            </a:r>
            <a:endParaRPr sz="2600" dirty="0"/>
          </a:p>
        </p:txBody>
      </p:sp>
      <p:sp>
        <p:nvSpPr>
          <p:cNvPr id="245" name="Google Shape;245;p23"/>
          <p:cNvSpPr txBox="1"/>
          <p:nvPr/>
        </p:nvSpPr>
        <p:spPr>
          <a:xfrm>
            <a:off x="2307675" y="1945686"/>
            <a:ext cx="13958100" cy="2826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هغه افغان میرمنې </a:t>
            </a:r>
            <a:r>
              <a:rPr lang="en-US" sz="5100" b="1" i="0" u="none" strike="noStrike" cap="none">
                <a:solidFill>
                  <a:srgbClr val="0C2675"/>
                </a:solidFill>
                <a:highlight>
                  <a:srgbClr val="FFC72C"/>
                </a:highlight>
                <a:latin typeface="Calibri"/>
                <a:ea typeface="Calibri"/>
                <a:cs typeface="Calibri"/>
                <a:sym typeface="Calibri"/>
              </a:rPr>
              <a:t>چې نوې</a:t>
            </a:r>
            <a:r>
              <a:rPr lang="en-US" sz="5100" b="1" i="0" u="none" strike="noStrike" cap="none">
                <a:solidFill>
                  <a:srgbClr val="0C2675"/>
                </a:solidFill>
                <a:latin typeface="Calibri"/>
                <a:ea typeface="Calibri"/>
                <a:cs typeface="Calibri"/>
                <a:sym typeface="Calibri"/>
              </a:rPr>
              <a:t> متحده ایالاتو ته راغلي دي باید پوه شي چې د ښځو </a:t>
            </a:r>
            <a:r>
              <a:rPr lang="en-US" sz="5100" b="1" i="0" u="none" strike="noStrike" cap="none">
                <a:solidFill>
                  <a:srgbClr val="0C2675"/>
                </a:solidFill>
                <a:highlight>
                  <a:srgbClr val="FFC72C"/>
                </a:highlight>
                <a:latin typeface="Calibri"/>
                <a:ea typeface="Calibri"/>
                <a:cs typeface="Calibri"/>
                <a:sym typeface="Calibri"/>
              </a:rPr>
              <a:t>د هوساینې په معاینه</a:t>
            </a:r>
            <a:r>
              <a:rPr lang="en-US" sz="5100" b="1" i="0" u="none" strike="noStrike" cap="none">
                <a:solidFill>
                  <a:srgbClr val="0C2675"/>
                </a:solidFill>
                <a:latin typeface="Calibri"/>
                <a:ea typeface="Calibri"/>
                <a:cs typeface="Calibri"/>
                <a:sym typeface="Calibri"/>
              </a:rPr>
              <a:t> کې د څه شي تمه ولري</a:t>
            </a:r>
            <a:endParaRPr sz="51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53"/>
        <p:cNvGrpSpPr/>
        <p:nvPr/>
      </p:nvGrpSpPr>
      <p:grpSpPr>
        <a:xfrm>
          <a:off x="0" y="0"/>
          <a:ext cx="0" cy="0"/>
          <a:chOff x="0" y="0"/>
          <a:chExt cx="0" cy="0"/>
        </a:xfrm>
      </p:grpSpPr>
      <p:sp>
        <p:nvSpPr>
          <p:cNvPr id="254" name="Google Shape;254;p24"/>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grpSp>
        <p:nvGrpSpPr>
          <p:cNvPr id="255" name="Google Shape;255;p24"/>
          <p:cNvGrpSpPr/>
          <p:nvPr/>
        </p:nvGrpSpPr>
        <p:grpSpPr>
          <a:xfrm>
            <a:off x="3026194" y="5298243"/>
            <a:ext cx="887358" cy="887358"/>
            <a:chOff x="0" y="0"/>
            <a:chExt cx="1183144" cy="1183144"/>
          </a:xfrm>
        </p:grpSpPr>
        <p:grpSp>
          <p:nvGrpSpPr>
            <p:cNvPr id="256" name="Google Shape;256;p24"/>
            <p:cNvGrpSpPr/>
            <p:nvPr/>
          </p:nvGrpSpPr>
          <p:grpSpPr>
            <a:xfrm>
              <a:off x="0" y="0"/>
              <a:ext cx="1183144" cy="1183144"/>
              <a:chOff x="0" y="0"/>
              <a:chExt cx="812800" cy="812800"/>
            </a:xfrm>
          </p:grpSpPr>
          <p:sp>
            <p:nvSpPr>
              <p:cNvPr id="257" name="Google Shape;257;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9" name="Google Shape;259;p24"/>
            <p:cNvSpPr txBox="1"/>
            <p:nvPr/>
          </p:nvSpPr>
          <p:spPr>
            <a:xfrm>
              <a:off x="431483" y="227082"/>
              <a:ext cx="2694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3</a:t>
              </a:r>
              <a:endParaRPr/>
            </a:p>
          </p:txBody>
        </p:sp>
      </p:grpSp>
      <p:sp>
        <p:nvSpPr>
          <p:cNvPr id="260" name="Google Shape;260;p24"/>
          <p:cNvSpPr txBox="1"/>
          <p:nvPr/>
        </p:nvSpPr>
        <p:spPr>
          <a:xfrm>
            <a:off x="1028163" y="7187062"/>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0" i="0" u="none" strike="noStrike" cap="none">
                <a:solidFill>
                  <a:srgbClr val="0C2675"/>
                </a:solidFill>
                <a:latin typeface="Calibri"/>
                <a:ea typeface="Calibri"/>
                <a:cs typeface="Calibri"/>
                <a:sym typeface="Calibri"/>
              </a:rPr>
              <a:t>له تاسې سره مرسته کوي چې د ښځو د هوساینې په ازموینه کې د هغو جزئیاتو په اړه چې څه به را پېښ شي، چمتو واوسئ.</a:t>
            </a:r>
            <a:endParaRPr sz="2600"/>
          </a:p>
        </p:txBody>
      </p:sp>
      <p:sp>
        <p:nvSpPr>
          <p:cNvPr id="261" name="Google Shape;261;p24"/>
          <p:cNvSpPr txBox="1"/>
          <p:nvPr/>
        </p:nvSpPr>
        <p:spPr>
          <a:xfrm>
            <a:off x="1028163" y="6594490"/>
            <a:ext cx="4883400" cy="4002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Roboto"/>
                <a:ea typeface="Roboto"/>
                <a:cs typeface="Roboto"/>
                <a:sym typeface="Roboto"/>
              </a:rPr>
              <a:t>3 ویډیو: د معاینې په اړه</a:t>
            </a:r>
            <a:endParaRPr sz="2600"/>
          </a:p>
        </p:txBody>
      </p:sp>
      <p:grpSp>
        <p:nvGrpSpPr>
          <p:cNvPr id="262" name="Google Shape;262;p24"/>
          <p:cNvGrpSpPr/>
          <p:nvPr/>
        </p:nvGrpSpPr>
        <p:grpSpPr>
          <a:xfrm>
            <a:off x="8700334" y="5298243"/>
            <a:ext cx="887334" cy="887334"/>
            <a:chOff x="0" y="0"/>
            <a:chExt cx="1183112" cy="1183112"/>
          </a:xfrm>
        </p:grpSpPr>
        <p:grpSp>
          <p:nvGrpSpPr>
            <p:cNvPr id="263" name="Google Shape;263;p24"/>
            <p:cNvGrpSpPr/>
            <p:nvPr/>
          </p:nvGrpSpPr>
          <p:grpSpPr>
            <a:xfrm>
              <a:off x="0" y="0"/>
              <a:ext cx="1183112" cy="1183112"/>
              <a:chOff x="0" y="0"/>
              <a:chExt cx="812800" cy="812800"/>
            </a:xfrm>
          </p:grpSpPr>
          <p:sp>
            <p:nvSpPr>
              <p:cNvPr id="264" name="Google Shape;264;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6" name="Google Shape;266;p24"/>
            <p:cNvSpPr txBox="1"/>
            <p:nvPr/>
          </p:nvSpPr>
          <p:spPr>
            <a:xfrm>
              <a:off x="386908" y="23248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2</a:t>
              </a:r>
              <a:endParaRPr/>
            </a:p>
          </p:txBody>
        </p:sp>
      </p:grpSp>
      <p:sp>
        <p:nvSpPr>
          <p:cNvPr id="267" name="Google Shape;267;p24"/>
          <p:cNvSpPr txBox="1"/>
          <p:nvPr/>
        </p:nvSpPr>
        <p:spPr>
          <a:xfrm>
            <a:off x="6702301" y="6594490"/>
            <a:ext cx="4883400" cy="4002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600" b="1" i="0" u="none" strike="noStrike" cap="none">
                <a:solidFill>
                  <a:srgbClr val="0C2675"/>
                </a:solidFill>
                <a:latin typeface="Calibri"/>
                <a:ea typeface="Calibri"/>
                <a:cs typeface="Calibri"/>
                <a:sym typeface="Calibri"/>
              </a:rPr>
              <a:t>2 ویډیو: د ناروغ حقونه</a:t>
            </a:r>
            <a:endParaRPr sz="2600">
              <a:latin typeface="Calibri"/>
              <a:ea typeface="Calibri"/>
              <a:cs typeface="Calibri"/>
              <a:sym typeface="Calibri"/>
            </a:endParaRPr>
          </a:p>
        </p:txBody>
      </p:sp>
      <p:sp>
        <p:nvSpPr>
          <p:cNvPr id="268" name="Google Shape;268;p24"/>
          <p:cNvSpPr txBox="1"/>
          <p:nvPr/>
        </p:nvSpPr>
        <p:spPr>
          <a:xfrm>
            <a:off x="6702301" y="7242712"/>
            <a:ext cx="4883400" cy="22410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i="0" u="none" strike="noStrike" cap="none">
                <a:solidFill>
                  <a:srgbClr val="0C2675"/>
                </a:solidFill>
                <a:latin typeface="Calibri"/>
                <a:ea typeface="Calibri"/>
                <a:cs typeface="Calibri"/>
                <a:sym typeface="Calibri"/>
              </a:rPr>
              <a:t>له تاسې سره مرسته کوي چې په متحده ایالاتو کې پر خپلو روغتیايي حقونو باندې پوه شئ او دا چې څرنګه له تاسې سره مرسته وکړي چې خپل اپاینټمنټ مو پرته له ستونزې تر سره شي.</a:t>
            </a:r>
            <a:endParaRPr sz="2600">
              <a:latin typeface="Calibri"/>
              <a:ea typeface="Calibri"/>
              <a:cs typeface="Calibri"/>
              <a:sym typeface="Calibri"/>
            </a:endParaRPr>
          </a:p>
        </p:txBody>
      </p:sp>
      <p:grpSp>
        <p:nvGrpSpPr>
          <p:cNvPr id="269" name="Google Shape;269;p24"/>
          <p:cNvGrpSpPr/>
          <p:nvPr/>
        </p:nvGrpSpPr>
        <p:grpSpPr>
          <a:xfrm>
            <a:off x="14374478" y="5298243"/>
            <a:ext cx="887334" cy="887334"/>
            <a:chOff x="0" y="0"/>
            <a:chExt cx="1183112" cy="1183112"/>
          </a:xfrm>
        </p:grpSpPr>
        <p:grpSp>
          <p:nvGrpSpPr>
            <p:cNvPr id="270" name="Google Shape;270;p24"/>
            <p:cNvGrpSpPr/>
            <p:nvPr/>
          </p:nvGrpSpPr>
          <p:grpSpPr>
            <a:xfrm>
              <a:off x="0" y="0"/>
              <a:ext cx="1183112" cy="1183112"/>
              <a:chOff x="0" y="0"/>
              <a:chExt cx="812800" cy="812800"/>
            </a:xfrm>
          </p:grpSpPr>
          <p:sp>
            <p:nvSpPr>
              <p:cNvPr id="271" name="Google Shape;271;p2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3" name="Google Shape;273;p24"/>
            <p:cNvSpPr txBox="1"/>
            <p:nvPr/>
          </p:nvSpPr>
          <p:spPr>
            <a:xfrm>
              <a:off x="386908" y="23248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a:solidFill>
                    <a:srgbClr val="FFFFFF"/>
                  </a:solidFill>
                  <a:latin typeface="Roboto Slab"/>
                  <a:ea typeface="Roboto Slab"/>
                  <a:cs typeface="Roboto Slab"/>
                  <a:sym typeface="Roboto Slab"/>
                </a:rPr>
                <a:t>1</a:t>
              </a:r>
              <a:endParaRPr/>
            </a:p>
          </p:txBody>
        </p:sp>
      </p:grpSp>
      <p:sp>
        <p:nvSpPr>
          <p:cNvPr id="274" name="Google Shape;274;p24"/>
          <p:cNvSpPr txBox="1"/>
          <p:nvPr/>
        </p:nvSpPr>
        <p:spPr>
          <a:xfrm>
            <a:off x="12873364" y="6364390"/>
            <a:ext cx="3889500" cy="8604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Calibri"/>
                <a:ea typeface="Calibri"/>
                <a:cs typeface="Calibri"/>
                <a:sym typeface="Calibri"/>
              </a:rPr>
              <a:t>1 ویډیو: پېژندنه او د طبي کارکوونکو مرستې</a:t>
            </a:r>
            <a:endParaRPr sz="2600" b="1">
              <a:latin typeface="Calibri"/>
              <a:ea typeface="Calibri"/>
              <a:cs typeface="Calibri"/>
              <a:sym typeface="Calibri"/>
            </a:endParaRPr>
          </a:p>
        </p:txBody>
      </p:sp>
      <p:sp>
        <p:nvSpPr>
          <p:cNvPr id="275" name="Google Shape;275;p24"/>
          <p:cNvSpPr txBox="1"/>
          <p:nvPr/>
        </p:nvSpPr>
        <p:spPr>
          <a:xfrm>
            <a:off x="11879484" y="7403637"/>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0" i="0" u="none" strike="noStrike" cap="none">
                <a:solidFill>
                  <a:srgbClr val="0C2675"/>
                </a:solidFill>
                <a:latin typeface="Calibri"/>
                <a:ea typeface="Calibri"/>
                <a:cs typeface="Calibri"/>
                <a:sym typeface="Calibri"/>
              </a:rPr>
              <a:t>د ښځو د هوساینې د معاینې اهمیت او د هغو کارکوونکو ډولونه چې دا معاینات تر سره کوي درپېژني.</a:t>
            </a:r>
            <a:endParaRPr sz="2600"/>
          </a:p>
        </p:txBody>
      </p:sp>
      <p:sp>
        <p:nvSpPr>
          <p:cNvPr id="276" name="Google Shape;276;p24"/>
          <p:cNvSpPr txBox="1"/>
          <p:nvPr/>
        </p:nvSpPr>
        <p:spPr>
          <a:xfrm>
            <a:off x="2307675" y="1945686"/>
            <a:ext cx="13958100" cy="2826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هغه افغان میرمنې </a:t>
            </a:r>
            <a:r>
              <a:rPr lang="en-US" sz="5100" b="1" i="0" u="none" strike="noStrike" cap="none">
                <a:solidFill>
                  <a:srgbClr val="0C2675"/>
                </a:solidFill>
                <a:highlight>
                  <a:srgbClr val="FFC72C"/>
                </a:highlight>
                <a:latin typeface="Calibri"/>
                <a:ea typeface="Calibri"/>
                <a:cs typeface="Calibri"/>
                <a:sym typeface="Calibri"/>
              </a:rPr>
              <a:t>چې نوې</a:t>
            </a:r>
            <a:r>
              <a:rPr lang="en-US" sz="5100" b="1" i="0" u="none" strike="noStrike" cap="none">
                <a:solidFill>
                  <a:srgbClr val="0C2675"/>
                </a:solidFill>
                <a:latin typeface="Calibri"/>
                <a:ea typeface="Calibri"/>
                <a:cs typeface="Calibri"/>
                <a:sym typeface="Calibri"/>
              </a:rPr>
              <a:t> متحده ایالاتو ته راغلي دي باید پوه شي چې د ښځو </a:t>
            </a:r>
            <a:r>
              <a:rPr lang="en-US" sz="5100" b="1" i="0" u="none" strike="noStrike" cap="none">
                <a:solidFill>
                  <a:srgbClr val="0C2675"/>
                </a:solidFill>
                <a:highlight>
                  <a:srgbClr val="FFC72C"/>
                </a:highlight>
                <a:latin typeface="Calibri"/>
                <a:ea typeface="Calibri"/>
                <a:cs typeface="Calibri"/>
                <a:sym typeface="Calibri"/>
              </a:rPr>
              <a:t>د هوساینې په معاینه</a:t>
            </a:r>
            <a:r>
              <a:rPr lang="en-US" sz="5100" b="1" i="0" u="none" strike="noStrike" cap="none">
                <a:solidFill>
                  <a:srgbClr val="0C2675"/>
                </a:solidFill>
                <a:latin typeface="Calibri"/>
                <a:ea typeface="Calibri"/>
                <a:cs typeface="Calibri"/>
                <a:sym typeface="Calibri"/>
              </a:rPr>
              <a:t> کې د څه شي تمه ولري</a:t>
            </a:r>
            <a:endParaRPr sz="5100" b="1">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84"/>
        <p:cNvGrpSpPr/>
        <p:nvPr/>
      </p:nvGrpSpPr>
      <p:grpSpPr>
        <a:xfrm>
          <a:off x="0" y="0"/>
          <a:ext cx="0" cy="0"/>
          <a:chOff x="0" y="0"/>
          <a:chExt cx="0" cy="0"/>
        </a:xfrm>
      </p:grpSpPr>
      <p:sp>
        <p:nvSpPr>
          <p:cNvPr id="285" name="Google Shape;285;p25"/>
          <p:cNvSpPr/>
          <p:nvPr/>
        </p:nvSpPr>
        <p:spPr>
          <a:xfrm>
            <a:off x="6817895" y="4701725"/>
            <a:ext cx="6133173" cy="1364752"/>
          </a:xfrm>
          <a:custGeom>
            <a:avLst/>
            <a:gdLst/>
            <a:ahLst/>
            <a:cxnLst/>
            <a:rect l="l" t="t" r="r" b="b"/>
            <a:pathLst>
              <a:path w="1002521" h="174465" extrusionOk="0">
                <a:moveTo>
                  <a:pt x="0" y="0"/>
                </a:moveTo>
                <a:lnTo>
                  <a:pt x="1002521" y="0"/>
                </a:lnTo>
                <a:lnTo>
                  <a:pt x="1002521" y="174465"/>
                </a:lnTo>
                <a:lnTo>
                  <a:pt x="0" y="174465"/>
                </a:lnTo>
                <a:close/>
              </a:path>
            </a:pathLst>
          </a:custGeom>
          <a:solidFill>
            <a:srgbClr val="335929"/>
          </a:solidFill>
          <a:ln>
            <a:noFill/>
          </a:ln>
        </p:spPr>
        <p:txBody>
          <a:bodyPr/>
          <a:lstStyle/>
          <a:p>
            <a:endParaRPr lang="en-US"/>
          </a:p>
        </p:txBody>
      </p:sp>
      <p:sp>
        <p:nvSpPr>
          <p:cNvPr id="286" name="Google Shape;286;p25"/>
          <p:cNvSpPr txBox="1"/>
          <p:nvPr/>
        </p:nvSpPr>
        <p:spPr>
          <a:xfrm>
            <a:off x="5416229" y="4796893"/>
            <a:ext cx="7455600" cy="954300"/>
          </a:xfrm>
          <a:prstGeom prst="rect">
            <a:avLst/>
          </a:prstGeom>
          <a:noFill/>
          <a:ln>
            <a:noFill/>
          </a:ln>
        </p:spPr>
        <p:txBody>
          <a:bodyPr spcFirstLastPara="1" wrap="square" lIns="0" tIns="0" rIns="0" bIns="0" anchor="t" anchorCtr="0">
            <a:spAutoFit/>
          </a:bodyPr>
          <a:lstStyle/>
          <a:p>
            <a:pPr marL="0" marR="0" lvl="0" indent="0" algn="r" rtl="1">
              <a:lnSpc>
                <a:spcPct val="140000"/>
              </a:lnSpc>
              <a:spcBef>
                <a:spcPts val="0"/>
              </a:spcBef>
              <a:spcAft>
                <a:spcPts val="0"/>
              </a:spcAft>
              <a:buNone/>
            </a:pPr>
            <a:r>
              <a:rPr lang="en-US" sz="6200" b="1" i="0" u="none" strike="noStrike" cap="none">
                <a:solidFill>
                  <a:srgbClr val="FFFFFF"/>
                </a:solidFill>
                <a:latin typeface="Calibri"/>
                <a:ea typeface="Calibri"/>
                <a:cs typeface="Calibri"/>
                <a:sym typeface="Calibri"/>
              </a:rPr>
              <a:t>راځئ چې پیل یې کړو!</a:t>
            </a:r>
            <a:endParaRPr b="1"/>
          </a:p>
        </p:txBody>
      </p:sp>
      <p:grpSp>
        <p:nvGrpSpPr>
          <p:cNvPr id="287" name="Google Shape;287;p25"/>
          <p:cNvGrpSpPr/>
          <p:nvPr/>
        </p:nvGrpSpPr>
        <p:grpSpPr>
          <a:xfrm>
            <a:off x="7498606" y="3205566"/>
            <a:ext cx="3290788" cy="1052226"/>
            <a:chOff x="0" y="0"/>
            <a:chExt cx="4387717" cy="1402968"/>
          </a:xfrm>
        </p:grpSpPr>
        <p:sp>
          <p:nvSpPr>
            <p:cNvPr id="288" name="Google Shape;288;p25"/>
            <p:cNvSpPr/>
            <p:nvPr/>
          </p:nvSpPr>
          <p:spPr>
            <a:xfrm>
              <a:off x="3022342" y="15747"/>
              <a:ext cx="1365375" cy="1387221"/>
            </a:xfrm>
            <a:custGeom>
              <a:avLst/>
              <a:gdLst/>
              <a:ahLst/>
              <a:cxnLst/>
              <a:rect l="l" t="t" r="r" b="b"/>
              <a:pathLst>
                <a:path w="1365375" h="1387221" extrusionOk="0">
                  <a:moveTo>
                    <a:pt x="0" y="0"/>
                  </a:moveTo>
                  <a:lnTo>
                    <a:pt x="1365374" y="0"/>
                  </a:lnTo>
                  <a:lnTo>
                    <a:pt x="1365374" y="1387221"/>
                  </a:lnTo>
                  <a:lnTo>
                    <a:pt x="0" y="1387221"/>
                  </a:lnTo>
                  <a:lnTo>
                    <a:pt x="0" y="0"/>
                  </a:lnTo>
                  <a:close/>
                </a:path>
              </a:pathLst>
            </a:custGeom>
            <a:blipFill rotWithShape="1">
              <a:blip r:embed="rId3">
                <a:alphaModFix/>
              </a:blip>
              <a:stretch>
                <a:fillRect/>
              </a:stretch>
            </a:blipFill>
            <a:ln>
              <a:noFill/>
            </a:ln>
          </p:spPr>
          <p:txBody>
            <a:bodyPr/>
            <a:lstStyle/>
            <a:p>
              <a:endParaRPr lang="en-US"/>
            </a:p>
          </p:txBody>
        </p:sp>
        <p:sp>
          <p:nvSpPr>
            <p:cNvPr id="289" name="Google Shape;289;p25"/>
            <p:cNvSpPr/>
            <p:nvPr/>
          </p:nvSpPr>
          <p:spPr>
            <a:xfrm>
              <a:off x="1522847" y="15747"/>
              <a:ext cx="1365375" cy="1387221"/>
            </a:xfrm>
            <a:custGeom>
              <a:avLst/>
              <a:gdLst/>
              <a:ahLst/>
              <a:cxnLst/>
              <a:rect l="l" t="t" r="r" b="b"/>
              <a:pathLst>
                <a:path w="1365375" h="1387221" extrusionOk="0">
                  <a:moveTo>
                    <a:pt x="0" y="0"/>
                  </a:moveTo>
                  <a:lnTo>
                    <a:pt x="1365375" y="0"/>
                  </a:lnTo>
                  <a:lnTo>
                    <a:pt x="1365375" y="1387221"/>
                  </a:lnTo>
                  <a:lnTo>
                    <a:pt x="0" y="1387221"/>
                  </a:lnTo>
                  <a:lnTo>
                    <a:pt x="0" y="0"/>
                  </a:lnTo>
                  <a:close/>
                </a:path>
              </a:pathLst>
            </a:custGeom>
            <a:blipFill rotWithShape="1">
              <a:blip r:embed="rId4">
                <a:alphaModFix/>
              </a:blip>
              <a:stretch>
                <a:fillRect/>
              </a:stretch>
            </a:blipFill>
            <a:ln>
              <a:noFill/>
            </a:ln>
          </p:spPr>
          <p:txBody>
            <a:bodyPr/>
            <a:lstStyle/>
            <a:p>
              <a:endParaRPr lang="en-US"/>
            </a:p>
          </p:txBody>
        </p:sp>
        <p:sp>
          <p:nvSpPr>
            <p:cNvPr id="290" name="Google Shape;290;p25"/>
            <p:cNvSpPr/>
            <p:nvPr/>
          </p:nvSpPr>
          <p:spPr>
            <a:xfrm>
              <a:off x="0" y="0"/>
              <a:ext cx="1365375" cy="1387221"/>
            </a:xfrm>
            <a:custGeom>
              <a:avLst/>
              <a:gdLst/>
              <a:ahLst/>
              <a:cxnLst/>
              <a:rect l="l" t="t" r="r" b="b"/>
              <a:pathLst>
                <a:path w="1365375" h="1387221" extrusionOk="0">
                  <a:moveTo>
                    <a:pt x="0" y="0"/>
                  </a:moveTo>
                  <a:lnTo>
                    <a:pt x="1365375" y="0"/>
                  </a:lnTo>
                  <a:lnTo>
                    <a:pt x="1365375" y="1387221"/>
                  </a:lnTo>
                  <a:lnTo>
                    <a:pt x="0" y="1387221"/>
                  </a:lnTo>
                  <a:lnTo>
                    <a:pt x="0" y="0"/>
                  </a:lnTo>
                  <a:close/>
                </a:path>
              </a:pathLst>
            </a:custGeom>
            <a:blipFill rotWithShape="1">
              <a:blip r:embed="rId5">
                <a:alphaModFix/>
              </a:blip>
              <a:stretch>
                <a:fillRect/>
              </a:stretch>
            </a:blipFill>
            <a:ln>
              <a:noFill/>
            </a:ln>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26"/>
          <p:cNvPicPr preferRelativeResize="0"/>
          <p:nvPr/>
        </p:nvPicPr>
        <p:blipFill rotWithShape="1">
          <a:blip r:embed="rId3">
            <a:alphaModFix/>
          </a:blip>
          <a:srcRect t="6535" b="6534"/>
          <a:stretch/>
        </p:blipFill>
        <p:spPr>
          <a:xfrm>
            <a:off x="0" y="0"/>
            <a:ext cx="18288000" cy="10287000"/>
          </a:xfrm>
          <a:prstGeom prst="rect">
            <a:avLst/>
          </a:prstGeom>
          <a:noFill/>
          <a:ln>
            <a:noFill/>
          </a:ln>
        </p:spPr>
      </p:pic>
      <p:sp>
        <p:nvSpPr>
          <p:cNvPr id="300" name="Google Shape;300;p26"/>
          <p:cNvSpPr/>
          <p:nvPr/>
        </p:nvSpPr>
        <p:spPr>
          <a:xfrm>
            <a:off x="1354399" y="3067575"/>
            <a:ext cx="4857213" cy="2276887"/>
          </a:xfrm>
          <a:custGeom>
            <a:avLst/>
            <a:gdLst/>
            <a:ahLst/>
            <a:cxnLst/>
            <a:rect l="l" t="t" r="r" b="b"/>
            <a:pathLst>
              <a:path w="757165" h="291069" extrusionOk="0">
                <a:moveTo>
                  <a:pt x="0" y="0"/>
                </a:moveTo>
                <a:lnTo>
                  <a:pt x="757165" y="0"/>
                </a:lnTo>
                <a:lnTo>
                  <a:pt x="757165" y="291069"/>
                </a:lnTo>
                <a:lnTo>
                  <a:pt x="0" y="291069"/>
                </a:lnTo>
                <a:close/>
              </a:path>
            </a:pathLst>
          </a:custGeom>
          <a:solidFill>
            <a:srgbClr val="335929"/>
          </a:solidFill>
          <a:ln>
            <a:noFill/>
          </a:ln>
        </p:spPr>
        <p:txBody>
          <a:bodyPr/>
          <a:lstStyle/>
          <a:p>
            <a:endParaRPr lang="en-US"/>
          </a:p>
        </p:txBody>
      </p:sp>
      <p:sp>
        <p:nvSpPr>
          <p:cNvPr id="301" name="Google Shape;301;p26"/>
          <p:cNvSpPr txBox="1"/>
          <p:nvPr/>
        </p:nvSpPr>
        <p:spPr>
          <a:xfrm>
            <a:off x="1121826" y="3169175"/>
            <a:ext cx="4857000" cy="20517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6200" b="1" i="0" u="none" strike="noStrike" cap="none">
                <a:solidFill>
                  <a:srgbClr val="FFFFFF"/>
                </a:solidFill>
                <a:latin typeface="Calibri"/>
                <a:ea typeface="Calibri"/>
                <a:cs typeface="Calibri"/>
                <a:sym typeface="Calibri"/>
              </a:rPr>
              <a:t>د لومړنی پاملرنی  ډاکتر </a:t>
            </a:r>
            <a:endParaRPr b="1"/>
          </a:p>
        </p:txBody>
      </p:sp>
      <p:grpSp>
        <p:nvGrpSpPr>
          <p:cNvPr id="302" name="Google Shape;302;p26"/>
          <p:cNvGrpSpPr/>
          <p:nvPr/>
        </p:nvGrpSpPr>
        <p:grpSpPr>
          <a:xfrm>
            <a:off x="14307169" y="8614064"/>
            <a:ext cx="3370265" cy="1052226"/>
            <a:chOff x="0" y="0"/>
            <a:chExt cx="4493686" cy="1402968"/>
          </a:xfrm>
        </p:grpSpPr>
        <p:sp>
          <p:nvSpPr>
            <p:cNvPr id="303" name="Google Shape;303;p26"/>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04" name="Google Shape;304;p26"/>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05" name="Google Shape;305;p26"/>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7"/>
          <p:cNvPicPr preferRelativeResize="0"/>
          <p:nvPr/>
        </p:nvPicPr>
        <p:blipFill rotWithShape="1">
          <a:blip r:embed="rId3">
            <a:alphaModFix/>
          </a:blip>
          <a:srcRect t="1974" b="1975"/>
          <a:stretch/>
        </p:blipFill>
        <p:spPr>
          <a:xfrm>
            <a:off x="-98365" y="0"/>
            <a:ext cx="18386365" cy="10287000"/>
          </a:xfrm>
          <a:prstGeom prst="rect">
            <a:avLst/>
          </a:prstGeom>
          <a:noFill/>
          <a:ln>
            <a:noFill/>
          </a:ln>
        </p:spPr>
      </p:pic>
      <p:grpSp>
        <p:nvGrpSpPr>
          <p:cNvPr id="315" name="Google Shape;315;p27"/>
          <p:cNvGrpSpPr/>
          <p:nvPr/>
        </p:nvGrpSpPr>
        <p:grpSpPr>
          <a:xfrm>
            <a:off x="2180176" y="3010425"/>
            <a:ext cx="4529150" cy="1198638"/>
            <a:chOff x="0" y="0"/>
            <a:chExt cx="7053653" cy="1598185"/>
          </a:xfrm>
        </p:grpSpPr>
        <p:sp>
          <p:nvSpPr>
            <p:cNvPr id="316" name="Google Shape;316;p27"/>
            <p:cNvSpPr/>
            <p:nvPr/>
          </p:nvSpPr>
          <p:spPr>
            <a:xfrm>
              <a:off x="0" y="2822"/>
              <a:ext cx="7053653" cy="1595362"/>
            </a:xfrm>
            <a:custGeom>
              <a:avLst/>
              <a:gdLst/>
              <a:ahLst/>
              <a:cxnLst/>
              <a:rect l="l" t="t" r="r" b="b"/>
              <a:pathLst>
                <a:path w="676285" h="152959" extrusionOk="0">
                  <a:moveTo>
                    <a:pt x="0" y="0"/>
                  </a:moveTo>
                  <a:lnTo>
                    <a:pt x="676285" y="0"/>
                  </a:lnTo>
                  <a:lnTo>
                    <a:pt x="676285" y="152959"/>
                  </a:lnTo>
                  <a:lnTo>
                    <a:pt x="0" y="152959"/>
                  </a:lnTo>
                  <a:close/>
                </a:path>
              </a:pathLst>
            </a:custGeom>
            <a:solidFill>
              <a:srgbClr val="335929"/>
            </a:solidFill>
            <a:ln>
              <a:noFill/>
            </a:ln>
          </p:spPr>
          <p:txBody>
            <a:bodyPr/>
            <a:lstStyle/>
            <a:p>
              <a:endParaRPr lang="en-US"/>
            </a:p>
          </p:txBody>
        </p:sp>
        <p:sp>
          <p:nvSpPr>
            <p:cNvPr id="317" name="Google Shape;317;p27"/>
            <p:cNvSpPr txBox="1"/>
            <p:nvPr/>
          </p:nvSpPr>
          <p:spPr>
            <a:xfrm>
              <a:off x="244306" y="0"/>
              <a:ext cx="6565800" cy="12723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1" i="0" u="none" strike="noStrike" cap="none">
                  <a:solidFill>
                    <a:srgbClr val="FFFFFF"/>
                  </a:solidFill>
                  <a:latin typeface="Calibri"/>
                  <a:ea typeface="Calibri"/>
                  <a:cs typeface="Calibri"/>
                  <a:sym typeface="Calibri"/>
                </a:rPr>
                <a:t>نسایي-ولادي </a:t>
              </a:r>
              <a:endParaRPr b="1"/>
            </a:p>
          </p:txBody>
        </p:sp>
      </p:grpSp>
      <p:grpSp>
        <p:nvGrpSpPr>
          <p:cNvPr id="318" name="Google Shape;318;p27"/>
          <p:cNvGrpSpPr/>
          <p:nvPr/>
        </p:nvGrpSpPr>
        <p:grpSpPr>
          <a:xfrm>
            <a:off x="14307169" y="8614064"/>
            <a:ext cx="3370265" cy="1052226"/>
            <a:chOff x="0" y="0"/>
            <a:chExt cx="4493686" cy="1402968"/>
          </a:xfrm>
        </p:grpSpPr>
        <p:sp>
          <p:nvSpPr>
            <p:cNvPr id="319" name="Google Shape;319;p27"/>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20" name="Google Shape;320;p27"/>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21" name="Google Shape;321;p27"/>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8"/>
          <p:cNvPicPr preferRelativeResize="0"/>
          <p:nvPr/>
        </p:nvPicPr>
        <p:blipFill rotWithShape="1">
          <a:blip r:embed="rId3">
            <a:alphaModFix/>
          </a:blip>
          <a:srcRect l="121" t="15219" r="13446" b="1419"/>
          <a:stretch/>
        </p:blipFill>
        <p:spPr>
          <a:xfrm>
            <a:off x="0" y="0"/>
            <a:ext cx="18288000" cy="10287000"/>
          </a:xfrm>
          <a:prstGeom prst="rect">
            <a:avLst/>
          </a:prstGeom>
          <a:noFill/>
          <a:ln>
            <a:noFill/>
          </a:ln>
        </p:spPr>
      </p:pic>
      <p:grpSp>
        <p:nvGrpSpPr>
          <p:cNvPr id="331" name="Google Shape;331;p28"/>
          <p:cNvGrpSpPr/>
          <p:nvPr/>
        </p:nvGrpSpPr>
        <p:grpSpPr>
          <a:xfrm>
            <a:off x="14307169" y="8614064"/>
            <a:ext cx="3370265" cy="1052226"/>
            <a:chOff x="0" y="0"/>
            <a:chExt cx="4493686" cy="1402968"/>
          </a:xfrm>
        </p:grpSpPr>
        <p:sp>
          <p:nvSpPr>
            <p:cNvPr id="332" name="Google Shape;332;p28"/>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33" name="Google Shape;333;p28"/>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34" name="Google Shape;334;p28"/>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335" name="Google Shape;335;p28"/>
          <p:cNvGrpSpPr/>
          <p:nvPr/>
        </p:nvGrpSpPr>
        <p:grpSpPr>
          <a:xfrm>
            <a:off x="1693351" y="3095100"/>
            <a:ext cx="4529150" cy="1198638"/>
            <a:chOff x="0" y="0"/>
            <a:chExt cx="7053653" cy="1598185"/>
          </a:xfrm>
        </p:grpSpPr>
        <p:sp>
          <p:nvSpPr>
            <p:cNvPr id="336" name="Google Shape;336;p28"/>
            <p:cNvSpPr/>
            <p:nvPr/>
          </p:nvSpPr>
          <p:spPr>
            <a:xfrm>
              <a:off x="0" y="2822"/>
              <a:ext cx="7053653" cy="1595362"/>
            </a:xfrm>
            <a:custGeom>
              <a:avLst/>
              <a:gdLst/>
              <a:ahLst/>
              <a:cxnLst/>
              <a:rect l="l" t="t" r="r" b="b"/>
              <a:pathLst>
                <a:path w="676285" h="152959" extrusionOk="0">
                  <a:moveTo>
                    <a:pt x="0" y="0"/>
                  </a:moveTo>
                  <a:lnTo>
                    <a:pt x="676285" y="0"/>
                  </a:lnTo>
                  <a:lnTo>
                    <a:pt x="676285" y="152959"/>
                  </a:lnTo>
                  <a:lnTo>
                    <a:pt x="0" y="152959"/>
                  </a:lnTo>
                  <a:close/>
                </a:path>
              </a:pathLst>
            </a:custGeom>
            <a:solidFill>
              <a:srgbClr val="335929"/>
            </a:solidFill>
            <a:ln>
              <a:noFill/>
            </a:ln>
          </p:spPr>
          <p:txBody>
            <a:bodyPr/>
            <a:lstStyle/>
            <a:p>
              <a:endParaRPr lang="en-US"/>
            </a:p>
          </p:txBody>
        </p:sp>
        <p:sp>
          <p:nvSpPr>
            <p:cNvPr id="337" name="Google Shape;337;p28"/>
            <p:cNvSpPr txBox="1"/>
            <p:nvPr/>
          </p:nvSpPr>
          <p:spPr>
            <a:xfrm>
              <a:off x="244306" y="0"/>
              <a:ext cx="6565800" cy="12723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1" i="0" u="none" strike="noStrike" cap="none">
                  <a:solidFill>
                    <a:srgbClr val="FFFFFF"/>
                  </a:solidFill>
                  <a:latin typeface="Calibri"/>
                  <a:ea typeface="Calibri"/>
                  <a:cs typeface="Calibri"/>
                  <a:sym typeface="Calibri"/>
                </a:rPr>
                <a:t>نسایي-ولادي </a:t>
              </a:r>
              <a:endParaRPr b="1"/>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9"/>
          <p:cNvPicPr preferRelativeResize="0"/>
          <p:nvPr/>
        </p:nvPicPr>
        <p:blipFill rotWithShape="1">
          <a:blip r:embed="rId3">
            <a:alphaModFix/>
          </a:blip>
          <a:srcRect l="127" t="762" r="8656" b="22830"/>
          <a:stretch/>
        </p:blipFill>
        <p:spPr>
          <a:xfrm>
            <a:off x="-98365" y="0"/>
            <a:ext cx="18386365" cy="10287000"/>
          </a:xfrm>
          <a:prstGeom prst="rect">
            <a:avLst/>
          </a:prstGeom>
          <a:noFill/>
          <a:ln>
            <a:noFill/>
          </a:ln>
        </p:spPr>
      </p:pic>
      <p:grpSp>
        <p:nvGrpSpPr>
          <p:cNvPr id="347" name="Google Shape;347;p29"/>
          <p:cNvGrpSpPr/>
          <p:nvPr/>
        </p:nvGrpSpPr>
        <p:grpSpPr>
          <a:xfrm>
            <a:off x="14307169" y="8614064"/>
            <a:ext cx="3370265" cy="1052226"/>
            <a:chOff x="0" y="0"/>
            <a:chExt cx="4493686" cy="1402968"/>
          </a:xfrm>
        </p:grpSpPr>
        <p:sp>
          <p:nvSpPr>
            <p:cNvPr id="348" name="Google Shape;348;p29"/>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49" name="Google Shape;349;p29"/>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50" name="Google Shape;350;p29"/>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351" name="Google Shape;351;p29"/>
          <p:cNvGrpSpPr/>
          <p:nvPr/>
        </p:nvGrpSpPr>
        <p:grpSpPr>
          <a:xfrm>
            <a:off x="2180176" y="3010425"/>
            <a:ext cx="4529150" cy="1198638"/>
            <a:chOff x="0" y="0"/>
            <a:chExt cx="7053653" cy="1598185"/>
          </a:xfrm>
        </p:grpSpPr>
        <p:sp>
          <p:nvSpPr>
            <p:cNvPr id="352" name="Google Shape;352;p29"/>
            <p:cNvSpPr/>
            <p:nvPr/>
          </p:nvSpPr>
          <p:spPr>
            <a:xfrm>
              <a:off x="0" y="2822"/>
              <a:ext cx="7053653" cy="1595362"/>
            </a:xfrm>
            <a:custGeom>
              <a:avLst/>
              <a:gdLst/>
              <a:ahLst/>
              <a:cxnLst/>
              <a:rect l="l" t="t" r="r" b="b"/>
              <a:pathLst>
                <a:path w="676285" h="152959" extrusionOk="0">
                  <a:moveTo>
                    <a:pt x="0" y="0"/>
                  </a:moveTo>
                  <a:lnTo>
                    <a:pt x="676285" y="0"/>
                  </a:lnTo>
                  <a:lnTo>
                    <a:pt x="676285" y="152959"/>
                  </a:lnTo>
                  <a:lnTo>
                    <a:pt x="0" y="152959"/>
                  </a:lnTo>
                  <a:close/>
                </a:path>
              </a:pathLst>
            </a:custGeom>
            <a:solidFill>
              <a:srgbClr val="335929"/>
            </a:solidFill>
            <a:ln>
              <a:noFill/>
            </a:ln>
          </p:spPr>
          <p:txBody>
            <a:bodyPr/>
            <a:lstStyle/>
            <a:p>
              <a:endParaRPr lang="en-US"/>
            </a:p>
          </p:txBody>
        </p:sp>
        <p:sp>
          <p:nvSpPr>
            <p:cNvPr id="353" name="Google Shape;353;p29"/>
            <p:cNvSpPr txBox="1"/>
            <p:nvPr/>
          </p:nvSpPr>
          <p:spPr>
            <a:xfrm>
              <a:off x="244306" y="0"/>
              <a:ext cx="6565800" cy="12723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1" i="0" u="none" strike="noStrike" cap="none">
                  <a:solidFill>
                    <a:srgbClr val="FFFFFF"/>
                  </a:solidFill>
                  <a:latin typeface="Calibri"/>
                  <a:ea typeface="Calibri"/>
                  <a:cs typeface="Calibri"/>
                  <a:sym typeface="Calibri"/>
                </a:rPr>
                <a:t>نسایي-ولادي </a:t>
              </a:r>
              <a:endParaRPr b="1"/>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30"/>
          <p:cNvPicPr preferRelativeResize="0"/>
          <p:nvPr/>
        </p:nvPicPr>
        <p:blipFill rotWithShape="1">
          <a:blip r:embed="rId3">
            <a:alphaModFix/>
          </a:blip>
          <a:srcRect t="8715" b="8714"/>
          <a:stretch/>
        </p:blipFill>
        <p:spPr>
          <a:xfrm flipH="1">
            <a:off x="0" y="0"/>
            <a:ext cx="18288000" cy="10287000"/>
          </a:xfrm>
          <a:prstGeom prst="rect">
            <a:avLst/>
          </a:prstGeom>
          <a:noFill/>
          <a:ln>
            <a:noFill/>
          </a:ln>
        </p:spPr>
      </p:pic>
      <p:grpSp>
        <p:nvGrpSpPr>
          <p:cNvPr id="363" name="Google Shape;363;p30"/>
          <p:cNvGrpSpPr/>
          <p:nvPr/>
        </p:nvGrpSpPr>
        <p:grpSpPr>
          <a:xfrm>
            <a:off x="14307169" y="8614064"/>
            <a:ext cx="3370265" cy="1052226"/>
            <a:chOff x="0" y="0"/>
            <a:chExt cx="4493686" cy="1402968"/>
          </a:xfrm>
        </p:grpSpPr>
        <p:sp>
          <p:nvSpPr>
            <p:cNvPr id="364" name="Google Shape;364;p30"/>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65" name="Google Shape;365;p30"/>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66" name="Google Shape;366;p30"/>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367" name="Google Shape;367;p30"/>
          <p:cNvGrpSpPr/>
          <p:nvPr/>
        </p:nvGrpSpPr>
        <p:grpSpPr>
          <a:xfrm>
            <a:off x="2801449" y="3046400"/>
            <a:ext cx="4902916" cy="1196623"/>
            <a:chOff x="0" y="0"/>
            <a:chExt cx="7371698" cy="1595497"/>
          </a:xfrm>
        </p:grpSpPr>
        <p:sp>
          <p:nvSpPr>
            <p:cNvPr id="368" name="Google Shape;368;p30"/>
            <p:cNvSpPr/>
            <p:nvPr/>
          </p:nvSpPr>
          <p:spPr>
            <a:xfrm>
              <a:off x="0" y="0"/>
              <a:ext cx="7371698" cy="1595497"/>
            </a:xfrm>
            <a:custGeom>
              <a:avLst/>
              <a:gdLst/>
              <a:ahLst/>
              <a:cxnLst/>
              <a:rect l="l" t="t" r="r" b="b"/>
              <a:pathLst>
                <a:path w="706717" h="152959" extrusionOk="0">
                  <a:moveTo>
                    <a:pt x="0" y="0"/>
                  </a:moveTo>
                  <a:lnTo>
                    <a:pt x="706717" y="0"/>
                  </a:lnTo>
                  <a:lnTo>
                    <a:pt x="706717" y="152959"/>
                  </a:lnTo>
                  <a:lnTo>
                    <a:pt x="0" y="152959"/>
                  </a:lnTo>
                  <a:close/>
                </a:path>
              </a:pathLst>
            </a:custGeom>
            <a:solidFill>
              <a:srgbClr val="335929"/>
            </a:solidFill>
            <a:ln>
              <a:noFill/>
            </a:ln>
          </p:spPr>
          <p:txBody>
            <a:bodyPr/>
            <a:lstStyle/>
            <a:p>
              <a:endParaRPr lang="en-US"/>
            </a:p>
          </p:txBody>
        </p:sp>
        <p:sp>
          <p:nvSpPr>
            <p:cNvPr id="369" name="Google Shape;369;p30"/>
            <p:cNvSpPr txBox="1"/>
            <p:nvPr/>
          </p:nvSpPr>
          <p:spPr>
            <a:xfrm>
              <a:off x="110198" y="55899"/>
              <a:ext cx="7151400" cy="12723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1" i="0" u="none" strike="noStrike" cap="none">
                  <a:solidFill>
                    <a:srgbClr val="FFFFFF"/>
                  </a:solidFill>
                  <a:latin typeface="Calibri"/>
                  <a:ea typeface="Calibri"/>
                  <a:cs typeface="Calibri"/>
                  <a:sym typeface="Calibri"/>
                </a:rPr>
                <a:t>متخصص نرس</a:t>
              </a:r>
              <a:endParaRPr b="1">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31"/>
          <p:cNvPicPr preferRelativeResize="0"/>
          <p:nvPr/>
        </p:nvPicPr>
        <p:blipFill rotWithShape="1">
          <a:blip r:embed="rId3">
            <a:alphaModFix/>
          </a:blip>
          <a:srcRect t="7812" b="7811"/>
          <a:stretch/>
        </p:blipFill>
        <p:spPr>
          <a:xfrm flipH="1">
            <a:off x="0" y="0"/>
            <a:ext cx="18288000" cy="10287000"/>
          </a:xfrm>
          <a:prstGeom prst="rect">
            <a:avLst/>
          </a:prstGeom>
          <a:noFill/>
          <a:ln>
            <a:noFill/>
          </a:ln>
        </p:spPr>
      </p:pic>
      <p:grpSp>
        <p:nvGrpSpPr>
          <p:cNvPr id="379" name="Google Shape;379;p31"/>
          <p:cNvGrpSpPr/>
          <p:nvPr/>
        </p:nvGrpSpPr>
        <p:grpSpPr>
          <a:xfrm>
            <a:off x="14307169" y="8614064"/>
            <a:ext cx="3370265" cy="1052226"/>
            <a:chOff x="0" y="0"/>
            <a:chExt cx="4493686" cy="1402968"/>
          </a:xfrm>
        </p:grpSpPr>
        <p:sp>
          <p:nvSpPr>
            <p:cNvPr id="380" name="Google Shape;380;p31"/>
            <p:cNvSpPr/>
            <p:nvPr/>
          </p:nvSpPr>
          <p:spPr>
            <a:xfrm>
              <a:off x="0"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4">
                <a:alphaModFix/>
              </a:blip>
              <a:stretch>
                <a:fillRect/>
              </a:stretch>
            </a:blipFill>
            <a:ln>
              <a:noFill/>
            </a:ln>
          </p:spPr>
          <p:txBody>
            <a:bodyPr/>
            <a:lstStyle/>
            <a:p>
              <a:endParaRPr lang="en-US"/>
            </a:p>
          </p:txBody>
        </p:sp>
        <p:sp>
          <p:nvSpPr>
            <p:cNvPr id="381" name="Google Shape;381;p31"/>
            <p:cNvSpPr/>
            <p:nvPr/>
          </p:nvSpPr>
          <p:spPr>
            <a:xfrm>
              <a:off x="1554138"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5">
                <a:alphaModFix/>
              </a:blip>
              <a:stretch>
                <a:fillRect/>
              </a:stretch>
            </a:blipFill>
            <a:ln>
              <a:noFill/>
            </a:ln>
          </p:spPr>
          <p:txBody>
            <a:bodyPr/>
            <a:lstStyle/>
            <a:p>
              <a:endParaRPr lang="en-US"/>
            </a:p>
          </p:txBody>
        </p:sp>
        <p:sp>
          <p:nvSpPr>
            <p:cNvPr id="382" name="Google Shape;382;p31"/>
            <p:cNvSpPr/>
            <p:nvPr/>
          </p:nvSpPr>
          <p:spPr>
            <a:xfrm>
              <a:off x="3112812" y="0"/>
              <a:ext cx="1380874" cy="1402968"/>
            </a:xfrm>
            <a:custGeom>
              <a:avLst/>
              <a:gdLst/>
              <a:ahLst/>
              <a:cxnLst/>
              <a:rect l="l" t="t" r="r" b="b"/>
              <a:pathLst>
                <a:path w="1380874" h="1402968" extrusionOk="0">
                  <a:moveTo>
                    <a:pt x="0" y="0"/>
                  </a:moveTo>
                  <a:lnTo>
                    <a:pt x="1380874" y="0"/>
                  </a:lnTo>
                  <a:lnTo>
                    <a:pt x="1380874" y="1402968"/>
                  </a:lnTo>
                  <a:lnTo>
                    <a:pt x="0" y="1402968"/>
                  </a:lnTo>
                  <a:lnTo>
                    <a:pt x="0" y="0"/>
                  </a:lnTo>
                  <a:close/>
                </a:path>
              </a:pathLst>
            </a:custGeom>
            <a:blipFill rotWithShape="1">
              <a:blip r:embed="rId6">
                <a:alphaModFix/>
              </a:blip>
              <a:stretch>
                <a:fillRect/>
              </a:stretch>
            </a:blipFill>
            <a:ln>
              <a:noFill/>
            </a:ln>
          </p:spPr>
          <p:txBody>
            <a:bodyPr/>
            <a:lstStyle/>
            <a:p>
              <a:endParaRPr lang="en-US"/>
            </a:p>
          </p:txBody>
        </p:sp>
      </p:grpSp>
      <p:grpSp>
        <p:nvGrpSpPr>
          <p:cNvPr id="383" name="Google Shape;383;p31"/>
          <p:cNvGrpSpPr/>
          <p:nvPr/>
        </p:nvGrpSpPr>
        <p:grpSpPr>
          <a:xfrm>
            <a:off x="1721939" y="2844021"/>
            <a:ext cx="6358685" cy="6582213"/>
            <a:chOff x="0" y="-28575"/>
            <a:chExt cx="812800" cy="841375"/>
          </a:xfrm>
        </p:grpSpPr>
        <p:sp>
          <p:nvSpPr>
            <p:cNvPr id="384" name="Google Shape;384;p31"/>
            <p:cNvSpPr/>
            <p:nvPr/>
          </p:nvSpPr>
          <p:spPr>
            <a:xfrm>
              <a:off x="0" y="0"/>
              <a:ext cx="273767" cy="152959"/>
            </a:xfrm>
            <a:custGeom>
              <a:avLst/>
              <a:gdLst/>
              <a:ahLst/>
              <a:cxnLst/>
              <a:rect l="l" t="t" r="r" b="b"/>
              <a:pathLst>
                <a:path w="273767" h="152959" extrusionOk="0">
                  <a:moveTo>
                    <a:pt x="0" y="0"/>
                  </a:moveTo>
                  <a:lnTo>
                    <a:pt x="273767" y="0"/>
                  </a:lnTo>
                  <a:lnTo>
                    <a:pt x="273767" y="152959"/>
                  </a:lnTo>
                  <a:lnTo>
                    <a:pt x="0" y="152959"/>
                  </a:lnTo>
                  <a:close/>
                </a:path>
              </a:pathLst>
            </a:custGeom>
            <a:solidFill>
              <a:srgbClr val="335929"/>
            </a:solidFill>
            <a:ln>
              <a:noFill/>
            </a:ln>
          </p:spPr>
          <p:txBody>
            <a:bodyPr/>
            <a:lstStyle/>
            <a:p>
              <a:endParaRPr lang="en-US"/>
            </a:p>
          </p:txBody>
        </p:sp>
        <p:sp>
          <p:nvSpPr>
            <p:cNvPr id="385" name="Google Shape;385;p31"/>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7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6" name="Google Shape;386;p31"/>
          <p:cNvSpPr txBox="1"/>
          <p:nvPr/>
        </p:nvSpPr>
        <p:spPr>
          <a:xfrm>
            <a:off x="1989653" y="3147593"/>
            <a:ext cx="1606200" cy="954300"/>
          </a:xfrm>
          <a:prstGeom prst="rect">
            <a:avLst/>
          </a:prstGeom>
          <a:noFill/>
          <a:ln>
            <a:noFill/>
          </a:ln>
        </p:spPr>
        <p:txBody>
          <a:bodyPr spcFirstLastPara="1" wrap="square" lIns="0" tIns="0" rIns="0" bIns="0" anchor="t" anchorCtr="0">
            <a:spAutoFit/>
          </a:bodyPr>
          <a:lstStyle/>
          <a:p>
            <a:pPr marL="0" marR="0" lvl="0" indent="0" algn="r" rtl="1">
              <a:lnSpc>
                <a:spcPct val="119000"/>
              </a:lnSpc>
              <a:spcBef>
                <a:spcPts val="0"/>
              </a:spcBef>
              <a:spcAft>
                <a:spcPts val="0"/>
              </a:spcAft>
              <a:buNone/>
            </a:pPr>
            <a:r>
              <a:rPr lang="en-US" sz="6200" b="1" i="0" u="none" strike="noStrike" cap="none">
                <a:solidFill>
                  <a:srgbClr val="FFFFFF"/>
                </a:solidFill>
                <a:latin typeface="Calibri"/>
                <a:ea typeface="Calibri"/>
                <a:cs typeface="Calibri"/>
                <a:sym typeface="Calibri"/>
              </a:rPr>
              <a:t>قابله</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11"/>
        <p:cNvGrpSpPr/>
        <p:nvPr/>
      </p:nvGrpSpPr>
      <p:grpSpPr>
        <a:xfrm>
          <a:off x="0" y="0"/>
          <a:ext cx="0" cy="0"/>
          <a:chOff x="0" y="0"/>
          <a:chExt cx="0" cy="0"/>
        </a:xfrm>
      </p:grpSpPr>
      <p:sp>
        <p:nvSpPr>
          <p:cNvPr id="112" name="Google Shape;112;p14"/>
          <p:cNvSpPr txBox="1"/>
          <p:nvPr/>
        </p:nvSpPr>
        <p:spPr>
          <a:xfrm>
            <a:off x="2307025" y="3492729"/>
            <a:ext cx="13572600" cy="18054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highlight>
                  <a:srgbClr val="FFC72C"/>
                </a:highlight>
                <a:latin typeface="Calibri"/>
                <a:ea typeface="Calibri"/>
                <a:cs typeface="Calibri"/>
                <a:sym typeface="Calibri"/>
              </a:rPr>
              <a:t>د ښځو د هوساینې معاینه</a:t>
            </a:r>
            <a:r>
              <a:rPr lang="en-US" sz="5100" b="1" i="0" u="none" strike="noStrike" cap="none">
                <a:solidFill>
                  <a:srgbClr val="0C2675"/>
                </a:solidFill>
                <a:latin typeface="Calibri"/>
                <a:ea typeface="Calibri"/>
                <a:cs typeface="Calibri"/>
                <a:sym typeface="Calibri"/>
              </a:rPr>
              <a:t> هغه فرصت دی تر څو د یوې ښځې د روغتیا عمومي کتنه وشي.</a:t>
            </a:r>
            <a:endParaRPr sz="5100" b="1"/>
          </a:p>
        </p:txBody>
      </p:sp>
      <p:sp>
        <p:nvSpPr>
          <p:cNvPr id="113" name="Google Shape;113;p14"/>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14" name="Google Shape;114;p14"/>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15" name="Google Shape;115;p14"/>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94"/>
        <p:cNvGrpSpPr/>
        <p:nvPr/>
      </p:nvGrpSpPr>
      <p:grpSpPr>
        <a:xfrm>
          <a:off x="0" y="0"/>
          <a:ext cx="0" cy="0"/>
          <a:chOff x="0" y="0"/>
          <a:chExt cx="0" cy="0"/>
        </a:xfrm>
      </p:grpSpPr>
      <p:grpSp>
        <p:nvGrpSpPr>
          <p:cNvPr id="395" name="Google Shape;395;p32"/>
          <p:cNvGrpSpPr/>
          <p:nvPr/>
        </p:nvGrpSpPr>
        <p:grpSpPr>
          <a:xfrm>
            <a:off x="7739778" y="2411723"/>
            <a:ext cx="2808199" cy="963497"/>
            <a:chOff x="0" y="-28222"/>
            <a:chExt cx="3744266" cy="1284663"/>
          </a:xfrm>
        </p:grpSpPr>
        <p:sp>
          <p:nvSpPr>
            <p:cNvPr id="396" name="Google Shape;396;p32"/>
            <p:cNvSpPr/>
            <p:nvPr/>
          </p:nvSpPr>
          <p:spPr>
            <a:xfrm>
              <a:off x="0" y="-28222"/>
              <a:ext cx="3744266" cy="1284663"/>
            </a:xfrm>
            <a:custGeom>
              <a:avLst/>
              <a:gdLst/>
              <a:ahLst/>
              <a:cxnLst/>
              <a:rect l="l" t="t" r="r" b="b"/>
              <a:pathLst>
                <a:path w="358990" h="123170" extrusionOk="0">
                  <a:moveTo>
                    <a:pt x="0" y="0"/>
                  </a:moveTo>
                  <a:lnTo>
                    <a:pt x="358990" y="0"/>
                  </a:lnTo>
                  <a:lnTo>
                    <a:pt x="358990" y="123170"/>
                  </a:lnTo>
                  <a:lnTo>
                    <a:pt x="0" y="123170"/>
                  </a:lnTo>
                  <a:close/>
                </a:path>
              </a:pathLst>
            </a:custGeom>
            <a:solidFill>
              <a:srgbClr val="FFC72C"/>
            </a:solidFill>
            <a:ln>
              <a:noFill/>
            </a:ln>
          </p:spPr>
          <p:txBody>
            <a:bodyPr/>
            <a:lstStyle/>
            <a:p>
              <a:endParaRPr lang="en-US"/>
            </a:p>
          </p:txBody>
        </p:sp>
        <p:sp>
          <p:nvSpPr>
            <p:cNvPr id="397" name="Google Shape;397;p32"/>
            <p:cNvSpPr txBox="1"/>
            <p:nvPr/>
          </p:nvSpPr>
          <p:spPr>
            <a:xfrm>
              <a:off x="149602" y="153071"/>
              <a:ext cx="3445500" cy="842100"/>
            </a:xfrm>
            <a:prstGeom prst="rect">
              <a:avLst/>
            </a:prstGeom>
            <a:noFill/>
            <a:ln>
              <a:noFill/>
            </a:ln>
          </p:spPr>
          <p:txBody>
            <a:bodyPr spcFirstLastPara="1" wrap="square" lIns="0" tIns="0" rIns="0" bIns="0" anchor="t" anchorCtr="0">
              <a:spAutoFit/>
            </a:bodyPr>
            <a:lstStyle/>
            <a:p>
              <a:pPr marL="0" marR="0" lvl="0" indent="0" algn="r" rtl="1">
                <a:lnSpc>
                  <a:spcPct val="139995"/>
                </a:lnSpc>
                <a:spcBef>
                  <a:spcPts val="0"/>
                </a:spcBef>
                <a:spcAft>
                  <a:spcPts val="0"/>
                </a:spcAft>
                <a:buNone/>
              </a:pPr>
              <a:r>
                <a:rPr lang="en-US" sz="4103" b="1" i="0" u="none" strike="noStrike" cap="none">
                  <a:solidFill>
                    <a:srgbClr val="0C2675"/>
                  </a:solidFill>
                  <a:latin typeface="Calibri"/>
                  <a:ea typeface="Calibri"/>
                  <a:cs typeface="Calibri"/>
                  <a:sym typeface="Calibri"/>
                </a:rPr>
                <a:t>بل وګورئ</a:t>
              </a:r>
              <a:endParaRPr b="1"/>
            </a:p>
          </p:txBody>
        </p:sp>
      </p:grpSp>
      <p:grpSp>
        <p:nvGrpSpPr>
          <p:cNvPr id="398" name="Google Shape;398;p32"/>
          <p:cNvGrpSpPr/>
          <p:nvPr/>
        </p:nvGrpSpPr>
        <p:grpSpPr>
          <a:xfrm>
            <a:off x="11537396" y="5277068"/>
            <a:ext cx="887334" cy="887334"/>
            <a:chOff x="0" y="0"/>
            <a:chExt cx="1183112" cy="1183112"/>
          </a:xfrm>
        </p:grpSpPr>
        <p:grpSp>
          <p:nvGrpSpPr>
            <p:cNvPr id="399" name="Google Shape;399;p32"/>
            <p:cNvGrpSpPr/>
            <p:nvPr/>
          </p:nvGrpSpPr>
          <p:grpSpPr>
            <a:xfrm>
              <a:off x="0" y="0"/>
              <a:ext cx="1183112" cy="1183112"/>
              <a:chOff x="0" y="0"/>
              <a:chExt cx="812800" cy="812800"/>
            </a:xfrm>
          </p:grpSpPr>
          <p:sp>
            <p:nvSpPr>
              <p:cNvPr id="400" name="Google Shape;400;p3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2"/>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2" name="Google Shape;402;p32"/>
            <p:cNvSpPr txBox="1"/>
            <p:nvPr/>
          </p:nvSpPr>
          <p:spPr>
            <a:xfrm>
              <a:off x="386884" y="27729"/>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dirty="0">
                  <a:solidFill>
                    <a:srgbClr val="FFFFFF"/>
                  </a:solidFill>
                  <a:latin typeface="Roboto Slab"/>
                  <a:ea typeface="Roboto Slab"/>
                  <a:cs typeface="Roboto Slab"/>
                  <a:sym typeface="Roboto Slab"/>
                </a:rPr>
                <a:t>2</a:t>
              </a:r>
              <a:endParaRPr dirty="0"/>
            </a:p>
          </p:txBody>
        </p:sp>
      </p:grpSp>
      <p:sp>
        <p:nvSpPr>
          <p:cNvPr id="403" name="Google Shape;403;p32"/>
          <p:cNvSpPr txBox="1"/>
          <p:nvPr/>
        </p:nvSpPr>
        <p:spPr>
          <a:xfrm>
            <a:off x="9539363" y="6573315"/>
            <a:ext cx="4883400" cy="4002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600" b="1" i="0" u="none" strike="noStrike" cap="none">
                <a:solidFill>
                  <a:srgbClr val="0C2675"/>
                </a:solidFill>
                <a:latin typeface="Calibri"/>
                <a:ea typeface="Calibri"/>
                <a:cs typeface="Calibri"/>
                <a:sym typeface="Calibri"/>
              </a:rPr>
              <a:t>2 ویډیو: د ناروغ حقونه</a:t>
            </a:r>
            <a:endParaRPr sz="2600">
              <a:latin typeface="Calibri"/>
              <a:ea typeface="Calibri"/>
              <a:cs typeface="Calibri"/>
              <a:sym typeface="Calibri"/>
            </a:endParaRPr>
          </a:p>
        </p:txBody>
      </p:sp>
      <p:sp>
        <p:nvSpPr>
          <p:cNvPr id="404" name="Google Shape;404;p32"/>
          <p:cNvSpPr txBox="1"/>
          <p:nvPr/>
        </p:nvSpPr>
        <p:spPr>
          <a:xfrm>
            <a:off x="9539363" y="7221537"/>
            <a:ext cx="4883400" cy="22410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i="0" u="none" strike="noStrike" cap="none">
                <a:solidFill>
                  <a:srgbClr val="0C2675"/>
                </a:solidFill>
                <a:latin typeface="Calibri"/>
                <a:ea typeface="Calibri"/>
                <a:cs typeface="Calibri"/>
                <a:sym typeface="Calibri"/>
              </a:rPr>
              <a:t>له تاسې سره مرسته کوي چې په متحده ایالاتو کې پر خپلو روغتیايي حقونو باندې پوه شئ او دا چې څرنګه له تاسې سره مرسته وکړي چې خپل اپاینټمنټ مو پرته له ستونزې تر سره شي.</a:t>
            </a:r>
            <a:endParaRPr sz="26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412"/>
        <p:cNvGrpSpPr/>
        <p:nvPr/>
      </p:nvGrpSpPr>
      <p:grpSpPr>
        <a:xfrm>
          <a:off x="0" y="0"/>
          <a:ext cx="0" cy="0"/>
          <a:chOff x="0" y="0"/>
          <a:chExt cx="0" cy="0"/>
        </a:xfrm>
      </p:grpSpPr>
      <p:grpSp>
        <p:nvGrpSpPr>
          <p:cNvPr id="413" name="Google Shape;413;p33"/>
          <p:cNvGrpSpPr/>
          <p:nvPr/>
        </p:nvGrpSpPr>
        <p:grpSpPr>
          <a:xfrm>
            <a:off x="7739778" y="2411723"/>
            <a:ext cx="2808199" cy="963497"/>
            <a:chOff x="0" y="-28222"/>
            <a:chExt cx="3744266" cy="1284663"/>
          </a:xfrm>
        </p:grpSpPr>
        <p:sp>
          <p:nvSpPr>
            <p:cNvPr id="414" name="Google Shape;414;p33"/>
            <p:cNvSpPr/>
            <p:nvPr/>
          </p:nvSpPr>
          <p:spPr>
            <a:xfrm>
              <a:off x="0" y="-28222"/>
              <a:ext cx="3744266" cy="1284663"/>
            </a:xfrm>
            <a:custGeom>
              <a:avLst/>
              <a:gdLst/>
              <a:ahLst/>
              <a:cxnLst/>
              <a:rect l="l" t="t" r="r" b="b"/>
              <a:pathLst>
                <a:path w="358990" h="123170" extrusionOk="0">
                  <a:moveTo>
                    <a:pt x="0" y="0"/>
                  </a:moveTo>
                  <a:lnTo>
                    <a:pt x="358990" y="0"/>
                  </a:lnTo>
                  <a:lnTo>
                    <a:pt x="358990" y="123170"/>
                  </a:lnTo>
                  <a:lnTo>
                    <a:pt x="0" y="123170"/>
                  </a:lnTo>
                  <a:close/>
                </a:path>
              </a:pathLst>
            </a:custGeom>
            <a:solidFill>
              <a:srgbClr val="FFC72C"/>
            </a:solidFill>
            <a:ln>
              <a:noFill/>
            </a:ln>
          </p:spPr>
          <p:txBody>
            <a:bodyPr/>
            <a:lstStyle/>
            <a:p>
              <a:endParaRPr lang="en-US"/>
            </a:p>
          </p:txBody>
        </p:sp>
        <p:sp>
          <p:nvSpPr>
            <p:cNvPr id="415" name="Google Shape;415;p33"/>
            <p:cNvSpPr txBox="1"/>
            <p:nvPr/>
          </p:nvSpPr>
          <p:spPr>
            <a:xfrm>
              <a:off x="149602" y="153071"/>
              <a:ext cx="3445500" cy="842100"/>
            </a:xfrm>
            <a:prstGeom prst="rect">
              <a:avLst/>
            </a:prstGeom>
            <a:noFill/>
            <a:ln>
              <a:noFill/>
            </a:ln>
          </p:spPr>
          <p:txBody>
            <a:bodyPr spcFirstLastPara="1" wrap="square" lIns="0" tIns="0" rIns="0" bIns="0" anchor="t" anchorCtr="0">
              <a:spAutoFit/>
            </a:bodyPr>
            <a:lstStyle/>
            <a:p>
              <a:pPr marL="0" marR="0" lvl="0" indent="0" algn="r" rtl="1">
                <a:lnSpc>
                  <a:spcPct val="139995"/>
                </a:lnSpc>
                <a:spcBef>
                  <a:spcPts val="0"/>
                </a:spcBef>
                <a:spcAft>
                  <a:spcPts val="0"/>
                </a:spcAft>
                <a:buNone/>
              </a:pPr>
              <a:r>
                <a:rPr lang="en-US" sz="4103" b="1" i="0" u="none" strike="noStrike" cap="none">
                  <a:solidFill>
                    <a:srgbClr val="0C2675"/>
                  </a:solidFill>
                  <a:latin typeface="Calibri"/>
                  <a:ea typeface="Calibri"/>
                  <a:cs typeface="Calibri"/>
                  <a:sym typeface="Calibri"/>
                </a:rPr>
                <a:t>بل وګورئ</a:t>
              </a:r>
              <a:endParaRPr b="1"/>
            </a:p>
          </p:txBody>
        </p:sp>
      </p:grpSp>
      <p:grpSp>
        <p:nvGrpSpPr>
          <p:cNvPr id="416" name="Google Shape;416;p33"/>
          <p:cNvGrpSpPr/>
          <p:nvPr/>
        </p:nvGrpSpPr>
        <p:grpSpPr>
          <a:xfrm>
            <a:off x="5991594" y="5297865"/>
            <a:ext cx="887334" cy="887334"/>
            <a:chOff x="0" y="0"/>
            <a:chExt cx="1183112" cy="1183112"/>
          </a:xfrm>
        </p:grpSpPr>
        <p:grpSp>
          <p:nvGrpSpPr>
            <p:cNvPr id="417" name="Google Shape;417;p33"/>
            <p:cNvGrpSpPr/>
            <p:nvPr/>
          </p:nvGrpSpPr>
          <p:grpSpPr>
            <a:xfrm>
              <a:off x="0" y="0"/>
              <a:ext cx="1183112" cy="1183112"/>
              <a:chOff x="0" y="0"/>
              <a:chExt cx="812800" cy="812800"/>
            </a:xfrm>
          </p:grpSpPr>
          <p:sp>
            <p:nvSpPr>
              <p:cNvPr id="418" name="Google Shape;418;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0" name="Google Shape;420;p33"/>
            <p:cNvSpPr txBox="1"/>
            <p:nvPr/>
          </p:nvSpPr>
          <p:spPr>
            <a:xfrm>
              <a:off x="545608" y="99079"/>
              <a:ext cx="128337" cy="1033873"/>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dirty="0">
                  <a:solidFill>
                    <a:srgbClr val="FFFFFF"/>
                  </a:solidFill>
                  <a:latin typeface="Roboto Slab"/>
                  <a:ea typeface="Roboto Slab"/>
                  <a:cs typeface="Roboto Slab"/>
                  <a:sym typeface="Roboto Slab"/>
                </a:rPr>
                <a:t>3</a:t>
              </a:r>
              <a:endParaRPr dirty="0"/>
            </a:p>
          </p:txBody>
        </p:sp>
      </p:grpSp>
      <p:sp>
        <p:nvSpPr>
          <p:cNvPr id="421" name="Google Shape;421;p33"/>
          <p:cNvSpPr txBox="1"/>
          <p:nvPr/>
        </p:nvSpPr>
        <p:spPr>
          <a:xfrm>
            <a:off x="3865225" y="7165887"/>
            <a:ext cx="4883400" cy="13206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0" i="0" u="none" strike="noStrike" cap="none">
                <a:solidFill>
                  <a:srgbClr val="0C2675"/>
                </a:solidFill>
                <a:latin typeface="Calibri"/>
                <a:ea typeface="Calibri"/>
                <a:cs typeface="Calibri"/>
                <a:sym typeface="Calibri"/>
              </a:rPr>
              <a:t>له تاسې سره مرسته کوي چې د ښځو د هوساینې په ازموینه کې د هغو جزئیاتو په اړه چې څه به را پېښ شي، چمتو واوسئ.</a:t>
            </a:r>
            <a:endParaRPr sz="2600"/>
          </a:p>
        </p:txBody>
      </p:sp>
      <p:sp>
        <p:nvSpPr>
          <p:cNvPr id="422" name="Google Shape;422;p33"/>
          <p:cNvSpPr txBox="1"/>
          <p:nvPr/>
        </p:nvSpPr>
        <p:spPr>
          <a:xfrm>
            <a:off x="3865225" y="6573315"/>
            <a:ext cx="4883400" cy="4002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b="1" i="0" u="none" strike="noStrike" cap="none">
                <a:solidFill>
                  <a:srgbClr val="0C2675"/>
                </a:solidFill>
                <a:latin typeface="Roboto"/>
                <a:ea typeface="Roboto"/>
                <a:cs typeface="Roboto"/>
                <a:sym typeface="Roboto"/>
              </a:rPr>
              <a:t>3 ویډیو: د معاینې په اړه</a:t>
            </a:r>
            <a:endParaRPr sz="2600"/>
          </a:p>
        </p:txBody>
      </p:sp>
      <p:grpSp>
        <p:nvGrpSpPr>
          <p:cNvPr id="423" name="Google Shape;423;p33"/>
          <p:cNvGrpSpPr/>
          <p:nvPr/>
        </p:nvGrpSpPr>
        <p:grpSpPr>
          <a:xfrm>
            <a:off x="11537396" y="5277068"/>
            <a:ext cx="887334" cy="887334"/>
            <a:chOff x="0" y="0"/>
            <a:chExt cx="1183112" cy="1183112"/>
          </a:xfrm>
        </p:grpSpPr>
        <p:grpSp>
          <p:nvGrpSpPr>
            <p:cNvPr id="424" name="Google Shape;424;p33"/>
            <p:cNvGrpSpPr/>
            <p:nvPr/>
          </p:nvGrpSpPr>
          <p:grpSpPr>
            <a:xfrm>
              <a:off x="0" y="0"/>
              <a:ext cx="1183112" cy="1183112"/>
              <a:chOff x="0" y="0"/>
              <a:chExt cx="812800" cy="812800"/>
            </a:xfrm>
          </p:grpSpPr>
          <p:sp>
            <p:nvSpPr>
              <p:cNvPr id="425" name="Google Shape;425;p3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7" name="Google Shape;427;p33"/>
            <p:cNvSpPr txBox="1"/>
            <p:nvPr/>
          </p:nvSpPr>
          <p:spPr>
            <a:xfrm>
              <a:off x="386884" y="0"/>
              <a:ext cx="409200" cy="7386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599" b="1" i="0" u="none" strike="noStrike" cap="none" dirty="0">
                  <a:solidFill>
                    <a:srgbClr val="FFFFFF"/>
                  </a:solidFill>
                  <a:latin typeface="Roboto Slab"/>
                  <a:ea typeface="Roboto Slab"/>
                  <a:cs typeface="Roboto Slab"/>
                  <a:sym typeface="Roboto Slab"/>
                </a:rPr>
                <a:t>2</a:t>
              </a:r>
              <a:endParaRPr dirty="0"/>
            </a:p>
          </p:txBody>
        </p:sp>
      </p:grpSp>
      <p:sp>
        <p:nvSpPr>
          <p:cNvPr id="428" name="Google Shape;428;p33"/>
          <p:cNvSpPr txBox="1"/>
          <p:nvPr/>
        </p:nvSpPr>
        <p:spPr>
          <a:xfrm>
            <a:off x="9539363" y="6573315"/>
            <a:ext cx="4883400" cy="400200"/>
          </a:xfrm>
          <a:prstGeom prst="rect">
            <a:avLst/>
          </a:prstGeom>
          <a:noFill/>
          <a:ln>
            <a:noFill/>
          </a:ln>
        </p:spPr>
        <p:txBody>
          <a:bodyPr spcFirstLastPara="1" wrap="square" lIns="0" tIns="0" rIns="0" bIns="0" anchor="t" anchorCtr="0">
            <a:spAutoFit/>
          </a:bodyPr>
          <a:lstStyle/>
          <a:p>
            <a:pPr marL="0" marR="0" lvl="0" indent="0" algn="r" rtl="1">
              <a:lnSpc>
                <a:spcPct val="139958"/>
              </a:lnSpc>
              <a:spcBef>
                <a:spcPts val="0"/>
              </a:spcBef>
              <a:spcAft>
                <a:spcPts val="0"/>
              </a:spcAft>
              <a:buNone/>
            </a:pPr>
            <a:r>
              <a:rPr lang="en-US" sz="2600" b="1" i="0" u="none" strike="noStrike" cap="none">
                <a:solidFill>
                  <a:srgbClr val="0C2675"/>
                </a:solidFill>
                <a:latin typeface="Calibri"/>
                <a:ea typeface="Calibri"/>
                <a:cs typeface="Calibri"/>
                <a:sym typeface="Calibri"/>
              </a:rPr>
              <a:t>2 ویډیو: د ناروغ حقونه</a:t>
            </a:r>
            <a:endParaRPr sz="2600">
              <a:latin typeface="Calibri"/>
              <a:ea typeface="Calibri"/>
              <a:cs typeface="Calibri"/>
              <a:sym typeface="Calibri"/>
            </a:endParaRPr>
          </a:p>
        </p:txBody>
      </p:sp>
      <p:sp>
        <p:nvSpPr>
          <p:cNvPr id="429" name="Google Shape;429;p33"/>
          <p:cNvSpPr txBox="1"/>
          <p:nvPr/>
        </p:nvSpPr>
        <p:spPr>
          <a:xfrm>
            <a:off x="9539363" y="7221537"/>
            <a:ext cx="4883400" cy="2241000"/>
          </a:xfrm>
          <a:prstGeom prst="rect">
            <a:avLst/>
          </a:prstGeom>
          <a:noFill/>
          <a:ln>
            <a:noFill/>
          </a:ln>
        </p:spPr>
        <p:txBody>
          <a:bodyPr spcFirstLastPara="1" wrap="square" lIns="0" tIns="0" rIns="0" bIns="0" anchor="t" anchorCtr="0">
            <a:spAutoFit/>
          </a:bodyPr>
          <a:lstStyle/>
          <a:p>
            <a:pPr marL="0" marR="0" lvl="0" indent="0" algn="r" rtl="1">
              <a:lnSpc>
                <a:spcPct val="115000"/>
              </a:lnSpc>
              <a:spcBef>
                <a:spcPts val="0"/>
              </a:spcBef>
              <a:spcAft>
                <a:spcPts val="0"/>
              </a:spcAft>
              <a:buNone/>
            </a:pPr>
            <a:r>
              <a:rPr lang="en-US" sz="2600" i="0" u="none" strike="noStrike" cap="none">
                <a:solidFill>
                  <a:srgbClr val="0C2675"/>
                </a:solidFill>
                <a:latin typeface="Calibri"/>
                <a:ea typeface="Calibri"/>
                <a:cs typeface="Calibri"/>
                <a:sym typeface="Calibri"/>
              </a:rPr>
              <a:t>له تاسې سره مرسته کوي چې په متحده ایالاتو کې پر خپلو روغتیايي حقونو باندې پوه شئ او دا چې څرنګه له تاسې سره مرسته وکړي چې خپل اپاینټمنټ مو پرته له ستونزې تر سره شي.</a:t>
            </a:r>
            <a:endParaRPr sz="26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23"/>
        <p:cNvGrpSpPr/>
        <p:nvPr/>
      </p:nvGrpSpPr>
      <p:grpSpPr>
        <a:xfrm>
          <a:off x="0" y="0"/>
          <a:ext cx="0" cy="0"/>
          <a:chOff x="0" y="0"/>
          <a:chExt cx="0" cy="0"/>
        </a:xfrm>
      </p:grpSpPr>
      <p:sp>
        <p:nvSpPr>
          <p:cNvPr id="124" name="Google Shape;124;p15"/>
          <p:cNvSpPr txBox="1"/>
          <p:nvPr/>
        </p:nvSpPr>
        <p:spPr>
          <a:xfrm>
            <a:off x="12363613" y="5864280"/>
            <a:ext cx="3617100" cy="1488300"/>
          </a:xfrm>
          <a:prstGeom prst="rect">
            <a:avLst/>
          </a:prstGeom>
          <a:noFill/>
          <a:ln>
            <a:noFill/>
          </a:ln>
        </p:spPr>
        <p:txBody>
          <a:bodyPr spcFirstLastPara="1" wrap="square" lIns="0" tIns="0" rIns="0" bIns="0" anchor="t" anchorCtr="0">
            <a:spAutoFit/>
          </a:bodyPr>
          <a:lstStyle/>
          <a:p>
            <a:pPr marL="0" marR="0" lvl="0" indent="0" algn="r" rtl="1">
              <a:lnSpc>
                <a:spcPct val="193000"/>
              </a:lnSpc>
              <a:spcBef>
                <a:spcPts val="0"/>
              </a:spcBef>
              <a:spcAft>
                <a:spcPts val="0"/>
              </a:spcAft>
              <a:buNone/>
            </a:pPr>
            <a:r>
              <a:rPr lang="en-US" sz="3300" b="1" i="0" u="none" strike="noStrike" cap="none">
                <a:solidFill>
                  <a:srgbClr val="0C2675"/>
                </a:solidFill>
                <a:latin typeface="Calibri"/>
                <a:ea typeface="Calibri"/>
                <a:cs typeface="Calibri"/>
                <a:sym typeface="Calibri"/>
              </a:rPr>
              <a:t>په دې کې شامل موارد: </a:t>
            </a:r>
            <a:endParaRPr sz="3300" b="1"/>
          </a:p>
        </p:txBody>
      </p:sp>
      <p:sp>
        <p:nvSpPr>
          <p:cNvPr id="125" name="Google Shape;125;p15"/>
          <p:cNvSpPr txBox="1"/>
          <p:nvPr/>
        </p:nvSpPr>
        <p:spPr>
          <a:xfrm>
            <a:off x="1" y="5864280"/>
            <a:ext cx="12265500" cy="507900"/>
          </a:xfrm>
          <a:prstGeom prst="rect">
            <a:avLst/>
          </a:prstGeom>
          <a:noFill/>
          <a:ln>
            <a:noFill/>
          </a:ln>
        </p:spPr>
        <p:txBody>
          <a:bodyPr spcFirstLastPara="1" wrap="square" lIns="0" tIns="0" rIns="0" bIns="0" anchor="t" anchorCtr="0">
            <a:spAutoFit/>
          </a:bodyPr>
          <a:lstStyle/>
          <a:p>
            <a:pPr marL="0" marR="0" lvl="0" indent="0" algn="r" rtl="0">
              <a:lnSpc>
                <a:spcPct val="196000"/>
              </a:lnSpc>
              <a:spcBef>
                <a:spcPts val="0"/>
              </a:spcBef>
              <a:spcAft>
                <a:spcPts val="0"/>
              </a:spcAft>
              <a:buNone/>
            </a:pPr>
            <a:r>
              <a:rPr lang="en-US" sz="3300" b="0" i="0" u="none" strike="noStrike" cap="none">
                <a:solidFill>
                  <a:srgbClr val="0C2675"/>
                </a:solidFill>
                <a:latin typeface="Calibri"/>
                <a:ea typeface="Calibri"/>
                <a:cs typeface="Calibri"/>
                <a:sym typeface="Calibri"/>
              </a:rPr>
              <a:t>د قد او وزن کتل، د وینې فشار او د نبض کتل، د واکسین کتنه یا نور معاینات</a:t>
            </a:r>
            <a:endParaRPr sz="3300"/>
          </a:p>
        </p:txBody>
      </p:sp>
      <p:sp>
        <p:nvSpPr>
          <p:cNvPr id="126" name="Google Shape;126;p15"/>
          <p:cNvSpPr/>
          <p:nvPr/>
        </p:nvSpPr>
        <p:spPr>
          <a:xfrm>
            <a:off x="15155102"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3">
              <a:alphaModFix/>
            </a:blip>
            <a:stretch>
              <a:fillRect/>
            </a:stretch>
          </a:blipFill>
          <a:ln>
            <a:noFill/>
          </a:ln>
        </p:spPr>
        <p:txBody>
          <a:bodyPr/>
          <a:lstStyle/>
          <a:p>
            <a:endParaRPr lang="en-US"/>
          </a:p>
        </p:txBody>
      </p:sp>
      <p:sp>
        <p:nvSpPr>
          <p:cNvPr id="127" name="Google Shape;127;p15"/>
          <p:cNvSpPr/>
          <p:nvPr/>
        </p:nvSpPr>
        <p:spPr>
          <a:xfrm>
            <a:off x="14248104" y="1786146"/>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4">
              <a:alphaModFix/>
            </a:blip>
            <a:stretch>
              <a:fillRect/>
            </a:stretch>
          </a:blipFill>
          <a:ln>
            <a:noFill/>
          </a:ln>
        </p:spPr>
        <p:txBody>
          <a:bodyPr/>
          <a:lstStyle/>
          <a:p>
            <a:endParaRPr lang="en-US"/>
          </a:p>
        </p:txBody>
      </p:sp>
      <p:sp>
        <p:nvSpPr>
          <p:cNvPr id="128" name="Google Shape;128;p15"/>
          <p:cNvSpPr/>
          <p:nvPr/>
        </p:nvSpPr>
        <p:spPr>
          <a:xfrm>
            <a:off x="13326981" y="1776621"/>
            <a:ext cx="825873" cy="839087"/>
          </a:xfrm>
          <a:custGeom>
            <a:avLst/>
            <a:gdLst/>
            <a:ahLst/>
            <a:cxnLst/>
            <a:rect l="l" t="t" r="r" b="b"/>
            <a:pathLst>
              <a:path w="825873" h="839087" extrusionOk="0">
                <a:moveTo>
                  <a:pt x="0" y="0"/>
                </a:moveTo>
                <a:lnTo>
                  <a:pt x="825873" y="0"/>
                </a:lnTo>
                <a:lnTo>
                  <a:pt x="825873" y="839087"/>
                </a:lnTo>
                <a:lnTo>
                  <a:pt x="0" y="839087"/>
                </a:lnTo>
                <a:lnTo>
                  <a:pt x="0" y="0"/>
                </a:lnTo>
                <a:close/>
              </a:path>
            </a:pathLst>
          </a:custGeom>
          <a:blipFill rotWithShape="1">
            <a:blip r:embed="rId5">
              <a:alphaModFix/>
            </a:blip>
            <a:stretch>
              <a:fillRect/>
            </a:stretch>
          </a:blipFill>
          <a:ln>
            <a:noFill/>
          </a:ln>
        </p:spPr>
        <p:txBody>
          <a:bodyPr/>
          <a:lstStyle/>
          <a:p>
            <a:endParaRPr lang="en-US"/>
          </a:p>
        </p:txBody>
      </p:sp>
      <p:sp>
        <p:nvSpPr>
          <p:cNvPr id="129" name="Google Shape;129;p15"/>
          <p:cNvSpPr txBox="1"/>
          <p:nvPr/>
        </p:nvSpPr>
        <p:spPr>
          <a:xfrm>
            <a:off x="2307025" y="3492729"/>
            <a:ext cx="13572600" cy="18054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highlight>
                  <a:srgbClr val="FFC72C"/>
                </a:highlight>
                <a:latin typeface="Calibri"/>
                <a:ea typeface="Calibri"/>
                <a:cs typeface="Calibri"/>
                <a:sym typeface="Calibri"/>
              </a:rPr>
              <a:t>د ښځو د هوساینې معاینه</a:t>
            </a:r>
            <a:r>
              <a:rPr lang="en-US" sz="5100" b="1" i="0" u="none" strike="noStrike" cap="none">
                <a:solidFill>
                  <a:srgbClr val="0C2675"/>
                </a:solidFill>
                <a:latin typeface="Calibri"/>
                <a:ea typeface="Calibri"/>
                <a:cs typeface="Calibri"/>
                <a:sym typeface="Calibri"/>
              </a:rPr>
              <a:t> هغه فرصت دی تر څو د یوې ښځې د روغتیا عمومي کتنه وشي.</a:t>
            </a:r>
            <a:endParaRPr sz="51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37"/>
        <p:cNvGrpSpPr/>
        <p:nvPr/>
      </p:nvGrpSpPr>
      <p:grpSpPr>
        <a:xfrm>
          <a:off x="0" y="0"/>
          <a:ext cx="0" cy="0"/>
          <a:chOff x="0" y="0"/>
          <a:chExt cx="0" cy="0"/>
        </a:xfrm>
      </p:grpSpPr>
      <p:sp>
        <p:nvSpPr>
          <p:cNvPr id="138" name="Google Shape;138;p16"/>
          <p:cNvSpPr/>
          <p:nvPr/>
        </p:nvSpPr>
        <p:spPr>
          <a:xfrm>
            <a:off x="9881364" y="1589775"/>
            <a:ext cx="7380403" cy="5672351"/>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p>
        </p:txBody>
      </p:sp>
      <p:sp>
        <p:nvSpPr>
          <p:cNvPr id="139" name="Google Shape;139;p16"/>
          <p:cNvSpPr txBox="1"/>
          <p:nvPr/>
        </p:nvSpPr>
        <p:spPr>
          <a:xfrm>
            <a:off x="11249975" y="2320800"/>
            <a:ext cx="5220900" cy="22164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1" i="0" u="none" strike="noStrike" cap="none">
                <a:solidFill>
                  <a:srgbClr val="0C2675"/>
                </a:solidFill>
                <a:latin typeface="Calibri"/>
                <a:ea typeface="Calibri"/>
                <a:cs typeface="Calibri"/>
                <a:sym typeface="Calibri"/>
              </a:rPr>
              <a:t>د ښځو د هوساینې په معایناتو کې </a:t>
            </a:r>
            <a:r>
              <a:rPr lang="en-US" sz="3600" b="1" i="0" u="none" strike="noStrike" cap="none">
                <a:solidFill>
                  <a:srgbClr val="FFFFFF"/>
                </a:solidFill>
                <a:highlight>
                  <a:srgbClr val="335929"/>
                </a:highlight>
                <a:latin typeface="Calibri"/>
                <a:ea typeface="Calibri"/>
                <a:cs typeface="Calibri"/>
                <a:sym typeface="Calibri"/>
              </a:rPr>
              <a:t>معمولاً لاندې موارد شاملیږي</a:t>
            </a:r>
            <a:endParaRPr sz="3600" b="1">
              <a:latin typeface="Calibri"/>
              <a:ea typeface="Calibri"/>
              <a:cs typeface="Calibri"/>
              <a:sym typeface="Calibri"/>
            </a:endParaRPr>
          </a:p>
        </p:txBody>
      </p:sp>
      <p:grpSp>
        <p:nvGrpSpPr>
          <p:cNvPr id="140" name="Google Shape;140;p16"/>
          <p:cNvGrpSpPr/>
          <p:nvPr/>
        </p:nvGrpSpPr>
        <p:grpSpPr>
          <a:xfrm>
            <a:off x="11625500" y="4687750"/>
            <a:ext cx="4845375" cy="2216525"/>
            <a:chOff x="0" y="-247666"/>
            <a:chExt cx="6460500" cy="3646800"/>
          </a:xfrm>
        </p:grpSpPr>
        <p:sp>
          <p:nvSpPr>
            <p:cNvPr id="141" name="Google Shape;141;p16"/>
            <p:cNvSpPr txBox="1"/>
            <p:nvPr/>
          </p:nvSpPr>
          <p:spPr>
            <a:xfrm>
              <a:off x="0" y="-247665"/>
              <a:ext cx="5719500" cy="36468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تي معاینه</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لګن خاصرې معاینه</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پاپ ټیسټ</a:t>
              </a:r>
              <a:endParaRPr sz="3600"/>
            </a:p>
          </p:txBody>
        </p:sp>
        <p:sp>
          <p:nvSpPr>
            <p:cNvPr id="142" name="Google Shape;142;p16"/>
            <p:cNvSpPr txBox="1"/>
            <p:nvPr/>
          </p:nvSpPr>
          <p:spPr>
            <a:xfrm>
              <a:off x="5882100" y="-247666"/>
              <a:ext cx="578400" cy="36468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.1</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.2</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.3</a:t>
              </a:r>
              <a:endParaRPr sz="360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50"/>
        <p:cNvGrpSpPr/>
        <p:nvPr/>
      </p:nvGrpSpPr>
      <p:grpSpPr>
        <a:xfrm>
          <a:off x="0" y="0"/>
          <a:ext cx="0" cy="0"/>
          <a:chOff x="0" y="0"/>
          <a:chExt cx="0" cy="0"/>
        </a:xfrm>
      </p:grpSpPr>
      <p:sp>
        <p:nvSpPr>
          <p:cNvPr id="151" name="Google Shape;151;p17"/>
          <p:cNvSpPr/>
          <p:nvPr/>
        </p:nvSpPr>
        <p:spPr>
          <a:xfrm>
            <a:off x="1028700" y="1589775"/>
            <a:ext cx="7377936" cy="5670456"/>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881364" y="1589775"/>
            <a:ext cx="7380403" cy="5672351"/>
          </a:xfrm>
          <a:custGeom>
            <a:avLst/>
            <a:gdLst/>
            <a:ahLst/>
            <a:cxnLst/>
            <a:rect l="l" t="t" r="r" b="b"/>
            <a:pathLst>
              <a:path w="2177110" h="1673260" extrusionOk="0">
                <a:moveTo>
                  <a:pt x="98637" y="0"/>
                </a:moveTo>
                <a:lnTo>
                  <a:pt x="2078473" y="0"/>
                </a:lnTo>
                <a:cubicBezTo>
                  <a:pt x="2104633" y="0"/>
                  <a:pt x="2129722" y="10392"/>
                  <a:pt x="2148220" y="28890"/>
                </a:cubicBezTo>
                <a:cubicBezTo>
                  <a:pt x="2166718" y="47388"/>
                  <a:pt x="2177110" y="72477"/>
                  <a:pt x="2177110" y="98637"/>
                </a:cubicBezTo>
                <a:lnTo>
                  <a:pt x="2177110" y="1574623"/>
                </a:lnTo>
                <a:cubicBezTo>
                  <a:pt x="2177110" y="1600783"/>
                  <a:pt x="2166718" y="1625872"/>
                  <a:pt x="2148220" y="1644370"/>
                </a:cubicBezTo>
                <a:cubicBezTo>
                  <a:pt x="2129722" y="1662868"/>
                  <a:pt x="2104633" y="1673260"/>
                  <a:pt x="2078473" y="1673260"/>
                </a:cubicBezTo>
                <a:lnTo>
                  <a:pt x="98637" y="1673260"/>
                </a:lnTo>
                <a:cubicBezTo>
                  <a:pt x="72477" y="1673260"/>
                  <a:pt x="47388" y="1662868"/>
                  <a:pt x="28890" y="1644370"/>
                </a:cubicBezTo>
                <a:cubicBezTo>
                  <a:pt x="10392" y="1625872"/>
                  <a:pt x="0" y="1600783"/>
                  <a:pt x="0" y="1574623"/>
                </a:cubicBezTo>
                <a:lnTo>
                  <a:pt x="0" y="98637"/>
                </a:lnTo>
                <a:cubicBezTo>
                  <a:pt x="0" y="72477"/>
                  <a:pt x="10392" y="47388"/>
                  <a:pt x="28890" y="28890"/>
                </a:cubicBezTo>
                <a:cubicBezTo>
                  <a:pt x="47388" y="10392"/>
                  <a:pt x="72477" y="0"/>
                  <a:pt x="98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flipH="1">
            <a:off x="8112588" y="3959107"/>
            <a:ext cx="2062824" cy="931792"/>
          </a:xfrm>
          <a:custGeom>
            <a:avLst/>
            <a:gdLst/>
            <a:ahLst/>
            <a:cxnLst/>
            <a:rect l="l" t="t" r="r" b="b"/>
            <a:pathLst>
              <a:path w="2062824" h="931792" extrusionOk="0">
                <a:moveTo>
                  <a:pt x="2062824" y="0"/>
                </a:moveTo>
                <a:lnTo>
                  <a:pt x="0" y="0"/>
                </a:lnTo>
                <a:lnTo>
                  <a:pt x="0" y="931792"/>
                </a:lnTo>
                <a:lnTo>
                  <a:pt x="2062824" y="931792"/>
                </a:lnTo>
                <a:lnTo>
                  <a:pt x="2062824" y="0"/>
                </a:lnTo>
                <a:close/>
              </a:path>
            </a:pathLst>
          </a:custGeom>
          <a:blipFill rotWithShape="1">
            <a:blip r:embed="rId3">
              <a:alphaModFix/>
            </a:blip>
            <a:stretch>
              <a:fillRect/>
            </a:stretch>
          </a:blipFill>
          <a:ln>
            <a:noFill/>
          </a:ln>
        </p:spPr>
        <p:txBody>
          <a:bodyPr/>
          <a:lstStyle/>
          <a:p>
            <a:endParaRPr lang="en-US"/>
          </a:p>
        </p:txBody>
      </p:sp>
      <p:sp>
        <p:nvSpPr>
          <p:cNvPr id="154" name="Google Shape;154;p17"/>
          <p:cNvSpPr txBox="1"/>
          <p:nvPr/>
        </p:nvSpPr>
        <p:spPr>
          <a:xfrm>
            <a:off x="10816175" y="2352050"/>
            <a:ext cx="5220900" cy="22164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1" i="0" u="none" strike="noStrike" cap="none">
                <a:solidFill>
                  <a:srgbClr val="0C2675"/>
                </a:solidFill>
                <a:latin typeface="Calibri"/>
                <a:ea typeface="Calibri"/>
                <a:cs typeface="Calibri"/>
                <a:sym typeface="Calibri"/>
              </a:rPr>
              <a:t>د ښځو د هوساینې په معایناتو کې </a:t>
            </a:r>
            <a:r>
              <a:rPr lang="en-US" sz="3600" b="1" i="0" u="none" strike="noStrike" cap="none">
                <a:solidFill>
                  <a:srgbClr val="FFFFFF"/>
                </a:solidFill>
                <a:highlight>
                  <a:srgbClr val="335929"/>
                </a:highlight>
                <a:latin typeface="Calibri"/>
                <a:ea typeface="Calibri"/>
                <a:cs typeface="Calibri"/>
                <a:sym typeface="Calibri"/>
              </a:rPr>
              <a:t>معمولاً لاندې موارد شاملیږي</a:t>
            </a:r>
            <a:endParaRPr sz="3600" b="1">
              <a:latin typeface="Calibri"/>
              <a:ea typeface="Calibri"/>
              <a:cs typeface="Calibri"/>
              <a:sym typeface="Calibri"/>
            </a:endParaRPr>
          </a:p>
        </p:txBody>
      </p:sp>
      <p:grpSp>
        <p:nvGrpSpPr>
          <p:cNvPr id="155" name="Google Shape;155;p17"/>
          <p:cNvGrpSpPr/>
          <p:nvPr/>
        </p:nvGrpSpPr>
        <p:grpSpPr>
          <a:xfrm>
            <a:off x="11680432" y="4776475"/>
            <a:ext cx="4356643" cy="2216486"/>
            <a:chOff x="73117" y="75801"/>
            <a:chExt cx="5808858" cy="2955315"/>
          </a:xfrm>
        </p:grpSpPr>
        <p:sp>
          <p:nvSpPr>
            <p:cNvPr id="156" name="Google Shape;156;p17"/>
            <p:cNvSpPr txBox="1"/>
            <p:nvPr/>
          </p:nvSpPr>
          <p:spPr>
            <a:xfrm>
              <a:off x="73117" y="75817"/>
              <a:ext cx="5043300" cy="29553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تي معاینه</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لګن خاصرې معاینه</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Calibri"/>
                  <a:ea typeface="Calibri"/>
                  <a:cs typeface="Calibri"/>
                  <a:sym typeface="Calibri"/>
                </a:rPr>
                <a:t>د پاپ ټیسټ</a:t>
              </a:r>
              <a:endParaRPr sz="3600"/>
            </a:p>
          </p:txBody>
        </p:sp>
        <p:sp>
          <p:nvSpPr>
            <p:cNvPr id="157" name="Google Shape;157;p17"/>
            <p:cNvSpPr txBox="1"/>
            <p:nvPr/>
          </p:nvSpPr>
          <p:spPr>
            <a:xfrm>
              <a:off x="5303575" y="75801"/>
              <a:ext cx="578400" cy="29553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.1</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.2</a:t>
              </a:r>
              <a:endParaRPr sz="3600"/>
            </a:p>
            <a:p>
              <a:pPr marL="0" marR="0" lvl="0" indent="0" algn="r" rtl="1">
                <a:lnSpc>
                  <a:spcPct val="150000"/>
                </a:lnSpc>
                <a:spcBef>
                  <a:spcPts val="0"/>
                </a:spcBef>
                <a:spcAft>
                  <a:spcPts val="0"/>
                </a:spcAft>
                <a:buNone/>
              </a:pPr>
              <a:r>
                <a:rPr lang="en-US" sz="3600" b="0" i="0" u="none" strike="noStrike" cap="none">
                  <a:solidFill>
                    <a:srgbClr val="0C2675"/>
                  </a:solidFill>
                  <a:latin typeface="Roboto"/>
                  <a:ea typeface="Roboto"/>
                  <a:cs typeface="Roboto"/>
                  <a:sym typeface="Roboto"/>
                </a:rPr>
                <a:t>.3</a:t>
              </a:r>
              <a:endParaRPr sz="3600"/>
            </a:p>
          </p:txBody>
        </p:sp>
      </p:grpSp>
      <p:grpSp>
        <p:nvGrpSpPr>
          <p:cNvPr id="158" name="Google Shape;158;p17"/>
          <p:cNvGrpSpPr/>
          <p:nvPr/>
        </p:nvGrpSpPr>
        <p:grpSpPr>
          <a:xfrm>
            <a:off x="1453689" y="4688274"/>
            <a:ext cx="6236624" cy="2216475"/>
            <a:chOff x="0" y="78700"/>
            <a:chExt cx="8315498" cy="2955300"/>
          </a:xfrm>
        </p:grpSpPr>
        <p:sp>
          <p:nvSpPr>
            <p:cNvPr id="159" name="Google Shape;159;p17"/>
            <p:cNvSpPr txBox="1"/>
            <p:nvPr/>
          </p:nvSpPr>
          <p:spPr>
            <a:xfrm>
              <a:off x="0" y="78700"/>
              <a:ext cx="7476900" cy="29553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i="0" u="none" strike="noStrike" cap="none">
                  <a:solidFill>
                    <a:srgbClr val="0C2675"/>
                  </a:solidFill>
                  <a:latin typeface="Calibri"/>
                  <a:ea typeface="Calibri"/>
                  <a:cs typeface="Calibri"/>
                  <a:sym typeface="Calibri"/>
                </a:rPr>
                <a:t>-تاسې له جنسي اړخه فعال یاست</a:t>
              </a:r>
              <a:endParaRPr sz="3600">
                <a:latin typeface="Calibri"/>
                <a:ea typeface="Calibri"/>
                <a:cs typeface="Calibri"/>
                <a:sym typeface="Calibri"/>
              </a:endParaRPr>
            </a:p>
            <a:p>
              <a:pPr marL="0" marR="0" lvl="0" indent="0" algn="r" rtl="1">
                <a:lnSpc>
                  <a:spcPct val="150000"/>
                </a:lnSpc>
                <a:spcBef>
                  <a:spcPts val="0"/>
                </a:spcBef>
                <a:spcAft>
                  <a:spcPts val="0"/>
                </a:spcAft>
                <a:buNone/>
              </a:pPr>
              <a:r>
                <a:rPr lang="en-US" sz="3600" b="1" i="0" u="none" strike="noStrike" cap="none">
                  <a:solidFill>
                    <a:srgbClr val="0C2675"/>
                  </a:solidFill>
                  <a:latin typeface="Calibri"/>
                  <a:ea typeface="Calibri"/>
                  <a:cs typeface="Calibri"/>
                  <a:sym typeface="Calibri"/>
                </a:rPr>
                <a:t>یا</a:t>
              </a:r>
              <a:endParaRPr sz="3600" b="1">
                <a:latin typeface="Calibri"/>
                <a:ea typeface="Calibri"/>
                <a:cs typeface="Calibri"/>
                <a:sym typeface="Calibri"/>
              </a:endParaRPr>
            </a:p>
            <a:p>
              <a:pPr marL="0" marR="0" lvl="0" indent="0" algn="r" rtl="1">
                <a:lnSpc>
                  <a:spcPct val="150000"/>
                </a:lnSpc>
                <a:spcBef>
                  <a:spcPts val="0"/>
                </a:spcBef>
                <a:spcAft>
                  <a:spcPts val="0"/>
                </a:spcAft>
                <a:buNone/>
              </a:pPr>
              <a:r>
                <a:rPr lang="en-US" sz="3600" i="0" u="none" strike="noStrike" cap="none">
                  <a:solidFill>
                    <a:srgbClr val="0C2675"/>
                  </a:solidFill>
                  <a:latin typeface="Calibri"/>
                  <a:ea typeface="Calibri"/>
                  <a:cs typeface="Calibri"/>
                  <a:sym typeface="Calibri"/>
                </a:rPr>
                <a:t>تاسې تر 21 کلنۍ پورته عمر لرئ</a:t>
              </a:r>
              <a:endParaRPr sz="3600">
                <a:latin typeface="Calibri"/>
                <a:ea typeface="Calibri"/>
                <a:cs typeface="Calibri"/>
                <a:sym typeface="Calibri"/>
              </a:endParaRPr>
            </a:p>
          </p:txBody>
        </p:sp>
        <p:sp>
          <p:nvSpPr>
            <p:cNvPr id="160" name="Google Shape;160;p17"/>
            <p:cNvSpPr txBox="1"/>
            <p:nvPr/>
          </p:nvSpPr>
          <p:spPr>
            <a:xfrm>
              <a:off x="7737098" y="78700"/>
              <a:ext cx="578400" cy="29553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1" i="0" u="none" strike="noStrike" cap="none">
                  <a:solidFill>
                    <a:srgbClr val="0C2675"/>
                  </a:solidFill>
                  <a:latin typeface="Roboto"/>
                  <a:ea typeface="Roboto"/>
                  <a:cs typeface="Roboto"/>
                  <a:sym typeface="Roboto"/>
                </a:rPr>
                <a:t>-</a:t>
              </a:r>
              <a:endParaRPr sz="3600"/>
            </a:p>
            <a:p>
              <a:pPr marL="0" marR="0" lvl="0" indent="0" algn="r" rtl="1">
                <a:lnSpc>
                  <a:spcPct val="150000"/>
                </a:lnSpc>
                <a:spcBef>
                  <a:spcPts val="0"/>
                </a:spcBef>
                <a:spcAft>
                  <a:spcPts val="0"/>
                </a:spcAft>
                <a:buNone/>
              </a:pPr>
              <a:endParaRPr sz="3600" b="1" i="0" u="none" strike="noStrike" cap="none">
                <a:solidFill>
                  <a:srgbClr val="0C2675"/>
                </a:solidFill>
                <a:latin typeface="Roboto"/>
                <a:ea typeface="Roboto"/>
                <a:cs typeface="Roboto"/>
                <a:sym typeface="Roboto"/>
              </a:endParaRPr>
            </a:p>
            <a:p>
              <a:pPr marL="0" marR="0" lvl="0" indent="0" algn="r" rtl="1">
                <a:lnSpc>
                  <a:spcPct val="150000"/>
                </a:lnSpc>
                <a:spcBef>
                  <a:spcPts val="0"/>
                </a:spcBef>
                <a:spcAft>
                  <a:spcPts val="0"/>
                </a:spcAft>
                <a:buNone/>
              </a:pPr>
              <a:r>
                <a:rPr lang="en-US" sz="3600" b="1" i="0" u="none" strike="noStrike" cap="none">
                  <a:solidFill>
                    <a:srgbClr val="0C2675"/>
                  </a:solidFill>
                  <a:latin typeface="Roboto"/>
                  <a:ea typeface="Roboto"/>
                  <a:cs typeface="Roboto"/>
                  <a:sym typeface="Roboto"/>
                </a:rPr>
                <a:t>-</a:t>
              </a:r>
              <a:endParaRPr sz="3600"/>
            </a:p>
          </p:txBody>
        </p:sp>
      </p:grpSp>
      <p:sp>
        <p:nvSpPr>
          <p:cNvPr id="161" name="Google Shape;161;p17"/>
          <p:cNvSpPr txBox="1"/>
          <p:nvPr/>
        </p:nvSpPr>
        <p:spPr>
          <a:xfrm>
            <a:off x="2220134" y="2217009"/>
            <a:ext cx="5437500" cy="2216400"/>
          </a:xfrm>
          <a:prstGeom prst="rect">
            <a:avLst/>
          </a:prstGeom>
          <a:noFill/>
          <a:ln>
            <a:noFill/>
          </a:ln>
        </p:spPr>
        <p:txBody>
          <a:bodyPr spcFirstLastPara="1" wrap="square" lIns="0" tIns="0" rIns="0" bIns="0" anchor="t" anchorCtr="0">
            <a:spAutoFit/>
          </a:bodyPr>
          <a:lstStyle/>
          <a:p>
            <a:pPr marL="0" marR="0" lvl="0" indent="0" algn="r" rtl="1">
              <a:lnSpc>
                <a:spcPct val="150000"/>
              </a:lnSpc>
              <a:spcBef>
                <a:spcPts val="0"/>
              </a:spcBef>
              <a:spcAft>
                <a:spcPts val="0"/>
              </a:spcAft>
              <a:buNone/>
            </a:pPr>
            <a:r>
              <a:rPr lang="en-US" sz="3600" b="1" i="0" u="none" strike="noStrike" cap="none">
                <a:solidFill>
                  <a:srgbClr val="0C2675"/>
                </a:solidFill>
                <a:latin typeface="Calibri"/>
                <a:ea typeface="Calibri"/>
                <a:cs typeface="Calibri"/>
                <a:sym typeface="Calibri"/>
              </a:rPr>
              <a:t>د ښځو د هوساینې معایناتو ته</a:t>
            </a:r>
            <a:endParaRPr sz="3600" b="1"/>
          </a:p>
          <a:p>
            <a:pPr marL="0" marR="0" lvl="0" indent="0" algn="r" rtl="1">
              <a:lnSpc>
                <a:spcPct val="150000"/>
              </a:lnSpc>
              <a:spcBef>
                <a:spcPts val="0"/>
              </a:spcBef>
              <a:spcAft>
                <a:spcPts val="0"/>
              </a:spcAft>
              <a:buNone/>
            </a:pPr>
            <a:r>
              <a:rPr lang="en-US" sz="3600" b="1" i="0" u="none" strike="noStrike" cap="none">
                <a:solidFill>
                  <a:srgbClr val="0C2675"/>
                </a:solidFill>
                <a:latin typeface="Roboto"/>
                <a:ea typeface="Roboto"/>
                <a:cs typeface="Roboto"/>
                <a:sym typeface="Roboto"/>
              </a:rPr>
              <a:t> </a:t>
            </a:r>
            <a:r>
              <a:rPr lang="en-US" sz="3600" b="1" i="0" u="none" strike="noStrike" cap="none">
                <a:solidFill>
                  <a:srgbClr val="FFFFFF"/>
                </a:solidFill>
                <a:highlight>
                  <a:srgbClr val="335929"/>
                </a:highlight>
                <a:latin typeface="Calibri"/>
                <a:ea typeface="Calibri"/>
                <a:cs typeface="Calibri"/>
                <a:sym typeface="Calibri"/>
              </a:rPr>
              <a:t>هله ورتګ پیل کړئ</a:t>
            </a:r>
            <a:r>
              <a:rPr lang="en-US" sz="3600" b="1" i="0" u="none" strike="noStrike" cap="none">
                <a:solidFill>
                  <a:srgbClr val="FFFFFF"/>
                </a:solidFill>
                <a:latin typeface="Calibri"/>
                <a:ea typeface="Calibri"/>
                <a:cs typeface="Calibri"/>
                <a:sym typeface="Calibri"/>
              </a:rPr>
              <a:t> </a:t>
            </a:r>
            <a:r>
              <a:rPr lang="en-US" sz="3600" b="1" i="0" u="none" strike="noStrike" cap="none">
                <a:solidFill>
                  <a:srgbClr val="0C2675"/>
                </a:solidFill>
                <a:latin typeface="Calibri"/>
                <a:ea typeface="Calibri"/>
                <a:cs typeface="Calibri"/>
                <a:sym typeface="Calibri"/>
              </a:rPr>
              <a:t>کله چې:</a:t>
            </a:r>
            <a:endParaRPr sz="36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69"/>
        <p:cNvGrpSpPr/>
        <p:nvPr/>
      </p:nvGrpSpPr>
      <p:grpSpPr>
        <a:xfrm>
          <a:off x="0" y="0"/>
          <a:ext cx="0" cy="0"/>
          <a:chOff x="0" y="0"/>
          <a:chExt cx="0" cy="0"/>
        </a:xfrm>
      </p:grpSpPr>
      <p:sp>
        <p:nvSpPr>
          <p:cNvPr id="170" name="Google Shape;170;p18"/>
          <p:cNvSpPr/>
          <p:nvPr/>
        </p:nvSpPr>
        <p:spPr>
          <a:xfrm>
            <a:off x="12933050" y="3857033"/>
            <a:ext cx="2659979" cy="2572935"/>
          </a:xfrm>
          <a:custGeom>
            <a:avLst/>
            <a:gdLst/>
            <a:ahLst/>
            <a:cxnLst/>
            <a:rect l="l" t="t" r="r" b="b"/>
            <a:pathLst>
              <a:path w="2659979" h="2572935" extrusionOk="0">
                <a:moveTo>
                  <a:pt x="0" y="0"/>
                </a:moveTo>
                <a:lnTo>
                  <a:pt x="2659979" y="0"/>
                </a:lnTo>
                <a:lnTo>
                  <a:pt x="2659979" y="2572934"/>
                </a:lnTo>
                <a:lnTo>
                  <a:pt x="0" y="2572934"/>
                </a:lnTo>
                <a:lnTo>
                  <a:pt x="0" y="0"/>
                </a:lnTo>
                <a:close/>
              </a:path>
            </a:pathLst>
          </a:custGeom>
          <a:blipFill rotWithShape="1">
            <a:blip r:embed="rId3">
              <a:alphaModFix/>
            </a:blip>
            <a:stretch>
              <a:fillRect/>
            </a:stretch>
          </a:blipFill>
          <a:ln>
            <a:noFill/>
          </a:ln>
        </p:spPr>
        <p:txBody>
          <a:bodyPr/>
          <a:lstStyle/>
          <a:p>
            <a:endParaRPr lang="en-US"/>
          </a:p>
        </p:txBody>
      </p:sp>
      <p:sp>
        <p:nvSpPr>
          <p:cNvPr id="171" name="Google Shape;171;p18"/>
          <p:cNvSpPr txBox="1"/>
          <p:nvPr/>
        </p:nvSpPr>
        <p:spPr>
          <a:xfrm>
            <a:off x="2201325" y="3836700"/>
            <a:ext cx="9485700" cy="38466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دا کېدای شي له هغه څه څخه چې تاسې ته یې په </a:t>
            </a:r>
            <a:r>
              <a:rPr lang="en-US" sz="5100" b="1" i="0" u="none" strike="noStrike" cap="none">
                <a:solidFill>
                  <a:srgbClr val="0C2675"/>
                </a:solidFill>
                <a:highlight>
                  <a:srgbClr val="FFC72C"/>
                </a:highlight>
                <a:latin typeface="Calibri"/>
                <a:ea typeface="Calibri"/>
                <a:cs typeface="Calibri"/>
                <a:sym typeface="Calibri"/>
              </a:rPr>
              <a:t>افغانستان</a:t>
            </a:r>
            <a:r>
              <a:rPr lang="en-US" sz="5100" b="1" i="0" u="none" strike="noStrike" cap="none">
                <a:solidFill>
                  <a:srgbClr val="0C2675"/>
                </a:solidFill>
                <a:latin typeface="Calibri"/>
                <a:ea typeface="Calibri"/>
                <a:cs typeface="Calibri"/>
                <a:sym typeface="Calibri"/>
              </a:rPr>
              <a:t> کې سپارښتنه شوې یا ترسره کېږي توپیر ولري</a:t>
            </a:r>
            <a:endParaRPr sz="51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79"/>
        <p:cNvGrpSpPr/>
        <p:nvPr/>
      </p:nvGrpSpPr>
      <p:grpSpPr>
        <a:xfrm>
          <a:off x="0" y="0"/>
          <a:ext cx="0" cy="0"/>
          <a:chOff x="0" y="0"/>
          <a:chExt cx="0" cy="0"/>
        </a:xfrm>
      </p:grpSpPr>
      <p:sp>
        <p:nvSpPr>
          <p:cNvPr id="180" name="Google Shape;180;p19"/>
          <p:cNvSpPr txBox="1"/>
          <p:nvPr/>
        </p:nvSpPr>
        <p:spPr>
          <a:xfrm>
            <a:off x="3228420" y="3818709"/>
            <a:ext cx="11736000" cy="2826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highlight>
                  <a:srgbClr val="FFC72C"/>
                </a:highlight>
                <a:latin typeface="Calibri"/>
                <a:ea typeface="Calibri"/>
                <a:cs typeface="Calibri"/>
                <a:sym typeface="Calibri"/>
              </a:rPr>
              <a:t>د ښځو د هوساینې معاینات</a:t>
            </a:r>
            <a:r>
              <a:rPr lang="en-US" sz="5100" b="1" i="0" u="none" strike="noStrike" cap="none">
                <a:solidFill>
                  <a:srgbClr val="0C2675"/>
                </a:solidFill>
                <a:latin typeface="Calibri"/>
                <a:ea typeface="Calibri"/>
                <a:cs typeface="Calibri"/>
                <a:sym typeface="Calibri"/>
              </a:rPr>
              <a:t> کولای شي روغتیايي ستونزې له مخکې نه وپېژني، چې بیا </a:t>
            </a:r>
            <a:r>
              <a:rPr lang="en-US" sz="5100" b="1" i="0" u="none" strike="noStrike" cap="none">
                <a:solidFill>
                  <a:srgbClr val="0C2675"/>
                </a:solidFill>
                <a:highlight>
                  <a:srgbClr val="FFC72C"/>
                </a:highlight>
                <a:latin typeface="Calibri"/>
                <a:ea typeface="Calibri"/>
                <a:cs typeface="Calibri"/>
                <a:sym typeface="Calibri"/>
              </a:rPr>
              <a:t>د هغو درملنه یا</a:t>
            </a:r>
            <a:r>
              <a:rPr lang="en-US" sz="5100" b="1" i="0" u="none" strike="noStrike" cap="none">
                <a:solidFill>
                  <a:srgbClr val="0C2675"/>
                </a:solidFill>
                <a:latin typeface="Calibri"/>
                <a:ea typeface="Calibri"/>
                <a:cs typeface="Calibri"/>
                <a:sym typeface="Calibri"/>
              </a:rPr>
              <a:t> </a:t>
            </a:r>
            <a:r>
              <a:rPr lang="en-US" sz="5100" b="1" i="0" u="none" strike="noStrike" cap="none">
                <a:solidFill>
                  <a:srgbClr val="0C2675"/>
                </a:solidFill>
                <a:highlight>
                  <a:srgbClr val="FFC72C"/>
                </a:highlight>
                <a:latin typeface="Calibri"/>
                <a:ea typeface="Calibri"/>
                <a:cs typeface="Calibri"/>
                <a:sym typeface="Calibri"/>
              </a:rPr>
              <a:t>مدیریت آسانه کار وي</a:t>
            </a:r>
            <a:endParaRPr sz="51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188"/>
        <p:cNvGrpSpPr/>
        <p:nvPr/>
      </p:nvGrpSpPr>
      <p:grpSpPr>
        <a:xfrm>
          <a:off x="0" y="0"/>
          <a:ext cx="0" cy="0"/>
          <a:chOff x="0" y="0"/>
          <a:chExt cx="0" cy="0"/>
        </a:xfrm>
      </p:grpSpPr>
      <p:sp>
        <p:nvSpPr>
          <p:cNvPr id="189" name="Google Shape;189;p20"/>
          <p:cNvSpPr/>
          <p:nvPr/>
        </p:nvSpPr>
        <p:spPr>
          <a:xfrm>
            <a:off x="4878050" y="1382775"/>
            <a:ext cx="8445741" cy="7521449"/>
          </a:xfrm>
          <a:custGeom>
            <a:avLst/>
            <a:gdLst/>
            <a:ahLst/>
            <a:cxnLst/>
            <a:rect l="l" t="t" r="r" b="b"/>
            <a:pathLst>
              <a:path w="2492202" h="2219459" extrusionOk="0">
                <a:moveTo>
                  <a:pt x="86167" y="0"/>
                </a:moveTo>
                <a:lnTo>
                  <a:pt x="2406035" y="0"/>
                </a:lnTo>
                <a:cubicBezTo>
                  <a:pt x="2428888" y="0"/>
                  <a:pt x="2450805" y="9078"/>
                  <a:pt x="2466964" y="25238"/>
                </a:cubicBezTo>
                <a:cubicBezTo>
                  <a:pt x="2483123" y="41397"/>
                  <a:pt x="2492202" y="63314"/>
                  <a:pt x="2492202" y="86167"/>
                </a:cubicBezTo>
                <a:lnTo>
                  <a:pt x="2492202" y="2133292"/>
                </a:lnTo>
                <a:cubicBezTo>
                  <a:pt x="2492202" y="2156145"/>
                  <a:pt x="2483123" y="2178062"/>
                  <a:pt x="2466964" y="2194221"/>
                </a:cubicBezTo>
                <a:cubicBezTo>
                  <a:pt x="2450805" y="2210380"/>
                  <a:pt x="2428888" y="2219459"/>
                  <a:pt x="2406035" y="2219459"/>
                </a:cubicBezTo>
                <a:lnTo>
                  <a:pt x="86167" y="2219459"/>
                </a:lnTo>
                <a:cubicBezTo>
                  <a:pt x="63314" y="2219459"/>
                  <a:pt x="41397" y="2210380"/>
                  <a:pt x="25238" y="2194221"/>
                </a:cubicBezTo>
                <a:cubicBezTo>
                  <a:pt x="9078" y="2178062"/>
                  <a:pt x="0" y="2156145"/>
                  <a:pt x="0" y="2133292"/>
                </a:cubicBezTo>
                <a:lnTo>
                  <a:pt x="0" y="86167"/>
                </a:lnTo>
                <a:cubicBezTo>
                  <a:pt x="0" y="63314"/>
                  <a:pt x="9078" y="41397"/>
                  <a:pt x="25238" y="25238"/>
                </a:cubicBezTo>
                <a:cubicBezTo>
                  <a:pt x="41397" y="9078"/>
                  <a:pt x="63314" y="0"/>
                  <a:pt x="86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p:nvPr/>
        </p:nvSpPr>
        <p:spPr>
          <a:xfrm>
            <a:off x="5270500" y="2369900"/>
            <a:ext cx="7320600" cy="1995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3600" b="1" i="0" u="none" strike="noStrike" cap="none">
                <a:solidFill>
                  <a:srgbClr val="0C2675"/>
                </a:solidFill>
                <a:latin typeface="Calibri"/>
                <a:ea typeface="Calibri"/>
                <a:cs typeface="Calibri"/>
                <a:sym typeface="Calibri"/>
              </a:rPr>
              <a:t>که چېرې تاسې د لاندې مواردو په اړه پوښتنې لرئ </a:t>
            </a:r>
            <a:r>
              <a:rPr lang="en-US" sz="3600" b="1" i="0" u="none" strike="noStrike" cap="none">
                <a:solidFill>
                  <a:srgbClr val="FFFFFF"/>
                </a:solidFill>
                <a:highlight>
                  <a:srgbClr val="335929"/>
                </a:highlight>
                <a:latin typeface="Calibri"/>
                <a:ea typeface="Calibri"/>
                <a:cs typeface="Calibri"/>
                <a:sym typeface="Calibri"/>
              </a:rPr>
              <a:t>نو له خپل ډاکتر سره خبرې</a:t>
            </a:r>
            <a:r>
              <a:rPr lang="en-US" sz="3600" b="1" i="0" u="none" strike="noStrike" cap="none">
                <a:solidFill>
                  <a:srgbClr val="0C2675"/>
                </a:solidFill>
                <a:latin typeface="Calibri"/>
                <a:ea typeface="Calibri"/>
                <a:cs typeface="Calibri"/>
                <a:sym typeface="Calibri"/>
              </a:rPr>
              <a:t> وکړئ</a:t>
            </a:r>
            <a:endParaRPr sz="3600" b="1">
              <a:latin typeface="Calibri"/>
              <a:ea typeface="Calibri"/>
              <a:cs typeface="Calibri"/>
              <a:sym typeface="Calibri"/>
            </a:endParaRPr>
          </a:p>
        </p:txBody>
      </p:sp>
      <p:grpSp>
        <p:nvGrpSpPr>
          <p:cNvPr id="191" name="Google Shape;191;p20"/>
          <p:cNvGrpSpPr/>
          <p:nvPr/>
        </p:nvGrpSpPr>
        <p:grpSpPr>
          <a:xfrm>
            <a:off x="5398449" y="4320197"/>
            <a:ext cx="7192585" cy="3555675"/>
            <a:chOff x="0" y="158750"/>
            <a:chExt cx="9590113" cy="4740900"/>
          </a:xfrm>
        </p:grpSpPr>
        <p:sp>
          <p:nvSpPr>
            <p:cNvPr id="192" name="Google Shape;192;p20"/>
            <p:cNvSpPr txBox="1"/>
            <p:nvPr/>
          </p:nvSpPr>
          <p:spPr>
            <a:xfrm>
              <a:off x="0" y="158750"/>
              <a:ext cx="8751600" cy="4740900"/>
            </a:xfrm>
            <a:prstGeom prst="rect">
              <a:avLst/>
            </a:prstGeom>
            <a:noFill/>
            <a:ln>
              <a:noFill/>
            </a:ln>
          </p:spPr>
          <p:txBody>
            <a:bodyPr spcFirstLastPara="1" wrap="square" lIns="0" tIns="0" rIns="0" bIns="0" anchor="t" anchorCtr="0">
              <a:spAutoFit/>
            </a:bodyPr>
            <a:lstStyle/>
            <a:p>
              <a:pPr marL="0" marR="0" lvl="0" indent="0" algn="r" rtl="0">
                <a:lnSpc>
                  <a:spcPct val="150000"/>
                </a:lnSpc>
                <a:spcBef>
                  <a:spcPts val="0"/>
                </a:spcBef>
                <a:spcAft>
                  <a:spcPts val="0"/>
                </a:spcAft>
                <a:buNone/>
              </a:pPr>
              <a:r>
                <a:rPr lang="en-US" sz="3300" i="0" u="none" strike="noStrike" cap="none">
                  <a:solidFill>
                    <a:srgbClr val="0C2675"/>
                  </a:solidFill>
                  <a:latin typeface="Calibri"/>
                  <a:ea typeface="Calibri"/>
                  <a:cs typeface="Calibri"/>
                  <a:sym typeface="Calibri"/>
                </a:rPr>
                <a:t>غیرنورمال میاشتني عادتونه او خونریزې</a:t>
              </a:r>
              <a:endParaRPr>
                <a:latin typeface="Calibri"/>
                <a:ea typeface="Calibri"/>
                <a:cs typeface="Calibri"/>
                <a:sym typeface="Calibri"/>
              </a:endParaRPr>
            </a:p>
            <a:p>
              <a:pPr marL="0" marR="0" lvl="0" indent="0" algn="r" rtl="0">
                <a:lnSpc>
                  <a:spcPct val="150000"/>
                </a:lnSpc>
                <a:spcBef>
                  <a:spcPts val="0"/>
                </a:spcBef>
                <a:spcAft>
                  <a:spcPts val="0"/>
                </a:spcAft>
                <a:buNone/>
              </a:pPr>
              <a:r>
                <a:rPr lang="en-US" sz="3300" i="0" u="none" strike="noStrike" cap="none">
                  <a:solidFill>
                    <a:srgbClr val="0C2675"/>
                  </a:solidFill>
                  <a:latin typeface="Calibri"/>
                  <a:ea typeface="Calibri"/>
                  <a:cs typeface="Calibri"/>
                  <a:sym typeface="Calibri"/>
                </a:rPr>
                <a:t>د خلق او خوی بدلیدل</a:t>
              </a:r>
              <a:endParaRPr>
                <a:latin typeface="Calibri"/>
                <a:ea typeface="Calibri"/>
                <a:cs typeface="Calibri"/>
                <a:sym typeface="Calibri"/>
              </a:endParaRPr>
            </a:p>
            <a:p>
              <a:pPr marL="0" marR="0" lvl="0" indent="0" algn="r" rtl="1">
                <a:lnSpc>
                  <a:spcPct val="150000"/>
                </a:lnSpc>
                <a:spcBef>
                  <a:spcPts val="0"/>
                </a:spcBef>
                <a:spcAft>
                  <a:spcPts val="0"/>
                </a:spcAft>
                <a:buNone/>
              </a:pPr>
              <a:r>
                <a:rPr lang="en-US" sz="3300" i="0" u="none" strike="noStrike" cap="none">
                  <a:solidFill>
                    <a:srgbClr val="0C2675"/>
                  </a:solidFill>
                  <a:latin typeface="Calibri"/>
                  <a:ea typeface="Calibri"/>
                  <a:cs typeface="Calibri"/>
                  <a:sym typeface="Calibri"/>
                </a:rPr>
                <a:t>د قاعدګی ناروغۍ په درشل کې شدید دړد</a:t>
              </a:r>
              <a:endParaRPr>
                <a:latin typeface="Calibri"/>
                <a:ea typeface="Calibri"/>
                <a:cs typeface="Calibri"/>
                <a:sym typeface="Calibri"/>
              </a:endParaRPr>
            </a:p>
            <a:p>
              <a:pPr marL="0" marR="0" lvl="0" indent="0" algn="r" rtl="0">
                <a:lnSpc>
                  <a:spcPct val="150000"/>
                </a:lnSpc>
                <a:spcBef>
                  <a:spcPts val="0"/>
                </a:spcBef>
                <a:spcAft>
                  <a:spcPts val="0"/>
                </a:spcAft>
                <a:buNone/>
              </a:pPr>
              <a:r>
                <a:rPr lang="en-US" sz="3300" i="0" u="none" strike="noStrike" cap="none">
                  <a:solidFill>
                    <a:srgbClr val="0C2675"/>
                  </a:solidFill>
                  <a:latin typeface="Calibri"/>
                  <a:ea typeface="Calibri"/>
                  <a:cs typeface="Calibri"/>
                  <a:sym typeface="Calibri"/>
                </a:rPr>
                <a:t>د کورنۍ تنظیم</a:t>
              </a:r>
              <a:endParaRPr>
                <a:latin typeface="Calibri"/>
                <a:ea typeface="Calibri"/>
                <a:cs typeface="Calibri"/>
                <a:sym typeface="Calibri"/>
              </a:endParaRPr>
            </a:p>
            <a:p>
              <a:pPr marL="0" marR="0" lvl="0" indent="0" algn="r" rtl="0">
                <a:lnSpc>
                  <a:spcPct val="150000"/>
                </a:lnSpc>
                <a:spcBef>
                  <a:spcPts val="0"/>
                </a:spcBef>
                <a:spcAft>
                  <a:spcPts val="0"/>
                </a:spcAft>
                <a:buNone/>
              </a:pPr>
              <a:r>
                <a:rPr lang="en-US" sz="3300" i="0" u="none" strike="noStrike" cap="none">
                  <a:solidFill>
                    <a:srgbClr val="0C2675"/>
                  </a:solidFill>
                  <a:latin typeface="Calibri"/>
                  <a:ea typeface="Calibri"/>
                  <a:cs typeface="Calibri"/>
                  <a:sym typeface="Calibri"/>
                </a:rPr>
                <a:t>نورې روغتیايي اندېښنې</a:t>
              </a:r>
              <a:endParaRPr>
                <a:latin typeface="Calibri"/>
                <a:ea typeface="Calibri"/>
                <a:cs typeface="Calibri"/>
                <a:sym typeface="Calibri"/>
              </a:endParaRPr>
            </a:p>
          </p:txBody>
        </p:sp>
        <p:sp>
          <p:nvSpPr>
            <p:cNvPr id="193" name="Google Shape;193;p20"/>
            <p:cNvSpPr txBox="1"/>
            <p:nvPr/>
          </p:nvSpPr>
          <p:spPr>
            <a:xfrm>
              <a:off x="9011713" y="158750"/>
              <a:ext cx="578400" cy="4740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3300" b="1" i="0" u="none" strike="noStrike" cap="none">
                  <a:solidFill>
                    <a:srgbClr val="0C2675"/>
                  </a:solidFill>
                  <a:latin typeface="Roboto"/>
                  <a:ea typeface="Roboto"/>
                  <a:cs typeface="Roboto"/>
                  <a:sym typeface="Roboto"/>
                </a:rPr>
                <a:t>-</a:t>
              </a:r>
              <a:endParaRPr/>
            </a:p>
            <a:p>
              <a:pPr marL="0" marR="0" lvl="0" indent="0" algn="l" rtl="0">
                <a:lnSpc>
                  <a:spcPct val="150000"/>
                </a:lnSpc>
                <a:spcBef>
                  <a:spcPts val="0"/>
                </a:spcBef>
                <a:spcAft>
                  <a:spcPts val="0"/>
                </a:spcAft>
                <a:buNone/>
              </a:pPr>
              <a:r>
                <a:rPr lang="en-US" sz="3300" b="1" i="0" u="none" strike="noStrike" cap="none">
                  <a:solidFill>
                    <a:srgbClr val="0C2675"/>
                  </a:solidFill>
                  <a:latin typeface="Roboto"/>
                  <a:ea typeface="Roboto"/>
                  <a:cs typeface="Roboto"/>
                  <a:sym typeface="Roboto"/>
                </a:rPr>
                <a:t>-</a:t>
              </a:r>
              <a:endParaRPr/>
            </a:p>
            <a:p>
              <a:pPr marL="0" marR="0" lvl="0" indent="0" algn="l" rtl="0">
                <a:lnSpc>
                  <a:spcPct val="150000"/>
                </a:lnSpc>
                <a:spcBef>
                  <a:spcPts val="0"/>
                </a:spcBef>
                <a:spcAft>
                  <a:spcPts val="0"/>
                </a:spcAft>
                <a:buNone/>
              </a:pPr>
              <a:r>
                <a:rPr lang="en-US" sz="3300" b="1" i="0" u="none" strike="noStrike" cap="none">
                  <a:solidFill>
                    <a:srgbClr val="0C2675"/>
                  </a:solidFill>
                  <a:latin typeface="Roboto"/>
                  <a:ea typeface="Roboto"/>
                  <a:cs typeface="Roboto"/>
                  <a:sym typeface="Roboto"/>
                </a:rPr>
                <a:t>-</a:t>
              </a:r>
              <a:endParaRPr/>
            </a:p>
            <a:p>
              <a:pPr marL="0" marR="0" lvl="0" indent="0" algn="l" rtl="0">
                <a:lnSpc>
                  <a:spcPct val="150000"/>
                </a:lnSpc>
                <a:spcBef>
                  <a:spcPts val="0"/>
                </a:spcBef>
                <a:spcAft>
                  <a:spcPts val="0"/>
                </a:spcAft>
                <a:buNone/>
              </a:pPr>
              <a:r>
                <a:rPr lang="en-US" sz="3300" b="1" i="0" u="none" strike="noStrike" cap="none">
                  <a:solidFill>
                    <a:srgbClr val="0C2675"/>
                  </a:solidFill>
                  <a:latin typeface="Roboto"/>
                  <a:ea typeface="Roboto"/>
                  <a:cs typeface="Roboto"/>
                  <a:sym typeface="Roboto"/>
                </a:rPr>
                <a:t>-</a:t>
              </a:r>
              <a:endParaRPr/>
            </a:p>
            <a:p>
              <a:pPr marL="0" marR="0" lvl="0" indent="0" algn="l" rtl="0">
                <a:lnSpc>
                  <a:spcPct val="150000"/>
                </a:lnSpc>
                <a:spcBef>
                  <a:spcPts val="0"/>
                </a:spcBef>
                <a:spcAft>
                  <a:spcPts val="0"/>
                </a:spcAft>
                <a:buNone/>
              </a:pPr>
              <a:r>
                <a:rPr lang="en-US" sz="3300" b="1" i="0" u="none" strike="noStrike" cap="none">
                  <a:solidFill>
                    <a:srgbClr val="0C2675"/>
                  </a:solidFill>
                  <a:latin typeface="Roboto"/>
                  <a:ea typeface="Roboto"/>
                  <a:cs typeface="Roboto"/>
                  <a:sym typeface="Roboto"/>
                </a:rPr>
                <a:t>-</a:t>
              </a:r>
              <a:endParaRPr/>
            </a:p>
          </p:txBody>
        </p:sp>
      </p:grpSp>
      <p:sp>
        <p:nvSpPr>
          <p:cNvPr id="194" name="Google Shape;194;p20"/>
          <p:cNvSpPr/>
          <p:nvPr/>
        </p:nvSpPr>
        <p:spPr>
          <a:xfrm>
            <a:off x="12591115" y="511158"/>
            <a:ext cx="2236485" cy="2894274"/>
          </a:xfrm>
          <a:custGeom>
            <a:avLst/>
            <a:gdLst/>
            <a:ahLst/>
            <a:cxnLst/>
            <a:rect l="l" t="t" r="r" b="b"/>
            <a:pathLst>
              <a:path w="2236485" h="2894274" extrusionOk="0">
                <a:moveTo>
                  <a:pt x="0" y="0"/>
                </a:moveTo>
                <a:lnTo>
                  <a:pt x="2236485" y="0"/>
                </a:lnTo>
                <a:lnTo>
                  <a:pt x="2236485" y="2894274"/>
                </a:lnTo>
                <a:lnTo>
                  <a:pt x="0" y="2894274"/>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EFED"/>
        </a:solidFill>
        <a:effectLst/>
      </p:bgPr>
    </p:bg>
    <p:spTree>
      <p:nvGrpSpPr>
        <p:cNvPr id="1" name="Shape 202"/>
        <p:cNvGrpSpPr/>
        <p:nvPr/>
      </p:nvGrpSpPr>
      <p:grpSpPr>
        <a:xfrm>
          <a:off x="0" y="0"/>
          <a:ext cx="0" cy="0"/>
          <a:chOff x="0" y="0"/>
          <a:chExt cx="0" cy="0"/>
        </a:xfrm>
      </p:grpSpPr>
      <p:sp>
        <p:nvSpPr>
          <p:cNvPr id="203" name="Google Shape;203;p21"/>
          <p:cNvSpPr txBox="1"/>
          <p:nvPr/>
        </p:nvSpPr>
        <p:spPr>
          <a:xfrm>
            <a:off x="2307675" y="1945686"/>
            <a:ext cx="13958100" cy="2826000"/>
          </a:xfrm>
          <a:prstGeom prst="rect">
            <a:avLst/>
          </a:prstGeom>
          <a:noFill/>
          <a:ln>
            <a:noFill/>
          </a:ln>
        </p:spPr>
        <p:txBody>
          <a:bodyPr spcFirstLastPara="1" wrap="square" lIns="0" tIns="0" rIns="0" bIns="0" anchor="t" anchorCtr="0">
            <a:spAutoFit/>
          </a:bodyPr>
          <a:lstStyle/>
          <a:p>
            <a:pPr marL="0" marR="0" lvl="0" indent="0" algn="r" rtl="1">
              <a:lnSpc>
                <a:spcPct val="130000"/>
              </a:lnSpc>
              <a:spcBef>
                <a:spcPts val="0"/>
              </a:spcBef>
              <a:spcAft>
                <a:spcPts val="0"/>
              </a:spcAft>
              <a:buNone/>
            </a:pPr>
            <a:r>
              <a:rPr lang="en-US" sz="5100" b="1" i="0" u="none" strike="noStrike" cap="none">
                <a:solidFill>
                  <a:srgbClr val="0C2675"/>
                </a:solidFill>
                <a:latin typeface="Calibri"/>
                <a:ea typeface="Calibri"/>
                <a:cs typeface="Calibri"/>
                <a:sym typeface="Calibri"/>
              </a:rPr>
              <a:t>هغه افغان میرمنې </a:t>
            </a:r>
            <a:r>
              <a:rPr lang="en-US" sz="5100" b="1" i="0" u="none" strike="noStrike" cap="none">
                <a:solidFill>
                  <a:srgbClr val="0C2675"/>
                </a:solidFill>
                <a:highlight>
                  <a:srgbClr val="FFC72C"/>
                </a:highlight>
                <a:latin typeface="Calibri"/>
                <a:ea typeface="Calibri"/>
                <a:cs typeface="Calibri"/>
                <a:sym typeface="Calibri"/>
              </a:rPr>
              <a:t>چې نوې</a:t>
            </a:r>
            <a:r>
              <a:rPr lang="en-US" sz="5100" b="1" i="0" u="none" strike="noStrike" cap="none">
                <a:solidFill>
                  <a:srgbClr val="0C2675"/>
                </a:solidFill>
                <a:latin typeface="Calibri"/>
                <a:ea typeface="Calibri"/>
                <a:cs typeface="Calibri"/>
                <a:sym typeface="Calibri"/>
              </a:rPr>
              <a:t> متحده ایالاتو ته راغلي دي باید پوه شي چې د ښځو </a:t>
            </a:r>
            <a:r>
              <a:rPr lang="en-US" sz="5100" b="1" i="0" u="none" strike="noStrike" cap="none">
                <a:solidFill>
                  <a:srgbClr val="0C2675"/>
                </a:solidFill>
                <a:highlight>
                  <a:srgbClr val="FFC72C"/>
                </a:highlight>
                <a:latin typeface="Calibri"/>
                <a:ea typeface="Calibri"/>
                <a:cs typeface="Calibri"/>
                <a:sym typeface="Calibri"/>
              </a:rPr>
              <a:t>د هوساینې په معاینه</a:t>
            </a:r>
            <a:r>
              <a:rPr lang="en-US" sz="5100" b="1" i="0" u="none" strike="noStrike" cap="none">
                <a:solidFill>
                  <a:srgbClr val="0C2675"/>
                </a:solidFill>
                <a:latin typeface="Calibri"/>
                <a:ea typeface="Calibri"/>
                <a:cs typeface="Calibri"/>
                <a:sym typeface="Calibri"/>
              </a:rPr>
              <a:t> کې د څه شي تمه ولري.</a:t>
            </a:r>
            <a:endParaRPr sz="5100" b="1">
              <a:latin typeface="Calibri"/>
              <a:ea typeface="Calibri"/>
              <a:cs typeface="Calibri"/>
              <a:sym typeface="Calibri"/>
            </a:endParaRPr>
          </a:p>
        </p:txBody>
      </p:sp>
      <p:sp>
        <p:nvSpPr>
          <p:cNvPr id="204" name="Google Shape;204;p21"/>
          <p:cNvSpPr/>
          <p:nvPr/>
        </p:nvSpPr>
        <p:spPr>
          <a:xfrm>
            <a:off x="15031263" y="843736"/>
            <a:ext cx="2469194" cy="2508701"/>
          </a:xfrm>
          <a:custGeom>
            <a:avLst/>
            <a:gdLst/>
            <a:ahLst/>
            <a:cxnLst/>
            <a:rect l="l" t="t" r="r" b="b"/>
            <a:pathLst>
              <a:path w="2469194" h="2508701" extrusionOk="0">
                <a:moveTo>
                  <a:pt x="0" y="0"/>
                </a:moveTo>
                <a:lnTo>
                  <a:pt x="2469195" y="0"/>
                </a:lnTo>
                <a:lnTo>
                  <a:pt x="2469195" y="2508701"/>
                </a:lnTo>
                <a:lnTo>
                  <a:pt x="0" y="2508701"/>
                </a:lnTo>
                <a:lnTo>
                  <a:pt x="0" y="0"/>
                </a:lnTo>
                <a:close/>
              </a:path>
            </a:pathLst>
          </a:custGeom>
          <a:blipFill rotWithShape="1">
            <a:blip r:embed="rId3">
              <a:alphaModFix amt="16000"/>
            </a:blip>
            <a:stretch>
              <a:fillRect/>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1759</Words>
  <Application>Microsoft Macintosh PowerPoint</Application>
  <PresentationFormat>Custom</PresentationFormat>
  <Paragraphs>189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Roboto</vt:lpstr>
      <vt:lpstr>Roboto Slab</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Gladys Aguirre</cp:lastModifiedBy>
  <cp:revision>3</cp:revision>
  <dcterms:modified xsi:type="dcterms:W3CDTF">2023-11-22T20:00:48Z</dcterms:modified>
</cp:coreProperties>
</file>