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Roboto Condensed" panose="02000000000000000000" pitchFamily="2" charset="0"/>
      <p:regular r:id="rId28"/>
      <p:bold r:id="rId29"/>
    </p:embeddedFont>
    <p:embeddedFont>
      <p:font typeface="Roboto Condensed Bold" panose="02000000000000000000" pitchFamily="2" charset="0"/>
      <p:regular r:id="rId30"/>
      <p:bold r:id="rId31"/>
    </p:embeddedFont>
    <p:embeddedFont>
      <p:font typeface="Roboto Slab" pitchFamily="2" charset="0"/>
      <p:regular r:id="rId32"/>
    </p:embeddedFont>
    <p:embeddedFont>
      <p:font typeface="Roboto Slab Bold" pitchFamily="2"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77" d="100"/>
          <a:sy n="77" d="100"/>
        </p:scale>
        <p:origin x="88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video will help Afghan women become more familiar with the types of providers who may do the exam.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second video will help Afghan women understand their health rights in the U.S. and some things they can do to help the appointment go smoothly.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third video will explain in detail what happens during the women’s wellness exam.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get started!</a:t>
            </a:r>
          </a:p>
          <a:p>
            <a:endParaRPr lang="en-US"/>
          </a:p>
          <a:p>
            <a:r>
              <a:rPr lang="en-US"/>
              <a:t>Women’s medical needs are supported by several different types of medical providers in the U.S. While all these medical providers are knowledgeable about basic women’s health, each one also has their own specialty. Depending on the medical needs, women may consult with one or more of the following medical providers.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Primary Care Physicians (or PCPs) are also known as general practitioners, family doctors, internists, or pediatricians. They take care of a wide range of health issues for people of every age. For women, the primary care physician is also the doctor most likely to perform a women’s wellness exam.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“OB/GYN” stands for Obstetricians/Gynecologists. An obstetrician is a type of doctor that supports women and their babies during pregnancy and childbirth.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gynecologist specializes in treating women’s reproductive health. Doctors specializing in these areas often do both, which is why they are called OB/GYNs.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OB/GYNs care for women from adolescence through menopause and beyond.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Nurse practitioners are nurses who have received advanced training and degrees. They provide preventive care, diagnose health conditions, and manage treatment for people in their care. They may work independently or with doctors to provide a full range of healthcare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Midwives are healthcare providers who support pregnancy, childbirth, newborn care, and postpartum health. Midwives are usually not doctors, although some are nurses. Midwives may work with obstetricians and gynecologists (OB/GYNS) or on their 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women’s wellness exam may include a check of your height and weight, your blood pressure and pulse, a review of your vaccines and other tests based on how you feel.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receive care from many different types of providers in the U.S. No matter what type of provider you receive care from, all people in the U.S. have the same healthcare rights. Check out Video Two for more information about patient’s health care rights...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...then view Video Three for detailed information about what happens during a women’s wellness exam in the U.S. Thanks for watching!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women’s wellness exam may include a check of your height and weight, your blood pressure and pulse, a review of your vaccines and other tests based on how you feel.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exams also usually include three things: a breast exam, a pelvic exam, and a pap test.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U.S., doctors recommend that women should start having a “women’s wellness exam” every year after they  start having sex  or when they reach 21 years of 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may be different than what is recommended or practiced in Afghanistan. The reason that doctors recommend regular women’s wellness exams for all women in the U.S., whether they are sexually active or not, is because these exams can catch health problems early, when they are easier to cure or manage.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exams are not only done when you have a medical problem, but as a regular check of your overall health.  They also provide a private space to talk to your doctor about any concerns or to ask questions concerning women’s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including abnormal periods and bleeding, mood changes, intense pain during menstruation, family planning, and other health concerns.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three-part video series is for Afghan women  who are new  to the US and helps explain what to expect during a “women’s wellness exam.”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197292" y="2773761"/>
            <a:ext cx="6284054" cy="1081807"/>
            <a:chOff x="0" y="0"/>
            <a:chExt cx="8378738" cy="1442409"/>
          </a:xfrm>
        </p:grpSpPr>
        <p:pic>
          <p:nvPicPr>
            <p:cNvPr id="3" name="Picture 3"/>
            <p:cNvPicPr>
              <a:picLocks noChangeAspect="1"/>
            </p:cNvPicPr>
            <p:nvPr/>
          </p:nvPicPr>
          <p:blipFill>
            <a:blip r:embed="rId3"/>
            <a:srcRect t="845" b="65780"/>
            <a:stretch>
              <a:fillRect/>
            </a:stretch>
          </p:blipFill>
          <p:spPr>
            <a:xfrm>
              <a:off x="0" y="0"/>
              <a:ext cx="8378738" cy="1442409"/>
            </a:xfrm>
            <a:prstGeom prst="rect">
              <a:avLst/>
            </a:prstGeom>
          </p:spPr>
        </p:pic>
      </p:grpSp>
      <p:sp>
        <p:nvSpPr>
          <p:cNvPr id="4" name="Freeform 4"/>
          <p:cNvSpPr/>
          <p:nvPr/>
        </p:nvSpPr>
        <p:spPr>
          <a:xfrm>
            <a:off x="10540857" y="1296907"/>
            <a:ext cx="6718443" cy="7930604"/>
          </a:xfrm>
          <a:custGeom>
            <a:avLst/>
            <a:gdLst/>
            <a:ahLst/>
            <a:cxnLst/>
            <a:rect l="l" t="t" r="r" b="b"/>
            <a:pathLst>
              <a:path w="6718443" h="7930604">
                <a:moveTo>
                  <a:pt x="0" y="0"/>
                </a:moveTo>
                <a:lnTo>
                  <a:pt x="6718443" y="0"/>
                </a:lnTo>
                <a:lnTo>
                  <a:pt x="6718443" y="7930604"/>
                </a:lnTo>
                <a:lnTo>
                  <a:pt x="0" y="7930604"/>
                </a:lnTo>
                <a:lnTo>
                  <a:pt x="0" y="0"/>
                </a:lnTo>
                <a:close/>
              </a:path>
            </a:pathLst>
          </a:custGeom>
          <a:blipFill>
            <a:blip r:embed="rId4"/>
            <a:stretch>
              <a:fillRect l="-42993" r="-34070"/>
            </a:stretch>
          </a:blipFill>
        </p:spPr>
      </p:sp>
      <p:grpSp>
        <p:nvGrpSpPr>
          <p:cNvPr id="5" name="Group 5"/>
          <p:cNvGrpSpPr/>
          <p:nvPr/>
        </p:nvGrpSpPr>
        <p:grpSpPr>
          <a:xfrm>
            <a:off x="1028700" y="9196721"/>
            <a:ext cx="16230600" cy="61579"/>
            <a:chOff x="0" y="0"/>
            <a:chExt cx="5017630" cy="19037"/>
          </a:xfrm>
        </p:grpSpPr>
        <p:sp>
          <p:nvSpPr>
            <p:cNvPr id="6" name="Freeform 6"/>
            <p:cNvSpPr/>
            <p:nvPr/>
          </p:nvSpPr>
          <p:spPr>
            <a:xfrm>
              <a:off x="0" y="0"/>
              <a:ext cx="5017630" cy="19037"/>
            </a:xfrm>
            <a:custGeom>
              <a:avLst/>
              <a:gdLst/>
              <a:ahLst/>
              <a:cxnLst/>
              <a:rect l="l" t="t" r="r" b="b"/>
              <a:pathLst>
                <a:path w="5017630" h="19037">
                  <a:moveTo>
                    <a:pt x="0" y="0"/>
                  </a:moveTo>
                  <a:lnTo>
                    <a:pt x="5017630" y="0"/>
                  </a:lnTo>
                  <a:lnTo>
                    <a:pt x="5017630" y="19037"/>
                  </a:lnTo>
                  <a:lnTo>
                    <a:pt x="0" y="19037"/>
                  </a:lnTo>
                  <a:close/>
                </a:path>
              </a:pathLst>
            </a:custGeom>
            <a:solidFill>
              <a:srgbClr val="335929"/>
            </a:solidFill>
          </p:spPr>
        </p:sp>
        <p:sp>
          <p:nvSpPr>
            <p:cNvPr id="7" name="TextBox 7"/>
            <p:cNvSpPr txBox="1"/>
            <p:nvPr/>
          </p:nvSpPr>
          <p:spPr>
            <a:xfrm>
              <a:off x="0" y="9525"/>
              <a:ext cx="812800" cy="803275"/>
            </a:xfrm>
            <a:prstGeom prst="rect">
              <a:avLst/>
            </a:prstGeom>
          </p:spPr>
          <p:txBody>
            <a:bodyPr lIns="50800" tIns="50800" rIns="50800" bIns="50800" rtlCol="0" anchor="ctr"/>
            <a:lstStyle/>
            <a:p>
              <a:pPr algn="ctr">
                <a:lnSpc>
                  <a:spcPts val="1539"/>
                </a:lnSpc>
              </a:pPr>
              <a:endParaRPr/>
            </a:p>
          </p:txBody>
        </p:sp>
      </p:grpSp>
      <p:grpSp>
        <p:nvGrpSpPr>
          <p:cNvPr id="8" name="Group 8"/>
          <p:cNvGrpSpPr/>
          <p:nvPr/>
        </p:nvGrpSpPr>
        <p:grpSpPr>
          <a:xfrm>
            <a:off x="1197292" y="4061693"/>
            <a:ext cx="6852230" cy="1081807"/>
            <a:chOff x="0" y="0"/>
            <a:chExt cx="9136307" cy="1442409"/>
          </a:xfrm>
        </p:grpSpPr>
        <p:pic>
          <p:nvPicPr>
            <p:cNvPr id="9" name="Picture 9"/>
            <p:cNvPicPr>
              <a:picLocks noChangeAspect="1"/>
            </p:cNvPicPr>
            <p:nvPr/>
          </p:nvPicPr>
          <p:blipFill>
            <a:blip r:embed="rId3"/>
            <a:srcRect b="69393"/>
            <a:stretch>
              <a:fillRect/>
            </a:stretch>
          </p:blipFill>
          <p:spPr>
            <a:xfrm>
              <a:off x="0" y="0"/>
              <a:ext cx="9136307" cy="1442409"/>
            </a:xfrm>
            <a:prstGeom prst="rect">
              <a:avLst/>
            </a:prstGeom>
          </p:spPr>
        </p:pic>
      </p:grpSp>
      <p:sp>
        <p:nvSpPr>
          <p:cNvPr id="10" name="Freeform 10"/>
          <p:cNvSpPr/>
          <p:nvPr/>
        </p:nvSpPr>
        <p:spPr>
          <a:xfrm>
            <a:off x="1197292" y="7833005"/>
            <a:ext cx="1126364" cy="1126364"/>
          </a:xfrm>
          <a:custGeom>
            <a:avLst/>
            <a:gdLst/>
            <a:ahLst/>
            <a:cxnLst/>
            <a:rect l="l" t="t" r="r" b="b"/>
            <a:pathLst>
              <a:path w="1126364" h="1126364">
                <a:moveTo>
                  <a:pt x="0" y="0"/>
                </a:moveTo>
                <a:lnTo>
                  <a:pt x="1126363" y="0"/>
                </a:lnTo>
                <a:lnTo>
                  <a:pt x="1126363" y="1126363"/>
                </a:lnTo>
                <a:lnTo>
                  <a:pt x="0" y="1126363"/>
                </a:lnTo>
                <a:lnTo>
                  <a:pt x="0" y="0"/>
                </a:lnTo>
                <a:close/>
              </a:path>
            </a:pathLst>
          </a:custGeom>
          <a:blipFill>
            <a:blip r:embed="rId5"/>
            <a:stretch>
              <a:fillRect/>
            </a:stretch>
          </a:blipFill>
        </p:spPr>
      </p:sp>
      <p:sp>
        <p:nvSpPr>
          <p:cNvPr id="11" name="Freeform 11"/>
          <p:cNvSpPr/>
          <p:nvPr/>
        </p:nvSpPr>
        <p:spPr>
          <a:xfrm>
            <a:off x="2535145" y="7923888"/>
            <a:ext cx="944598" cy="944598"/>
          </a:xfrm>
          <a:custGeom>
            <a:avLst/>
            <a:gdLst/>
            <a:ahLst/>
            <a:cxnLst/>
            <a:rect l="l" t="t" r="r" b="b"/>
            <a:pathLst>
              <a:path w="944598" h="944598">
                <a:moveTo>
                  <a:pt x="0" y="0"/>
                </a:moveTo>
                <a:lnTo>
                  <a:pt x="944597" y="0"/>
                </a:lnTo>
                <a:lnTo>
                  <a:pt x="944597" y="944597"/>
                </a:lnTo>
                <a:lnTo>
                  <a:pt x="0" y="944597"/>
                </a:lnTo>
                <a:lnTo>
                  <a:pt x="0" y="0"/>
                </a:lnTo>
                <a:close/>
              </a:path>
            </a:pathLst>
          </a:custGeom>
          <a:blipFill>
            <a:blip r:embed="rId6"/>
            <a:stretch>
              <a:fillRect/>
            </a:stretch>
          </a:blipFill>
        </p:spPr>
      </p:sp>
      <p:sp>
        <p:nvSpPr>
          <p:cNvPr id="12" name="TextBox 12"/>
          <p:cNvSpPr txBox="1"/>
          <p:nvPr/>
        </p:nvSpPr>
        <p:spPr>
          <a:xfrm>
            <a:off x="1379006" y="2602311"/>
            <a:ext cx="6670516" cy="2548009"/>
          </a:xfrm>
          <a:prstGeom prst="rect">
            <a:avLst/>
          </a:prstGeom>
        </p:spPr>
        <p:txBody>
          <a:bodyPr lIns="0" tIns="0" rIns="0" bIns="0" rtlCol="0" anchor="t">
            <a:spAutoFit/>
          </a:bodyPr>
          <a:lstStyle/>
          <a:p>
            <a:pPr>
              <a:lnSpc>
                <a:spcPts val="10315"/>
              </a:lnSpc>
            </a:pPr>
            <a:r>
              <a:rPr lang="en-US" sz="7065">
                <a:solidFill>
                  <a:srgbClr val="FFFFFF"/>
                </a:solidFill>
                <a:latin typeface="Roboto Slab Bold"/>
              </a:rPr>
              <a:t>The Women's Wellness Exam</a:t>
            </a:r>
          </a:p>
        </p:txBody>
      </p:sp>
      <p:sp>
        <p:nvSpPr>
          <p:cNvPr id="13" name="TextBox 13"/>
          <p:cNvSpPr txBox="1"/>
          <p:nvPr/>
        </p:nvSpPr>
        <p:spPr>
          <a:xfrm>
            <a:off x="1197292" y="1616157"/>
            <a:ext cx="7691929" cy="900430"/>
          </a:xfrm>
          <a:prstGeom prst="rect">
            <a:avLst/>
          </a:prstGeom>
        </p:spPr>
        <p:txBody>
          <a:bodyPr lIns="0" tIns="0" rIns="0" bIns="0" rtlCol="0" anchor="t">
            <a:spAutoFit/>
          </a:bodyPr>
          <a:lstStyle/>
          <a:p>
            <a:pPr>
              <a:lnSpc>
                <a:spcPts val="7280"/>
              </a:lnSpc>
            </a:pPr>
            <a:r>
              <a:rPr lang="en-US" sz="5600">
                <a:solidFill>
                  <a:srgbClr val="0C2675"/>
                </a:solidFill>
                <a:latin typeface="Roboto Slab"/>
              </a:rPr>
              <a:t>Part 1: Introduction 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3026719" y="4393368"/>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456883" y="125482"/>
              <a:ext cx="269379"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1</a:t>
              </a:r>
            </a:p>
          </p:txBody>
        </p:sp>
      </p:grpSp>
      <p:grpSp>
        <p:nvGrpSpPr>
          <p:cNvPr id="7" name="Group 7"/>
          <p:cNvGrpSpPr/>
          <p:nvPr/>
        </p:nvGrpSpPr>
        <p:grpSpPr>
          <a:xfrm>
            <a:off x="1028700" y="5516665"/>
            <a:ext cx="4883397" cy="2208012"/>
            <a:chOff x="0" y="0"/>
            <a:chExt cx="6511196" cy="2944016"/>
          </a:xfrm>
        </p:grpSpPr>
        <p:sp>
          <p:nvSpPr>
            <p:cNvPr id="8" name="TextBox 8"/>
            <p:cNvSpPr txBox="1"/>
            <p:nvPr/>
          </p:nvSpPr>
          <p:spPr>
            <a:xfrm>
              <a:off x="0" y="12917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introduce the importance of a women’s wellness exam and the types of providers who may do the exam.</a:t>
              </a:r>
            </a:p>
          </p:txBody>
        </p:sp>
        <p:sp>
          <p:nvSpPr>
            <p:cNvPr id="9" name="TextBox 9"/>
            <p:cNvSpPr txBox="1"/>
            <p:nvPr/>
          </p:nvSpPr>
          <p:spPr>
            <a:xfrm>
              <a:off x="0" y="-57150"/>
              <a:ext cx="6511196" cy="1093470"/>
            </a:xfrm>
            <a:prstGeom prst="rect">
              <a:avLst/>
            </a:prstGeom>
          </p:spPr>
          <p:txBody>
            <a:bodyPr lIns="0" tIns="0" rIns="0" bIns="0" rtlCol="0" anchor="t">
              <a:spAutoFit/>
            </a:bodyPr>
            <a:lstStyle/>
            <a:p>
              <a:pPr algn="ctr">
                <a:lnSpc>
                  <a:spcPts val="3359"/>
                </a:lnSpc>
              </a:pPr>
              <a:r>
                <a:rPr lang="en-US" sz="2400">
                  <a:solidFill>
                    <a:srgbClr val="0C2675"/>
                  </a:solidFill>
                  <a:latin typeface="Roboto Condensed Bold"/>
                </a:rPr>
                <a:t>VIDEO 1: INTRODUCTION &amp;</a:t>
              </a:r>
            </a:p>
            <a:p>
              <a:pPr algn="ctr">
                <a:lnSpc>
                  <a:spcPts val="3359"/>
                </a:lnSpc>
                <a:spcBef>
                  <a:spcPct val="0"/>
                </a:spcBef>
              </a:pPr>
              <a:r>
                <a:rPr lang="en-US" sz="2400">
                  <a:solidFill>
                    <a:srgbClr val="0C2675"/>
                  </a:solidFill>
                  <a:latin typeface="Roboto Condensed Bold"/>
                </a:rPr>
                <a:t>MEDICAL PROVIDERS</a:t>
              </a:r>
            </a:p>
          </p:txBody>
        </p:sp>
      </p:grpSp>
      <p:grpSp>
        <p:nvGrpSpPr>
          <p:cNvPr id="10" name="Group 10"/>
          <p:cNvGrpSpPr/>
          <p:nvPr/>
        </p:nvGrpSpPr>
        <p:grpSpPr>
          <a:xfrm>
            <a:off x="2022140" y="2288586"/>
            <a:ext cx="14243721" cy="1468679"/>
            <a:chOff x="0" y="0"/>
            <a:chExt cx="18991628" cy="1958239"/>
          </a:xfrm>
        </p:grpSpPr>
        <p:grpSp>
          <p:nvGrpSpPr>
            <p:cNvPr id="11" name="Group 11"/>
            <p:cNvGrpSpPr/>
            <p:nvPr/>
          </p:nvGrpSpPr>
          <p:grpSpPr>
            <a:xfrm>
              <a:off x="9434577" y="39889"/>
              <a:ext cx="1661278" cy="906089"/>
              <a:chOff x="0" y="0"/>
              <a:chExt cx="159265" cy="86866"/>
            </a:xfrm>
          </p:grpSpPr>
          <p:sp>
            <p:nvSpPr>
              <p:cNvPr id="12" name="Freeform 12"/>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grpSp>
          <p:nvGrpSpPr>
            <p:cNvPr id="14" name="Group 14"/>
            <p:cNvGrpSpPr/>
            <p:nvPr/>
          </p:nvGrpSpPr>
          <p:grpSpPr>
            <a:xfrm>
              <a:off x="10189016" y="1052150"/>
              <a:ext cx="8802612" cy="906089"/>
              <a:chOff x="0" y="0"/>
              <a:chExt cx="843897" cy="86866"/>
            </a:xfrm>
          </p:grpSpPr>
          <p:sp>
            <p:nvSpPr>
              <p:cNvPr id="15" name="Freeform 15"/>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17" name="TextBox 17"/>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18" name="Freeform 18"/>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8700321" y="4393368"/>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grpSp>
        <p:nvGrpSpPr>
          <p:cNvPr id="7" name="Group 7"/>
          <p:cNvGrpSpPr/>
          <p:nvPr/>
        </p:nvGrpSpPr>
        <p:grpSpPr>
          <a:xfrm>
            <a:off x="6702301" y="5802415"/>
            <a:ext cx="4883397" cy="1788912"/>
            <a:chOff x="0" y="0"/>
            <a:chExt cx="6511196" cy="2385216"/>
          </a:xfrm>
        </p:grpSpPr>
        <p:sp>
          <p:nvSpPr>
            <p:cNvPr id="8" name="TextBox 8"/>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9" name="TextBox 9"/>
            <p:cNvSpPr txBox="1"/>
            <p:nvPr/>
          </p:nvSpPr>
          <p:spPr>
            <a:xfrm>
              <a:off x="0" y="7329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health rights in the U.S. and how to help your appointment go smoothly.</a:t>
              </a:r>
            </a:p>
          </p:txBody>
        </p:sp>
      </p:grpSp>
      <p:grpSp>
        <p:nvGrpSpPr>
          <p:cNvPr id="10" name="Group 10"/>
          <p:cNvGrpSpPr/>
          <p:nvPr/>
        </p:nvGrpSpPr>
        <p:grpSpPr>
          <a:xfrm>
            <a:off x="2022140" y="2288586"/>
            <a:ext cx="14243721" cy="1468679"/>
            <a:chOff x="0" y="0"/>
            <a:chExt cx="18991628" cy="1958239"/>
          </a:xfrm>
        </p:grpSpPr>
        <p:grpSp>
          <p:nvGrpSpPr>
            <p:cNvPr id="11" name="Group 11"/>
            <p:cNvGrpSpPr/>
            <p:nvPr/>
          </p:nvGrpSpPr>
          <p:grpSpPr>
            <a:xfrm>
              <a:off x="9434577" y="39889"/>
              <a:ext cx="1661278" cy="906089"/>
              <a:chOff x="0" y="0"/>
              <a:chExt cx="159265" cy="86866"/>
            </a:xfrm>
          </p:grpSpPr>
          <p:sp>
            <p:nvSpPr>
              <p:cNvPr id="12" name="Freeform 12"/>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grpSp>
          <p:nvGrpSpPr>
            <p:cNvPr id="14" name="Group 14"/>
            <p:cNvGrpSpPr/>
            <p:nvPr/>
          </p:nvGrpSpPr>
          <p:grpSpPr>
            <a:xfrm>
              <a:off x="10189016" y="1052150"/>
              <a:ext cx="8802612" cy="906089"/>
              <a:chOff x="0" y="0"/>
              <a:chExt cx="843897" cy="86866"/>
            </a:xfrm>
          </p:grpSpPr>
          <p:sp>
            <p:nvSpPr>
              <p:cNvPr id="15" name="Freeform 15"/>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17" name="TextBox 17"/>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18" name="Freeform 18"/>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sp>
      <p:grpSp>
        <p:nvGrpSpPr>
          <p:cNvPr id="19" name="Group 19"/>
          <p:cNvGrpSpPr/>
          <p:nvPr/>
        </p:nvGrpSpPr>
        <p:grpSpPr>
          <a:xfrm>
            <a:off x="3026719" y="4393368"/>
            <a:ext cx="887358" cy="887358"/>
            <a:chOff x="0" y="0"/>
            <a:chExt cx="1183144" cy="1183144"/>
          </a:xfrm>
        </p:grpSpPr>
        <p:grpSp>
          <p:nvGrpSpPr>
            <p:cNvPr id="20" name="Group 20"/>
            <p:cNvGrpSpPr/>
            <p:nvPr/>
          </p:nvGrpSpPr>
          <p:grpSpPr>
            <a:xfrm>
              <a:off x="0" y="0"/>
              <a:ext cx="1183144" cy="11831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456883" y="125482"/>
              <a:ext cx="269379"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1</a:t>
              </a:r>
            </a:p>
          </p:txBody>
        </p:sp>
      </p:grpSp>
      <p:grpSp>
        <p:nvGrpSpPr>
          <p:cNvPr id="24" name="Group 24"/>
          <p:cNvGrpSpPr/>
          <p:nvPr/>
        </p:nvGrpSpPr>
        <p:grpSpPr>
          <a:xfrm>
            <a:off x="1028700" y="5516665"/>
            <a:ext cx="4883397" cy="2208012"/>
            <a:chOff x="0" y="0"/>
            <a:chExt cx="6511196" cy="2944016"/>
          </a:xfrm>
        </p:grpSpPr>
        <p:sp>
          <p:nvSpPr>
            <p:cNvPr id="25" name="TextBox 25"/>
            <p:cNvSpPr txBox="1"/>
            <p:nvPr/>
          </p:nvSpPr>
          <p:spPr>
            <a:xfrm>
              <a:off x="0" y="12917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introduce the importance of a women’s wellness exam and the types of providers who may do the exam.</a:t>
              </a:r>
            </a:p>
          </p:txBody>
        </p:sp>
        <p:sp>
          <p:nvSpPr>
            <p:cNvPr id="26" name="TextBox 26"/>
            <p:cNvSpPr txBox="1"/>
            <p:nvPr/>
          </p:nvSpPr>
          <p:spPr>
            <a:xfrm>
              <a:off x="0" y="-57150"/>
              <a:ext cx="6511196" cy="1093470"/>
            </a:xfrm>
            <a:prstGeom prst="rect">
              <a:avLst/>
            </a:prstGeom>
          </p:spPr>
          <p:txBody>
            <a:bodyPr lIns="0" tIns="0" rIns="0" bIns="0" rtlCol="0" anchor="t">
              <a:spAutoFit/>
            </a:bodyPr>
            <a:lstStyle/>
            <a:p>
              <a:pPr algn="ctr">
                <a:lnSpc>
                  <a:spcPts val="3359"/>
                </a:lnSpc>
              </a:pPr>
              <a:r>
                <a:rPr lang="en-US" sz="2400">
                  <a:solidFill>
                    <a:srgbClr val="0C2675"/>
                  </a:solidFill>
                  <a:latin typeface="Roboto Condensed Bold"/>
                </a:rPr>
                <a:t>VIDEO 1: INTRODUCTION &amp;</a:t>
              </a:r>
            </a:p>
            <a:p>
              <a:pPr algn="ctr">
                <a:lnSpc>
                  <a:spcPts val="3359"/>
                </a:lnSpc>
                <a:spcBef>
                  <a:spcPct val="0"/>
                </a:spcBef>
              </a:pPr>
              <a:r>
                <a:rPr lang="en-US" sz="2400">
                  <a:solidFill>
                    <a:srgbClr val="0C2675"/>
                  </a:solidFill>
                  <a:latin typeface="Roboto Condensed Bold"/>
                </a:rPr>
                <a:t>MEDICAL PROVIDERS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4374478" y="4393368"/>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3</a:t>
              </a:r>
            </a:p>
          </p:txBody>
        </p:sp>
      </p:grpSp>
      <p:grpSp>
        <p:nvGrpSpPr>
          <p:cNvPr id="7" name="Group 7"/>
          <p:cNvGrpSpPr/>
          <p:nvPr/>
        </p:nvGrpSpPr>
        <p:grpSpPr>
          <a:xfrm>
            <a:off x="12376274" y="5802415"/>
            <a:ext cx="4883768" cy="1788912"/>
            <a:chOff x="0" y="0"/>
            <a:chExt cx="6511691" cy="2385216"/>
          </a:xfrm>
        </p:grpSpPr>
        <p:sp>
          <p:nvSpPr>
            <p:cNvPr id="8" name="TextBox 8"/>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3: ABOUT THE EXAM</a:t>
              </a:r>
            </a:p>
          </p:txBody>
        </p:sp>
        <p:sp>
          <p:nvSpPr>
            <p:cNvPr id="9" name="TextBox 9"/>
            <p:cNvSpPr txBox="1"/>
            <p:nvPr/>
          </p:nvSpPr>
          <p:spPr>
            <a:xfrm>
              <a:off x="494" y="732946"/>
              <a:ext cx="6511196" cy="1652270"/>
            </a:xfrm>
            <a:prstGeom prst="rect">
              <a:avLst/>
            </a:prstGeom>
          </p:spPr>
          <p:txBody>
            <a:bodyPr lIns="0" tIns="0" rIns="0" bIns="0" rtlCol="0" anchor="t">
              <a:spAutoFit/>
            </a:bodyPr>
            <a:lstStyle/>
            <a:p>
              <a:pPr algn="ctr">
                <a:lnSpc>
                  <a:spcPts val="3359"/>
                </a:lnSpc>
              </a:pPr>
              <a:r>
                <a:rPr lang="en-US" sz="2400">
                  <a:solidFill>
                    <a:srgbClr val="0C2675"/>
                  </a:solidFill>
                  <a:latin typeface="Roboto Condensed"/>
                </a:rPr>
                <a:t>Helps prepare you with details of </a:t>
              </a:r>
            </a:p>
            <a:p>
              <a:pPr algn="ctr">
                <a:lnSpc>
                  <a:spcPts val="3359"/>
                </a:lnSpc>
                <a:spcBef>
                  <a:spcPct val="0"/>
                </a:spcBef>
              </a:pPr>
              <a:r>
                <a:rPr lang="en-US" sz="2400">
                  <a:solidFill>
                    <a:srgbClr val="0C2675"/>
                  </a:solidFill>
                  <a:latin typeface="Roboto Condensed"/>
                </a:rPr>
                <a:t>what happens during a women's wellness exam.</a:t>
              </a:r>
            </a:p>
          </p:txBody>
        </p:sp>
      </p:grpSp>
      <p:grpSp>
        <p:nvGrpSpPr>
          <p:cNvPr id="10" name="Group 10"/>
          <p:cNvGrpSpPr/>
          <p:nvPr/>
        </p:nvGrpSpPr>
        <p:grpSpPr>
          <a:xfrm>
            <a:off x="8700321" y="4393368"/>
            <a:ext cx="887358" cy="887358"/>
            <a:chOff x="0" y="0"/>
            <a:chExt cx="1183144" cy="1183144"/>
          </a:xfrm>
        </p:grpSpPr>
        <p:grpSp>
          <p:nvGrpSpPr>
            <p:cNvPr id="11" name="Group 11"/>
            <p:cNvGrpSpPr/>
            <p:nvPr/>
          </p:nvGrpSpPr>
          <p:grpSpPr>
            <a:xfrm>
              <a:off x="0" y="0"/>
              <a:ext cx="1183144" cy="118314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grpSp>
        <p:nvGrpSpPr>
          <p:cNvPr id="15" name="Group 15"/>
          <p:cNvGrpSpPr/>
          <p:nvPr/>
        </p:nvGrpSpPr>
        <p:grpSpPr>
          <a:xfrm>
            <a:off x="6702301" y="5802415"/>
            <a:ext cx="4883397" cy="1788912"/>
            <a:chOff x="0" y="0"/>
            <a:chExt cx="6511196" cy="2385216"/>
          </a:xfrm>
        </p:grpSpPr>
        <p:sp>
          <p:nvSpPr>
            <p:cNvPr id="16" name="TextBox 16"/>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17" name="TextBox 17"/>
            <p:cNvSpPr txBox="1"/>
            <p:nvPr/>
          </p:nvSpPr>
          <p:spPr>
            <a:xfrm>
              <a:off x="0" y="7329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health rights in the U.S. and how to help your appointment go smoothly.</a:t>
              </a:r>
            </a:p>
          </p:txBody>
        </p:sp>
      </p:grpSp>
      <p:grpSp>
        <p:nvGrpSpPr>
          <p:cNvPr id="18" name="Group 18"/>
          <p:cNvGrpSpPr/>
          <p:nvPr/>
        </p:nvGrpSpPr>
        <p:grpSpPr>
          <a:xfrm>
            <a:off x="2022140" y="2288586"/>
            <a:ext cx="14243721" cy="1468679"/>
            <a:chOff x="0" y="0"/>
            <a:chExt cx="18991628" cy="1958239"/>
          </a:xfrm>
        </p:grpSpPr>
        <p:grpSp>
          <p:nvGrpSpPr>
            <p:cNvPr id="19" name="Group 19"/>
            <p:cNvGrpSpPr/>
            <p:nvPr/>
          </p:nvGrpSpPr>
          <p:grpSpPr>
            <a:xfrm>
              <a:off x="9434577" y="39889"/>
              <a:ext cx="1661278" cy="906089"/>
              <a:chOff x="0" y="0"/>
              <a:chExt cx="159265" cy="86866"/>
            </a:xfrm>
          </p:grpSpPr>
          <p:sp>
            <p:nvSpPr>
              <p:cNvPr id="20" name="Freeform 20"/>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grpSp>
          <p:nvGrpSpPr>
            <p:cNvPr id="22" name="Group 22"/>
            <p:cNvGrpSpPr/>
            <p:nvPr/>
          </p:nvGrpSpPr>
          <p:grpSpPr>
            <a:xfrm>
              <a:off x="10189016" y="1052150"/>
              <a:ext cx="8802612" cy="906089"/>
              <a:chOff x="0" y="0"/>
              <a:chExt cx="843897" cy="86866"/>
            </a:xfrm>
          </p:grpSpPr>
          <p:sp>
            <p:nvSpPr>
              <p:cNvPr id="23" name="Freeform 23"/>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sp>
          <p:sp>
            <p:nvSpPr>
              <p:cNvPr id="24" name="TextBox 24"/>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25" name="TextBox 25"/>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26" name="Freeform 26"/>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sp>
      <p:grpSp>
        <p:nvGrpSpPr>
          <p:cNvPr id="27" name="Group 27"/>
          <p:cNvGrpSpPr/>
          <p:nvPr/>
        </p:nvGrpSpPr>
        <p:grpSpPr>
          <a:xfrm>
            <a:off x="3026719" y="4393368"/>
            <a:ext cx="887358" cy="887358"/>
            <a:chOff x="0" y="0"/>
            <a:chExt cx="1183144" cy="1183144"/>
          </a:xfrm>
        </p:grpSpPr>
        <p:grpSp>
          <p:nvGrpSpPr>
            <p:cNvPr id="28" name="Group 28"/>
            <p:cNvGrpSpPr/>
            <p:nvPr/>
          </p:nvGrpSpPr>
          <p:grpSpPr>
            <a:xfrm>
              <a:off x="0" y="0"/>
              <a:ext cx="1183144" cy="1183144"/>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31" name="TextBox 31"/>
            <p:cNvSpPr txBox="1"/>
            <p:nvPr/>
          </p:nvSpPr>
          <p:spPr>
            <a:xfrm>
              <a:off x="456883" y="125482"/>
              <a:ext cx="269379"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1</a:t>
              </a:r>
            </a:p>
          </p:txBody>
        </p:sp>
      </p:grpSp>
      <p:grpSp>
        <p:nvGrpSpPr>
          <p:cNvPr id="32" name="Group 32"/>
          <p:cNvGrpSpPr/>
          <p:nvPr/>
        </p:nvGrpSpPr>
        <p:grpSpPr>
          <a:xfrm>
            <a:off x="1028700" y="5516665"/>
            <a:ext cx="4883397" cy="2208012"/>
            <a:chOff x="0" y="0"/>
            <a:chExt cx="6511196" cy="2944016"/>
          </a:xfrm>
        </p:grpSpPr>
        <p:sp>
          <p:nvSpPr>
            <p:cNvPr id="33" name="TextBox 33"/>
            <p:cNvSpPr txBox="1"/>
            <p:nvPr/>
          </p:nvSpPr>
          <p:spPr>
            <a:xfrm>
              <a:off x="0" y="12917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introduce the importance of a women’s wellness exam and the types of providers who may do the exam.</a:t>
              </a:r>
            </a:p>
          </p:txBody>
        </p:sp>
        <p:sp>
          <p:nvSpPr>
            <p:cNvPr id="34" name="TextBox 34"/>
            <p:cNvSpPr txBox="1"/>
            <p:nvPr/>
          </p:nvSpPr>
          <p:spPr>
            <a:xfrm>
              <a:off x="0" y="-57150"/>
              <a:ext cx="6511196" cy="1093470"/>
            </a:xfrm>
            <a:prstGeom prst="rect">
              <a:avLst/>
            </a:prstGeom>
          </p:spPr>
          <p:txBody>
            <a:bodyPr lIns="0" tIns="0" rIns="0" bIns="0" rtlCol="0" anchor="t">
              <a:spAutoFit/>
            </a:bodyPr>
            <a:lstStyle/>
            <a:p>
              <a:pPr algn="ctr">
                <a:lnSpc>
                  <a:spcPts val="3359"/>
                </a:lnSpc>
              </a:pPr>
              <a:r>
                <a:rPr lang="en-US" sz="2400">
                  <a:solidFill>
                    <a:srgbClr val="0C2675"/>
                  </a:solidFill>
                  <a:latin typeface="Roboto Condensed Bold"/>
                </a:rPr>
                <a:t>VIDEO 1: INTRODUCTION &amp;</a:t>
              </a:r>
            </a:p>
            <a:p>
              <a:pPr algn="ctr">
                <a:lnSpc>
                  <a:spcPts val="3359"/>
                </a:lnSpc>
                <a:spcBef>
                  <a:spcPct val="0"/>
                </a:spcBef>
              </a:pPr>
              <a:r>
                <a:rPr lang="en-US" sz="2400">
                  <a:solidFill>
                    <a:srgbClr val="0C2675"/>
                  </a:solidFill>
                  <a:latin typeface="Roboto Condensed Bold"/>
                </a:rPr>
                <a:t>MEDICAL PROVIDERS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6105872" y="4317796"/>
            <a:ext cx="6076256" cy="1196623"/>
            <a:chOff x="0" y="0"/>
            <a:chExt cx="8101674" cy="1595497"/>
          </a:xfrm>
        </p:grpSpPr>
        <p:grpSp>
          <p:nvGrpSpPr>
            <p:cNvPr id="3" name="Group 3"/>
            <p:cNvGrpSpPr/>
            <p:nvPr/>
          </p:nvGrpSpPr>
          <p:grpSpPr>
            <a:xfrm>
              <a:off x="0" y="0"/>
              <a:ext cx="8101674" cy="1595497"/>
              <a:chOff x="0" y="0"/>
              <a:chExt cx="776699" cy="152959"/>
            </a:xfrm>
          </p:grpSpPr>
          <p:sp>
            <p:nvSpPr>
              <p:cNvPr id="4" name="Freeform 4"/>
              <p:cNvSpPr/>
              <p:nvPr/>
            </p:nvSpPr>
            <p:spPr>
              <a:xfrm>
                <a:off x="0" y="0"/>
                <a:ext cx="776699" cy="152959"/>
              </a:xfrm>
              <a:custGeom>
                <a:avLst/>
                <a:gdLst/>
                <a:ahLst/>
                <a:cxnLst/>
                <a:rect l="l" t="t" r="r" b="b"/>
                <a:pathLst>
                  <a:path w="776699" h="152959">
                    <a:moveTo>
                      <a:pt x="0" y="0"/>
                    </a:moveTo>
                    <a:lnTo>
                      <a:pt x="776699" y="0"/>
                    </a:lnTo>
                    <a:lnTo>
                      <a:pt x="776699" y="152959"/>
                    </a:lnTo>
                    <a:lnTo>
                      <a:pt x="0" y="152959"/>
                    </a:lnTo>
                    <a:close/>
                  </a:path>
                </a:pathLst>
              </a:custGeom>
              <a:solidFill>
                <a:srgbClr val="335929"/>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6" name="TextBox 6"/>
            <p:cNvSpPr txBox="1"/>
            <p:nvPr/>
          </p:nvSpPr>
          <p:spPr>
            <a:xfrm>
              <a:off x="1314699" y="48660"/>
              <a:ext cx="5472277" cy="1374351"/>
            </a:xfrm>
            <a:prstGeom prst="rect">
              <a:avLst/>
            </a:prstGeom>
          </p:spPr>
          <p:txBody>
            <a:bodyPr lIns="0" tIns="0" rIns="0" bIns="0" rtlCol="0" anchor="t">
              <a:spAutoFit/>
            </a:bodyPr>
            <a:lstStyle/>
            <a:p>
              <a:pPr algn="ctr">
                <a:lnSpc>
                  <a:spcPts val="8680"/>
                </a:lnSpc>
                <a:spcBef>
                  <a:spcPct val="0"/>
                </a:spcBef>
              </a:pPr>
              <a:r>
                <a:rPr lang="en-US" sz="6200">
                  <a:solidFill>
                    <a:srgbClr val="FFFFFF"/>
                  </a:solidFill>
                  <a:latin typeface="Roboto Slab Bold"/>
                </a:rPr>
                <a:t>Let's start!</a:t>
              </a:r>
            </a:p>
          </p:txBody>
        </p:sp>
      </p:grpSp>
      <p:grpSp>
        <p:nvGrpSpPr>
          <p:cNvPr id="7" name="Group 7"/>
          <p:cNvGrpSpPr/>
          <p:nvPr/>
        </p:nvGrpSpPr>
        <p:grpSpPr>
          <a:xfrm>
            <a:off x="7498606" y="2634066"/>
            <a:ext cx="3290787" cy="1052226"/>
            <a:chOff x="0" y="0"/>
            <a:chExt cx="4387716" cy="1402968"/>
          </a:xfrm>
        </p:grpSpPr>
        <p:sp>
          <p:nvSpPr>
            <p:cNvPr id="8" name="Freeform 8"/>
            <p:cNvSpPr/>
            <p:nvPr/>
          </p:nvSpPr>
          <p:spPr>
            <a:xfrm>
              <a:off x="3022342" y="15747"/>
              <a:ext cx="1365375" cy="1387221"/>
            </a:xfrm>
            <a:custGeom>
              <a:avLst/>
              <a:gdLst/>
              <a:ahLst/>
              <a:cxnLst/>
              <a:rect l="l" t="t" r="r" b="b"/>
              <a:pathLst>
                <a:path w="1365375" h="1387221">
                  <a:moveTo>
                    <a:pt x="0" y="0"/>
                  </a:moveTo>
                  <a:lnTo>
                    <a:pt x="1365374" y="0"/>
                  </a:lnTo>
                  <a:lnTo>
                    <a:pt x="1365374" y="1387221"/>
                  </a:lnTo>
                  <a:lnTo>
                    <a:pt x="0" y="1387221"/>
                  </a:lnTo>
                  <a:lnTo>
                    <a:pt x="0" y="0"/>
                  </a:lnTo>
                  <a:close/>
                </a:path>
              </a:pathLst>
            </a:custGeom>
            <a:blipFill>
              <a:blip r:embed="rId3"/>
              <a:stretch>
                <a:fillRect/>
              </a:stretch>
            </a:blipFill>
          </p:spPr>
        </p:sp>
        <p:sp>
          <p:nvSpPr>
            <p:cNvPr id="9" name="Freeform 9"/>
            <p:cNvSpPr/>
            <p:nvPr/>
          </p:nvSpPr>
          <p:spPr>
            <a:xfrm>
              <a:off x="1522847" y="15747"/>
              <a:ext cx="1365375" cy="1387221"/>
            </a:xfrm>
            <a:custGeom>
              <a:avLst/>
              <a:gdLst/>
              <a:ahLst/>
              <a:cxnLst/>
              <a:rect l="l" t="t" r="r" b="b"/>
              <a:pathLst>
                <a:path w="1365375" h="1387221">
                  <a:moveTo>
                    <a:pt x="0" y="0"/>
                  </a:moveTo>
                  <a:lnTo>
                    <a:pt x="1365375" y="0"/>
                  </a:lnTo>
                  <a:lnTo>
                    <a:pt x="1365375" y="1387221"/>
                  </a:lnTo>
                  <a:lnTo>
                    <a:pt x="0" y="1387221"/>
                  </a:lnTo>
                  <a:lnTo>
                    <a:pt x="0" y="0"/>
                  </a:lnTo>
                  <a:close/>
                </a:path>
              </a:pathLst>
            </a:custGeom>
            <a:blipFill>
              <a:blip r:embed="rId4"/>
              <a:stretch>
                <a:fillRect/>
              </a:stretch>
            </a:blipFill>
          </p:spPr>
        </p:sp>
        <p:sp>
          <p:nvSpPr>
            <p:cNvPr id="10" name="Freeform 10"/>
            <p:cNvSpPr/>
            <p:nvPr/>
          </p:nvSpPr>
          <p:spPr>
            <a:xfrm>
              <a:off x="0" y="0"/>
              <a:ext cx="1365375" cy="1387221"/>
            </a:xfrm>
            <a:custGeom>
              <a:avLst/>
              <a:gdLst/>
              <a:ahLst/>
              <a:cxnLst/>
              <a:rect l="l" t="t" r="r" b="b"/>
              <a:pathLst>
                <a:path w="1365375" h="1387221">
                  <a:moveTo>
                    <a:pt x="0" y="0"/>
                  </a:moveTo>
                  <a:lnTo>
                    <a:pt x="1365375" y="0"/>
                  </a:lnTo>
                  <a:lnTo>
                    <a:pt x="1365375" y="1387221"/>
                  </a:lnTo>
                  <a:lnTo>
                    <a:pt x="0" y="1387221"/>
                  </a:lnTo>
                  <a:lnTo>
                    <a:pt x="0" y="0"/>
                  </a:lnTo>
                  <a:close/>
                </a:path>
              </a:pathLst>
            </a:custGeom>
            <a:blipFill>
              <a:blip r:embed="rId5"/>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6535" b="6535"/>
            <a:stretch>
              <a:fillRect/>
            </a:stretch>
          </p:blipFill>
          <p:spPr>
            <a:xfrm>
              <a:off x="0" y="0"/>
              <a:ext cx="24384000" cy="13716000"/>
            </a:xfrm>
            <a:prstGeom prst="rect">
              <a:avLst/>
            </a:prstGeom>
          </p:spPr>
        </p:pic>
      </p:grpSp>
      <p:grpSp>
        <p:nvGrpSpPr>
          <p:cNvPr id="4" name="Group 4"/>
          <p:cNvGrpSpPr/>
          <p:nvPr/>
        </p:nvGrpSpPr>
        <p:grpSpPr>
          <a:xfrm>
            <a:off x="1716693" y="2496068"/>
            <a:ext cx="6080999" cy="2277089"/>
            <a:chOff x="0" y="0"/>
            <a:chExt cx="777305" cy="291069"/>
          </a:xfrm>
        </p:grpSpPr>
        <p:sp>
          <p:nvSpPr>
            <p:cNvPr id="5" name="Freeform 5"/>
            <p:cNvSpPr/>
            <p:nvPr/>
          </p:nvSpPr>
          <p:spPr>
            <a:xfrm>
              <a:off x="0" y="0"/>
              <a:ext cx="777305" cy="291069"/>
            </a:xfrm>
            <a:custGeom>
              <a:avLst/>
              <a:gdLst/>
              <a:ahLst/>
              <a:cxnLst/>
              <a:rect l="l" t="t" r="r" b="b"/>
              <a:pathLst>
                <a:path w="777305" h="291069">
                  <a:moveTo>
                    <a:pt x="0" y="0"/>
                  </a:moveTo>
                  <a:lnTo>
                    <a:pt x="777305" y="0"/>
                  </a:lnTo>
                  <a:lnTo>
                    <a:pt x="777305" y="291069"/>
                  </a:lnTo>
                  <a:lnTo>
                    <a:pt x="0" y="291069"/>
                  </a:lnTo>
                  <a:close/>
                </a:path>
              </a:pathLst>
            </a:custGeom>
            <a:solidFill>
              <a:srgbClr val="335929"/>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7" name="TextBox 7"/>
          <p:cNvSpPr txBox="1"/>
          <p:nvPr/>
        </p:nvSpPr>
        <p:spPr>
          <a:xfrm>
            <a:off x="2260841" y="2687701"/>
            <a:ext cx="6301395" cy="1874774"/>
          </a:xfrm>
          <a:prstGeom prst="rect">
            <a:avLst/>
          </a:prstGeom>
        </p:spPr>
        <p:txBody>
          <a:bodyPr lIns="0" tIns="0" rIns="0" bIns="0" rtlCol="0" anchor="t">
            <a:spAutoFit/>
          </a:bodyPr>
          <a:lstStyle/>
          <a:p>
            <a:pPr>
              <a:lnSpc>
                <a:spcPts val="7378"/>
              </a:lnSpc>
            </a:pPr>
            <a:r>
              <a:rPr lang="en-US" sz="6200">
                <a:solidFill>
                  <a:srgbClr val="FFFFFF"/>
                </a:solidFill>
                <a:latin typeface="Roboto Slab Bold"/>
              </a:rPr>
              <a:t>Primary Care</a:t>
            </a:r>
          </a:p>
          <a:p>
            <a:pPr>
              <a:lnSpc>
                <a:spcPts val="7378"/>
              </a:lnSpc>
            </a:pPr>
            <a:r>
              <a:rPr lang="en-US" sz="6200">
                <a:solidFill>
                  <a:srgbClr val="FFFFFF"/>
                </a:solidFill>
                <a:latin typeface="Roboto Slab Bold"/>
              </a:rPr>
              <a:t>Physician</a:t>
            </a:r>
          </a:p>
        </p:txBody>
      </p:sp>
      <p:grpSp>
        <p:nvGrpSpPr>
          <p:cNvPr id="8" name="Group 8"/>
          <p:cNvGrpSpPr/>
          <p:nvPr/>
        </p:nvGrpSpPr>
        <p:grpSpPr>
          <a:xfrm>
            <a:off x="14307169" y="8614064"/>
            <a:ext cx="3370265" cy="1052226"/>
            <a:chOff x="0" y="0"/>
            <a:chExt cx="4493686" cy="1402968"/>
          </a:xfrm>
        </p:grpSpPr>
        <p:sp>
          <p:nvSpPr>
            <p:cNvPr id="9" name="Freeform 9"/>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sp>
        <p:sp>
          <p:nvSpPr>
            <p:cNvPr id="10" name="Freeform 10"/>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sp>
        <p:sp>
          <p:nvSpPr>
            <p:cNvPr id="11" name="Freeform 11"/>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365" y="0"/>
            <a:ext cx="18386365" cy="10287000"/>
            <a:chOff x="0" y="0"/>
            <a:chExt cx="24515154" cy="13716000"/>
          </a:xfrm>
        </p:grpSpPr>
        <p:pic>
          <p:nvPicPr>
            <p:cNvPr id="3" name="Picture 3"/>
            <p:cNvPicPr>
              <a:picLocks noChangeAspect="1"/>
            </p:cNvPicPr>
            <p:nvPr/>
          </p:nvPicPr>
          <p:blipFill>
            <a:blip r:embed="rId3"/>
            <a:srcRect t="1975" b="1975"/>
            <a:stretch>
              <a:fillRect/>
            </a:stretch>
          </p:blipFill>
          <p:spPr>
            <a:xfrm>
              <a:off x="0" y="0"/>
              <a:ext cx="24515154" cy="13716000"/>
            </a:xfrm>
            <a:prstGeom prst="rect">
              <a:avLst/>
            </a:prstGeom>
          </p:spPr>
        </p:pic>
      </p:grpSp>
      <p:grpSp>
        <p:nvGrpSpPr>
          <p:cNvPr id="4" name="Group 4"/>
          <p:cNvGrpSpPr/>
          <p:nvPr/>
        </p:nvGrpSpPr>
        <p:grpSpPr>
          <a:xfrm>
            <a:off x="1664789" y="2748946"/>
            <a:ext cx="4772924" cy="1196623"/>
            <a:chOff x="0" y="0"/>
            <a:chExt cx="610100" cy="152959"/>
          </a:xfrm>
        </p:grpSpPr>
        <p:sp>
          <p:nvSpPr>
            <p:cNvPr id="5" name="Freeform 5"/>
            <p:cNvSpPr/>
            <p:nvPr/>
          </p:nvSpPr>
          <p:spPr>
            <a:xfrm>
              <a:off x="0" y="0"/>
              <a:ext cx="610100" cy="152959"/>
            </a:xfrm>
            <a:custGeom>
              <a:avLst/>
              <a:gdLst/>
              <a:ahLst/>
              <a:cxnLst/>
              <a:rect l="l" t="t" r="r" b="b"/>
              <a:pathLst>
                <a:path w="610100" h="152959">
                  <a:moveTo>
                    <a:pt x="0" y="0"/>
                  </a:moveTo>
                  <a:lnTo>
                    <a:pt x="610100" y="0"/>
                  </a:lnTo>
                  <a:lnTo>
                    <a:pt x="610100" y="152959"/>
                  </a:lnTo>
                  <a:lnTo>
                    <a:pt x="0" y="152959"/>
                  </a:lnTo>
                  <a:close/>
                </a:path>
              </a:pathLst>
            </a:custGeom>
            <a:solidFill>
              <a:srgbClr val="335929"/>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7" name="TextBox 7"/>
          <p:cNvSpPr txBox="1"/>
          <p:nvPr/>
        </p:nvSpPr>
        <p:spPr>
          <a:xfrm>
            <a:off x="1351394"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OB-GYN</a:t>
            </a:r>
          </a:p>
        </p:txBody>
      </p:sp>
      <p:grpSp>
        <p:nvGrpSpPr>
          <p:cNvPr id="8" name="Group 8"/>
          <p:cNvGrpSpPr/>
          <p:nvPr/>
        </p:nvGrpSpPr>
        <p:grpSpPr>
          <a:xfrm>
            <a:off x="14307169" y="8614064"/>
            <a:ext cx="3370265" cy="1052226"/>
            <a:chOff x="0" y="0"/>
            <a:chExt cx="4493686" cy="1402968"/>
          </a:xfrm>
        </p:grpSpPr>
        <p:sp>
          <p:nvSpPr>
            <p:cNvPr id="9" name="Freeform 9"/>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sp>
        <p:sp>
          <p:nvSpPr>
            <p:cNvPr id="10" name="Freeform 10"/>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sp>
        <p:sp>
          <p:nvSpPr>
            <p:cNvPr id="11" name="Freeform 11"/>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l="121" t="15219" r="13447" b="1420"/>
            <a:stretch>
              <a:fillRect/>
            </a:stretch>
          </p:blipFill>
          <p:spPr>
            <a:xfrm>
              <a:off x="0" y="0"/>
              <a:ext cx="24384000"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sp>
      </p:grpSp>
      <p:grpSp>
        <p:nvGrpSpPr>
          <p:cNvPr id="8" name="Group 8"/>
          <p:cNvGrpSpPr/>
          <p:nvPr/>
        </p:nvGrpSpPr>
        <p:grpSpPr>
          <a:xfrm>
            <a:off x="1664789" y="2748946"/>
            <a:ext cx="4772924" cy="1196623"/>
            <a:chOff x="0" y="0"/>
            <a:chExt cx="610100" cy="152959"/>
          </a:xfrm>
        </p:grpSpPr>
        <p:sp>
          <p:nvSpPr>
            <p:cNvPr id="9" name="Freeform 9"/>
            <p:cNvSpPr/>
            <p:nvPr/>
          </p:nvSpPr>
          <p:spPr>
            <a:xfrm>
              <a:off x="0" y="0"/>
              <a:ext cx="610100" cy="152959"/>
            </a:xfrm>
            <a:custGeom>
              <a:avLst/>
              <a:gdLst/>
              <a:ahLst/>
              <a:cxnLst/>
              <a:rect l="l" t="t" r="r" b="b"/>
              <a:pathLst>
                <a:path w="610100" h="152959">
                  <a:moveTo>
                    <a:pt x="0" y="0"/>
                  </a:moveTo>
                  <a:lnTo>
                    <a:pt x="610100" y="0"/>
                  </a:lnTo>
                  <a:lnTo>
                    <a:pt x="610100" y="152959"/>
                  </a:lnTo>
                  <a:lnTo>
                    <a:pt x="0" y="152959"/>
                  </a:lnTo>
                  <a:close/>
                </a:path>
              </a:pathLst>
            </a:custGeom>
            <a:solidFill>
              <a:srgbClr val="33592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351394"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OB-GYN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365" y="0"/>
            <a:ext cx="18386365" cy="10287000"/>
            <a:chOff x="0" y="0"/>
            <a:chExt cx="24515154" cy="13716000"/>
          </a:xfrm>
        </p:grpSpPr>
        <p:pic>
          <p:nvPicPr>
            <p:cNvPr id="3" name="Picture 3"/>
            <p:cNvPicPr>
              <a:picLocks noChangeAspect="1"/>
            </p:cNvPicPr>
            <p:nvPr/>
          </p:nvPicPr>
          <p:blipFill>
            <a:blip r:embed="rId3"/>
            <a:srcRect l="127" t="762" r="8656" b="22831"/>
            <a:stretch>
              <a:fillRect/>
            </a:stretch>
          </p:blipFill>
          <p:spPr>
            <a:xfrm>
              <a:off x="0" y="0"/>
              <a:ext cx="24515154"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sp>
      </p:grpSp>
      <p:grpSp>
        <p:nvGrpSpPr>
          <p:cNvPr id="8" name="Group 8"/>
          <p:cNvGrpSpPr/>
          <p:nvPr/>
        </p:nvGrpSpPr>
        <p:grpSpPr>
          <a:xfrm>
            <a:off x="1664789" y="2748946"/>
            <a:ext cx="4772924" cy="1196623"/>
            <a:chOff x="0" y="0"/>
            <a:chExt cx="610100" cy="152959"/>
          </a:xfrm>
        </p:grpSpPr>
        <p:sp>
          <p:nvSpPr>
            <p:cNvPr id="9" name="Freeform 9"/>
            <p:cNvSpPr/>
            <p:nvPr/>
          </p:nvSpPr>
          <p:spPr>
            <a:xfrm>
              <a:off x="0" y="0"/>
              <a:ext cx="610100" cy="152959"/>
            </a:xfrm>
            <a:custGeom>
              <a:avLst/>
              <a:gdLst/>
              <a:ahLst/>
              <a:cxnLst/>
              <a:rect l="l" t="t" r="r" b="b"/>
              <a:pathLst>
                <a:path w="610100" h="152959">
                  <a:moveTo>
                    <a:pt x="0" y="0"/>
                  </a:moveTo>
                  <a:lnTo>
                    <a:pt x="610100" y="0"/>
                  </a:lnTo>
                  <a:lnTo>
                    <a:pt x="610100" y="152959"/>
                  </a:lnTo>
                  <a:lnTo>
                    <a:pt x="0" y="152959"/>
                  </a:lnTo>
                  <a:close/>
                </a:path>
              </a:pathLst>
            </a:custGeom>
            <a:solidFill>
              <a:srgbClr val="33592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351394"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OB-GYN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8715" b="8715"/>
            <a:stretch>
              <a:fillRect/>
            </a:stretch>
          </p:blipFill>
          <p:spPr>
            <a:xfrm flipH="1">
              <a:off x="0" y="0"/>
              <a:ext cx="24384000"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sp>
      </p:grpSp>
      <p:grpSp>
        <p:nvGrpSpPr>
          <p:cNvPr id="8" name="Group 8"/>
          <p:cNvGrpSpPr/>
          <p:nvPr/>
        </p:nvGrpSpPr>
        <p:grpSpPr>
          <a:xfrm>
            <a:off x="1664789" y="2748946"/>
            <a:ext cx="7324261" cy="1196623"/>
            <a:chOff x="0" y="0"/>
            <a:chExt cx="936225" cy="152959"/>
          </a:xfrm>
        </p:grpSpPr>
        <p:sp>
          <p:nvSpPr>
            <p:cNvPr id="9" name="Freeform 9"/>
            <p:cNvSpPr/>
            <p:nvPr/>
          </p:nvSpPr>
          <p:spPr>
            <a:xfrm>
              <a:off x="0" y="0"/>
              <a:ext cx="936225" cy="152959"/>
            </a:xfrm>
            <a:custGeom>
              <a:avLst/>
              <a:gdLst/>
              <a:ahLst/>
              <a:cxnLst/>
              <a:rect l="l" t="t" r="r" b="b"/>
              <a:pathLst>
                <a:path w="936225" h="152959">
                  <a:moveTo>
                    <a:pt x="0" y="0"/>
                  </a:moveTo>
                  <a:lnTo>
                    <a:pt x="936225" y="0"/>
                  </a:lnTo>
                  <a:lnTo>
                    <a:pt x="936225" y="152959"/>
                  </a:lnTo>
                  <a:lnTo>
                    <a:pt x="0" y="152959"/>
                  </a:lnTo>
                  <a:close/>
                </a:path>
              </a:pathLst>
            </a:custGeom>
            <a:solidFill>
              <a:srgbClr val="33592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845201" y="2876595"/>
            <a:ext cx="7143849" cy="941324"/>
          </a:xfrm>
          <a:prstGeom prst="rect">
            <a:avLst/>
          </a:prstGeom>
        </p:spPr>
        <p:txBody>
          <a:bodyPr lIns="0" tIns="0" rIns="0" bIns="0" rtlCol="0" anchor="t">
            <a:spAutoFit/>
          </a:bodyPr>
          <a:lstStyle/>
          <a:p>
            <a:pPr>
              <a:lnSpc>
                <a:spcPts val="7378"/>
              </a:lnSpc>
            </a:pPr>
            <a:r>
              <a:rPr lang="en-US" sz="6200">
                <a:solidFill>
                  <a:srgbClr val="FFFFFF"/>
                </a:solidFill>
                <a:latin typeface="Roboto Slab Bold"/>
              </a:rPr>
              <a:t>Nurse Practitioner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812" b="7812"/>
            <a:stretch>
              <a:fillRect/>
            </a:stretch>
          </p:blipFill>
          <p:spPr>
            <a:xfrm flipH="1">
              <a:off x="0" y="0"/>
              <a:ext cx="24384000" cy="13716000"/>
            </a:xfrm>
            <a:prstGeom prst="rect">
              <a:avLst/>
            </a:prstGeom>
          </p:spPr>
        </p:pic>
      </p:grpSp>
      <p:grpSp>
        <p:nvGrpSpPr>
          <p:cNvPr id="4" name="Group 4"/>
          <p:cNvGrpSpPr/>
          <p:nvPr/>
        </p:nvGrpSpPr>
        <p:grpSpPr>
          <a:xfrm>
            <a:off x="14307169" y="8614064"/>
            <a:ext cx="3370265" cy="1052226"/>
            <a:chOff x="0" y="0"/>
            <a:chExt cx="4493686" cy="1402968"/>
          </a:xfrm>
        </p:grpSpPr>
        <p:sp>
          <p:nvSpPr>
            <p:cNvPr id="5" name="Freeform 5"/>
            <p:cNvSpPr/>
            <p:nvPr/>
          </p:nvSpPr>
          <p:spPr>
            <a:xfrm>
              <a:off x="0"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4"/>
              <a:stretch>
                <a:fillRect/>
              </a:stretch>
            </a:blipFill>
          </p:spPr>
        </p:sp>
        <p:sp>
          <p:nvSpPr>
            <p:cNvPr id="6" name="Freeform 6"/>
            <p:cNvSpPr/>
            <p:nvPr/>
          </p:nvSpPr>
          <p:spPr>
            <a:xfrm>
              <a:off x="1554138"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5"/>
              <a:stretch>
                <a:fillRect/>
              </a:stretch>
            </a:blipFill>
          </p:spPr>
        </p:sp>
        <p:sp>
          <p:nvSpPr>
            <p:cNvPr id="7" name="Freeform 7"/>
            <p:cNvSpPr/>
            <p:nvPr/>
          </p:nvSpPr>
          <p:spPr>
            <a:xfrm>
              <a:off x="3112812" y="0"/>
              <a:ext cx="1380874" cy="1402968"/>
            </a:xfrm>
            <a:custGeom>
              <a:avLst/>
              <a:gdLst/>
              <a:ahLst/>
              <a:cxnLst/>
              <a:rect l="l" t="t" r="r" b="b"/>
              <a:pathLst>
                <a:path w="1380874" h="1402968">
                  <a:moveTo>
                    <a:pt x="0" y="0"/>
                  </a:moveTo>
                  <a:lnTo>
                    <a:pt x="1380874" y="0"/>
                  </a:lnTo>
                  <a:lnTo>
                    <a:pt x="1380874" y="1402968"/>
                  </a:lnTo>
                  <a:lnTo>
                    <a:pt x="0" y="1402968"/>
                  </a:lnTo>
                  <a:lnTo>
                    <a:pt x="0" y="0"/>
                  </a:lnTo>
                  <a:close/>
                </a:path>
              </a:pathLst>
            </a:custGeom>
            <a:blipFill>
              <a:blip r:embed="rId6"/>
              <a:stretch>
                <a:fillRect/>
              </a:stretch>
            </a:blipFill>
          </p:spPr>
        </p:sp>
      </p:grpSp>
      <p:grpSp>
        <p:nvGrpSpPr>
          <p:cNvPr id="8" name="Group 8"/>
          <p:cNvGrpSpPr/>
          <p:nvPr/>
        </p:nvGrpSpPr>
        <p:grpSpPr>
          <a:xfrm>
            <a:off x="1664789" y="2748946"/>
            <a:ext cx="5337457" cy="1196623"/>
            <a:chOff x="0" y="0"/>
            <a:chExt cx="682262" cy="152959"/>
          </a:xfrm>
        </p:grpSpPr>
        <p:sp>
          <p:nvSpPr>
            <p:cNvPr id="9" name="Freeform 9"/>
            <p:cNvSpPr/>
            <p:nvPr/>
          </p:nvSpPr>
          <p:spPr>
            <a:xfrm>
              <a:off x="0" y="0"/>
              <a:ext cx="682262" cy="152959"/>
            </a:xfrm>
            <a:custGeom>
              <a:avLst/>
              <a:gdLst/>
              <a:ahLst/>
              <a:cxnLst/>
              <a:rect l="l" t="t" r="r" b="b"/>
              <a:pathLst>
                <a:path w="682262" h="152959">
                  <a:moveTo>
                    <a:pt x="0" y="0"/>
                  </a:moveTo>
                  <a:lnTo>
                    <a:pt x="682262" y="0"/>
                  </a:lnTo>
                  <a:lnTo>
                    <a:pt x="682262" y="152959"/>
                  </a:lnTo>
                  <a:lnTo>
                    <a:pt x="0" y="152959"/>
                  </a:lnTo>
                  <a:close/>
                </a:path>
              </a:pathLst>
            </a:custGeom>
            <a:solidFill>
              <a:srgbClr val="33592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589519" y="2876595"/>
            <a:ext cx="5399713" cy="941324"/>
          </a:xfrm>
          <a:prstGeom prst="rect">
            <a:avLst/>
          </a:prstGeom>
        </p:spPr>
        <p:txBody>
          <a:bodyPr lIns="0" tIns="0" rIns="0" bIns="0" rtlCol="0" anchor="t">
            <a:spAutoFit/>
          </a:bodyPr>
          <a:lstStyle/>
          <a:p>
            <a:pPr algn="ctr">
              <a:lnSpc>
                <a:spcPts val="7378"/>
              </a:lnSpc>
            </a:pPr>
            <a:r>
              <a:rPr lang="en-US" sz="6200">
                <a:solidFill>
                  <a:srgbClr val="FFFFFF"/>
                </a:solidFill>
                <a:latin typeface="Roboto Slab Bold"/>
              </a:rPr>
              <a:t>Midwife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3645789"/>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2117390" y="3531489"/>
            <a:ext cx="14295786" cy="158746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are an opportunity to review the overall health of a woman.</a:t>
            </a:r>
          </a:p>
        </p:txBody>
      </p:sp>
      <p:grpSp>
        <p:nvGrpSpPr>
          <p:cNvPr id="6" name="Group 6"/>
          <p:cNvGrpSpPr/>
          <p:nvPr/>
        </p:nvGrpSpPr>
        <p:grpSpPr>
          <a:xfrm>
            <a:off x="2030516" y="1815381"/>
            <a:ext cx="2653994" cy="848612"/>
            <a:chOff x="0" y="0"/>
            <a:chExt cx="3538659" cy="1131483"/>
          </a:xfrm>
        </p:grpSpPr>
        <p:sp>
          <p:nvSpPr>
            <p:cNvPr id="7" name="Freeform 7"/>
            <p:cNvSpPr/>
            <p:nvPr/>
          </p:nvSpPr>
          <p:spPr>
            <a:xfrm>
              <a:off x="2437495"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sp>
        <p:sp>
          <p:nvSpPr>
            <p:cNvPr id="8" name="Freeform 8"/>
            <p:cNvSpPr/>
            <p:nvPr/>
          </p:nvSpPr>
          <p:spPr>
            <a:xfrm>
              <a:off x="1228164"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sp>
        <p:sp>
          <p:nvSpPr>
            <p:cNvPr id="9" name="Freeform 9"/>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3865315" y="6007344"/>
            <a:ext cx="4883397" cy="1788912"/>
            <a:chOff x="0" y="0"/>
            <a:chExt cx="6511196" cy="2385216"/>
          </a:xfrm>
        </p:grpSpPr>
        <p:sp>
          <p:nvSpPr>
            <p:cNvPr id="3" name="TextBox 3"/>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4" name="TextBox 4"/>
            <p:cNvSpPr txBox="1"/>
            <p:nvPr/>
          </p:nvSpPr>
          <p:spPr>
            <a:xfrm>
              <a:off x="0" y="7329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health rights in the U.S. and how to help your appointment go smoothly.</a:t>
              </a:r>
            </a:p>
          </p:txBody>
        </p:sp>
      </p:grpSp>
      <p:grpSp>
        <p:nvGrpSpPr>
          <p:cNvPr id="5" name="Group 5"/>
          <p:cNvGrpSpPr/>
          <p:nvPr/>
        </p:nvGrpSpPr>
        <p:grpSpPr>
          <a:xfrm>
            <a:off x="7078668" y="2490744"/>
            <a:ext cx="4265872" cy="963583"/>
            <a:chOff x="0" y="0"/>
            <a:chExt cx="545286" cy="123170"/>
          </a:xfrm>
        </p:grpSpPr>
        <p:sp>
          <p:nvSpPr>
            <p:cNvPr id="6" name="Freeform 6"/>
            <p:cNvSpPr/>
            <p:nvPr/>
          </p:nvSpPr>
          <p:spPr>
            <a:xfrm>
              <a:off x="0" y="0"/>
              <a:ext cx="545286" cy="123170"/>
            </a:xfrm>
            <a:custGeom>
              <a:avLst/>
              <a:gdLst/>
              <a:ahLst/>
              <a:cxnLst/>
              <a:rect l="l" t="t" r="r" b="b"/>
              <a:pathLst>
                <a:path w="545286" h="123170">
                  <a:moveTo>
                    <a:pt x="0" y="0"/>
                  </a:moveTo>
                  <a:lnTo>
                    <a:pt x="545286" y="0"/>
                  </a:lnTo>
                  <a:lnTo>
                    <a:pt x="545286" y="123170"/>
                  </a:lnTo>
                  <a:lnTo>
                    <a:pt x="0" y="123170"/>
                  </a:lnTo>
                  <a:close/>
                </a:path>
              </a:pathLst>
            </a:custGeom>
            <a:solidFill>
              <a:srgbClr val="FFC72C"/>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7078668" y="2586497"/>
            <a:ext cx="4265872" cy="695877"/>
          </a:xfrm>
          <a:prstGeom prst="rect">
            <a:avLst/>
          </a:prstGeom>
        </p:spPr>
        <p:txBody>
          <a:bodyPr lIns="0" tIns="0" rIns="0" bIns="0" rtlCol="0" anchor="t">
            <a:spAutoFit/>
          </a:bodyPr>
          <a:lstStyle/>
          <a:p>
            <a:pPr algn="ctr">
              <a:lnSpc>
                <a:spcPts val="5744"/>
              </a:lnSpc>
              <a:spcBef>
                <a:spcPct val="0"/>
              </a:spcBef>
            </a:pPr>
            <a:r>
              <a:rPr lang="en-US" sz="4103" spc="82">
                <a:solidFill>
                  <a:srgbClr val="0C2675"/>
                </a:solidFill>
                <a:latin typeface="Roboto Slab Bold"/>
              </a:rPr>
              <a:t>WATCH NEXT</a:t>
            </a:r>
          </a:p>
        </p:txBody>
      </p:sp>
      <p:grpSp>
        <p:nvGrpSpPr>
          <p:cNvPr id="9" name="Group 9"/>
          <p:cNvGrpSpPr/>
          <p:nvPr/>
        </p:nvGrpSpPr>
        <p:grpSpPr>
          <a:xfrm>
            <a:off x="5863706" y="4884046"/>
            <a:ext cx="887358" cy="887358"/>
            <a:chOff x="0" y="0"/>
            <a:chExt cx="1183144" cy="1183144"/>
          </a:xfrm>
        </p:grpSpPr>
        <p:grpSp>
          <p:nvGrpSpPr>
            <p:cNvPr id="10" name="Group 10"/>
            <p:cNvGrpSpPr/>
            <p:nvPr/>
          </p:nvGrpSpPr>
          <p:grpSpPr>
            <a:xfrm>
              <a:off x="0" y="0"/>
              <a:ext cx="1183144" cy="118314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1537122" y="4884046"/>
            <a:ext cx="887358" cy="887358"/>
            <a:chOff x="0" y="0"/>
            <a:chExt cx="1183144" cy="1183144"/>
          </a:xfrm>
        </p:grpSpPr>
        <p:grpSp>
          <p:nvGrpSpPr>
            <p:cNvPr id="3" name="Group 3"/>
            <p:cNvGrpSpPr/>
            <p:nvPr/>
          </p:nvGrpSpPr>
          <p:grpSpPr>
            <a:xfrm>
              <a:off x="0" y="0"/>
              <a:ext cx="1183144" cy="11831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3</a:t>
              </a:r>
            </a:p>
          </p:txBody>
        </p:sp>
      </p:grpSp>
      <p:grpSp>
        <p:nvGrpSpPr>
          <p:cNvPr id="7" name="Group 7"/>
          <p:cNvGrpSpPr/>
          <p:nvPr/>
        </p:nvGrpSpPr>
        <p:grpSpPr>
          <a:xfrm>
            <a:off x="9538917" y="6007344"/>
            <a:ext cx="4883768" cy="1788912"/>
            <a:chOff x="0" y="0"/>
            <a:chExt cx="6511691" cy="2385216"/>
          </a:xfrm>
        </p:grpSpPr>
        <p:sp>
          <p:nvSpPr>
            <p:cNvPr id="8" name="TextBox 8"/>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3: ABOUT THE EXAM</a:t>
              </a:r>
            </a:p>
          </p:txBody>
        </p:sp>
        <p:sp>
          <p:nvSpPr>
            <p:cNvPr id="9" name="TextBox 9"/>
            <p:cNvSpPr txBox="1"/>
            <p:nvPr/>
          </p:nvSpPr>
          <p:spPr>
            <a:xfrm>
              <a:off x="494" y="7329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prepare you with details of what happens during a women's wellness exam.</a:t>
              </a:r>
            </a:p>
          </p:txBody>
        </p:sp>
      </p:grpSp>
      <p:grpSp>
        <p:nvGrpSpPr>
          <p:cNvPr id="10" name="Group 10"/>
          <p:cNvGrpSpPr/>
          <p:nvPr/>
        </p:nvGrpSpPr>
        <p:grpSpPr>
          <a:xfrm>
            <a:off x="3865315" y="6007344"/>
            <a:ext cx="4883397" cy="1788912"/>
            <a:chOff x="0" y="0"/>
            <a:chExt cx="6511196" cy="2385216"/>
          </a:xfrm>
        </p:grpSpPr>
        <p:sp>
          <p:nvSpPr>
            <p:cNvPr id="11" name="TextBox 11"/>
            <p:cNvSpPr txBox="1"/>
            <p:nvPr/>
          </p:nvSpPr>
          <p:spPr>
            <a:xfrm>
              <a:off x="0" y="-57150"/>
              <a:ext cx="6511196" cy="5346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Bold"/>
                </a:rPr>
                <a:t>VIDEO 2: PATIENT RIGHTS</a:t>
              </a:r>
            </a:p>
          </p:txBody>
        </p:sp>
        <p:sp>
          <p:nvSpPr>
            <p:cNvPr id="12" name="TextBox 12"/>
            <p:cNvSpPr txBox="1"/>
            <p:nvPr/>
          </p:nvSpPr>
          <p:spPr>
            <a:xfrm>
              <a:off x="0" y="732946"/>
              <a:ext cx="6511196" cy="1652270"/>
            </a:xfrm>
            <a:prstGeom prst="rect">
              <a:avLst/>
            </a:prstGeom>
          </p:spPr>
          <p:txBody>
            <a:bodyPr lIns="0" tIns="0" rIns="0" bIns="0" rtlCol="0" anchor="t">
              <a:spAutoFit/>
            </a:bodyPr>
            <a:lstStyle/>
            <a:p>
              <a:pPr algn="ctr">
                <a:lnSpc>
                  <a:spcPts val="3359"/>
                </a:lnSpc>
                <a:spcBef>
                  <a:spcPct val="0"/>
                </a:spcBef>
              </a:pPr>
              <a:r>
                <a:rPr lang="en-US" sz="2400">
                  <a:solidFill>
                    <a:srgbClr val="0C2675"/>
                  </a:solidFill>
                  <a:latin typeface="Roboto Condensed"/>
                </a:rPr>
                <a:t>Helps you understand your health rights in the U.S. and how to help your appointment go smoothly.</a:t>
              </a:r>
            </a:p>
          </p:txBody>
        </p:sp>
      </p:grpSp>
      <p:grpSp>
        <p:nvGrpSpPr>
          <p:cNvPr id="13" name="Group 13"/>
          <p:cNvGrpSpPr/>
          <p:nvPr/>
        </p:nvGrpSpPr>
        <p:grpSpPr>
          <a:xfrm>
            <a:off x="5863706" y="4884046"/>
            <a:ext cx="887358" cy="887358"/>
            <a:chOff x="0" y="0"/>
            <a:chExt cx="1183144" cy="1183144"/>
          </a:xfrm>
        </p:grpSpPr>
        <p:grpSp>
          <p:nvGrpSpPr>
            <p:cNvPr id="14" name="Group 14"/>
            <p:cNvGrpSpPr/>
            <p:nvPr/>
          </p:nvGrpSpPr>
          <p:grpSpPr>
            <a:xfrm>
              <a:off x="0" y="0"/>
              <a:ext cx="1183144" cy="118314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5929"/>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386908" y="130889"/>
              <a:ext cx="409328" cy="805181"/>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Slab Bold"/>
                </a:rPr>
                <a:t>2</a:t>
              </a:r>
            </a:p>
          </p:txBody>
        </p:sp>
      </p:grpSp>
      <p:grpSp>
        <p:nvGrpSpPr>
          <p:cNvPr id="18" name="Group 18"/>
          <p:cNvGrpSpPr/>
          <p:nvPr/>
        </p:nvGrpSpPr>
        <p:grpSpPr>
          <a:xfrm>
            <a:off x="7078668" y="2490744"/>
            <a:ext cx="4265872" cy="963583"/>
            <a:chOff x="0" y="0"/>
            <a:chExt cx="545286" cy="123170"/>
          </a:xfrm>
        </p:grpSpPr>
        <p:sp>
          <p:nvSpPr>
            <p:cNvPr id="19" name="Freeform 19"/>
            <p:cNvSpPr/>
            <p:nvPr/>
          </p:nvSpPr>
          <p:spPr>
            <a:xfrm>
              <a:off x="0" y="0"/>
              <a:ext cx="545286" cy="123170"/>
            </a:xfrm>
            <a:custGeom>
              <a:avLst/>
              <a:gdLst/>
              <a:ahLst/>
              <a:cxnLst/>
              <a:rect l="l" t="t" r="r" b="b"/>
              <a:pathLst>
                <a:path w="545286" h="123170">
                  <a:moveTo>
                    <a:pt x="0" y="0"/>
                  </a:moveTo>
                  <a:lnTo>
                    <a:pt x="545286" y="0"/>
                  </a:lnTo>
                  <a:lnTo>
                    <a:pt x="545286" y="123170"/>
                  </a:lnTo>
                  <a:lnTo>
                    <a:pt x="0" y="123170"/>
                  </a:lnTo>
                  <a:close/>
                </a:path>
              </a:pathLst>
            </a:custGeom>
            <a:solidFill>
              <a:srgbClr val="FFC72C"/>
            </a:solidFill>
          </p:spPr>
        </p:sp>
        <p:sp>
          <p:nvSpPr>
            <p:cNvPr id="20" name="TextBox 20"/>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21" name="TextBox 21"/>
          <p:cNvSpPr txBox="1"/>
          <p:nvPr/>
        </p:nvSpPr>
        <p:spPr>
          <a:xfrm>
            <a:off x="7078668" y="2586497"/>
            <a:ext cx="4265872" cy="695877"/>
          </a:xfrm>
          <a:prstGeom prst="rect">
            <a:avLst/>
          </a:prstGeom>
        </p:spPr>
        <p:txBody>
          <a:bodyPr lIns="0" tIns="0" rIns="0" bIns="0" rtlCol="0" anchor="t">
            <a:spAutoFit/>
          </a:bodyPr>
          <a:lstStyle/>
          <a:p>
            <a:pPr algn="ctr">
              <a:lnSpc>
                <a:spcPts val="5744"/>
              </a:lnSpc>
              <a:spcBef>
                <a:spcPct val="0"/>
              </a:spcBef>
            </a:pPr>
            <a:r>
              <a:rPr lang="en-US" sz="4103" spc="82">
                <a:solidFill>
                  <a:srgbClr val="0C2675"/>
                </a:solidFill>
                <a:latin typeface="Roboto Slab Bold"/>
              </a:rPr>
              <a:t>WATCH NEXT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3645789"/>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2117390" y="3531489"/>
            <a:ext cx="14295786" cy="158746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are an opportunity to review the overall health of a woman.</a:t>
            </a:r>
          </a:p>
        </p:txBody>
      </p:sp>
      <p:sp>
        <p:nvSpPr>
          <p:cNvPr id="6" name="TextBox 6"/>
          <p:cNvSpPr txBox="1"/>
          <p:nvPr/>
        </p:nvSpPr>
        <p:spPr>
          <a:xfrm>
            <a:off x="2117390" y="5841125"/>
            <a:ext cx="2183383" cy="491363"/>
          </a:xfrm>
          <a:prstGeom prst="rect">
            <a:avLst/>
          </a:prstGeom>
        </p:spPr>
        <p:txBody>
          <a:bodyPr lIns="0" tIns="0" rIns="0" bIns="0" rtlCol="0" anchor="t">
            <a:spAutoFit/>
          </a:bodyPr>
          <a:lstStyle/>
          <a:p>
            <a:pPr>
              <a:lnSpc>
                <a:spcPts val="4246"/>
              </a:lnSpc>
            </a:pPr>
            <a:r>
              <a:rPr lang="en-US" sz="2200" spc="215">
                <a:solidFill>
                  <a:srgbClr val="0C2675"/>
                </a:solidFill>
                <a:latin typeface="Roboto Condensed"/>
              </a:rPr>
              <a:t>MAY INCLUDE: </a:t>
            </a:r>
          </a:p>
        </p:txBody>
      </p:sp>
      <p:sp>
        <p:nvSpPr>
          <p:cNvPr id="7" name="TextBox 7"/>
          <p:cNvSpPr txBox="1"/>
          <p:nvPr/>
        </p:nvSpPr>
        <p:spPr>
          <a:xfrm>
            <a:off x="4233473" y="5788357"/>
            <a:ext cx="11185240" cy="568323"/>
          </a:xfrm>
          <a:prstGeom prst="rect">
            <a:avLst/>
          </a:prstGeom>
        </p:spPr>
        <p:txBody>
          <a:bodyPr lIns="0" tIns="0" rIns="0" bIns="0" rtlCol="0" anchor="t">
            <a:spAutoFit/>
          </a:bodyPr>
          <a:lstStyle/>
          <a:p>
            <a:pPr>
              <a:lnSpc>
                <a:spcPts val="4900"/>
              </a:lnSpc>
            </a:pPr>
            <a:r>
              <a:rPr lang="en-US" sz="2500">
                <a:solidFill>
                  <a:srgbClr val="0C2675"/>
                </a:solidFill>
                <a:latin typeface="Roboto Condensed"/>
              </a:rPr>
              <a:t>Height and weight check, blood pressure and pulse check, vaccine review, or other tests</a:t>
            </a:r>
          </a:p>
        </p:txBody>
      </p:sp>
      <p:grpSp>
        <p:nvGrpSpPr>
          <p:cNvPr id="8" name="Group 8"/>
          <p:cNvGrpSpPr/>
          <p:nvPr/>
        </p:nvGrpSpPr>
        <p:grpSpPr>
          <a:xfrm>
            <a:off x="2030516" y="1815381"/>
            <a:ext cx="2653994" cy="848612"/>
            <a:chOff x="0" y="0"/>
            <a:chExt cx="3538659" cy="1131483"/>
          </a:xfrm>
        </p:grpSpPr>
        <p:sp>
          <p:nvSpPr>
            <p:cNvPr id="9" name="Freeform 9"/>
            <p:cNvSpPr/>
            <p:nvPr/>
          </p:nvSpPr>
          <p:spPr>
            <a:xfrm>
              <a:off x="2437495"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sp>
        <p:sp>
          <p:nvSpPr>
            <p:cNvPr id="10" name="Freeform 10"/>
            <p:cNvSpPr/>
            <p:nvPr/>
          </p:nvSpPr>
          <p:spPr>
            <a:xfrm>
              <a:off x="1228164" y="1270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sp>
        <p:sp>
          <p:nvSpPr>
            <p:cNvPr id="11" name="Freeform 11"/>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89775"/>
            <a:ext cx="7377936" cy="5670456"/>
            <a:chOff x="0" y="0"/>
            <a:chExt cx="2177110" cy="1673260"/>
          </a:xfrm>
        </p:grpSpPr>
        <p:sp>
          <p:nvSpPr>
            <p:cNvPr id="3" name="Freeform 3"/>
            <p:cNvSpPr/>
            <p:nvPr/>
          </p:nvSpPr>
          <p:spPr>
            <a:xfrm>
              <a:off x="0" y="0"/>
              <a:ext cx="2177110" cy="1673260"/>
            </a:xfrm>
            <a:custGeom>
              <a:avLst/>
              <a:gdLst/>
              <a:ahLst/>
              <a:cxnLst/>
              <a:rect l="l" t="t" r="r" b="b"/>
              <a:pathLst>
                <a:path w="2177110" h="1673260">
                  <a:moveTo>
                    <a:pt x="98637" y="0"/>
                  </a:moveTo>
                  <a:lnTo>
                    <a:pt x="2078473" y="0"/>
                  </a:lnTo>
                  <a:cubicBezTo>
                    <a:pt x="2104633" y="0"/>
                    <a:pt x="2129722" y="10392"/>
                    <a:pt x="2148220" y="28890"/>
                  </a:cubicBezTo>
                  <a:cubicBezTo>
                    <a:pt x="2166718" y="47388"/>
                    <a:pt x="2177110" y="72477"/>
                    <a:pt x="2177110" y="98637"/>
                  </a:cubicBezTo>
                  <a:lnTo>
                    <a:pt x="2177110" y="1574623"/>
                  </a:lnTo>
                  <a:cubicBezTo>
                    <a:pt x="2177110" y="1600783"/>
                    <a:pt x="2166718" y="1625872"/>
                    <a:pt x="2148220" y="1644370"/>
                  </a:cubicBezTo>
                  <a:cubicBezTo>
                    <a:pt x="2129722" y="1662868"/>
                    <a:pt x="2104633" y="1673260"/>
                    <a:pt x="2078473" y="1673260"/>
                  </a:cubicBezTo>
                  <a:lnTo>
                    <a:pt x="98637" y="1673260"/>
                  </a:lnTo>
                  <a:cubicBezTo>
                    <a:pt x="72477" y="1673260"/>
                    <a:pt x="47388" y="1662868"/>
                    <a:pt x="28890" y="1644370"/>
                  </a:cubicBezTo>
                  <a:cubicBezTo>
                    <a:pt x="10392" y="1625872"/>
                    <a:pt x="0" y="1600783"/>
                    <a:pt x="0" y="1574623"/>
                  </a:cubicBezTo>
                  <a:lnTo>
                    <a:pt x="0" y="98637"/>
                  </a:lnTo>
                  <a:cubicBezTo>
                    <a:pt x="0" y="72477"/>
                    <a:pt x="10392" y="47388"/>
                    <a:pt x="28890" y="28890"/>
                  </a:cubicBezTo>
                  <a:cubicBezTo>
                    <a:pt x="47388" y="10392"/>
                    <a:pt x="72477" y="0"/>
                    <a:pt x="98637"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3276900" y="3221872"/>
            <a:ext cx="3486616" cy="672248"/>
            <a:chOff x="0" y="0"/>
            <a:chExt cx="793319" cy="152959"/>
          </a:xfrm>
        </p:grpSpPr>
        <p:sp>
          <p:nvSpPr>
            <p:cNvPr id="6" name="Freeform 6"/>
            <p:cNvSpPr/>
            <p:nvPr/>
          </p:nvSpPr>
          <p:spPr>
            <a:xfrm>
              <a:off x="0" y="0"/>
              <a:ext cx="793319" cy="152959"/>
            </a:xfrm>
            <a:custGeom>
              <a:avLst/>
              <a:gdLst/>
              <a:ahLst/>
              <a:cxnLst/>
              <a:rect l="l" t="t" r="r" b="b"/>
              <a:pathLst>
                <a:path w="793319" h="152959">
                  <a:moveTo>
                    <a:pt x="0" y="0"/>
                  </a:moveTo>
                  <a:lnTo>
                    <a:pt x="793319" y="0"/>
                  </a:lnTo>
                  <a:lnTo>
                    <a:pt x="793319" y="152959"/>
                  </a:lnTo>
                  <a:lnTo>
                    <a:pt x="0" y="152959"/>
                  </a:lnTo>
                  <a:close/>
                </a:path>
              </a:pathLst>
            </a:custGeom>
            <a:solidFill>
              <a:srgbClr val="335929"/>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2071377" y="2492553"/>
            <a:ext cx="5292582" cy="127926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WOMEN'S WELLNESS EXAMS EXAMS </a:t>
            </a:r>
            <a:r>
              <a:rPr lang="en-US" sz="2742" spc="268">
                <a:solidFill>
                  <a:srgbClr val="FFFFFF"/>
                </a:solidFill>
                <a:latin typeface="Roboto Condensed Bold"/>
              </a:rPr>
              <a:t>USUALLY INCLUDE:</a:t>
            </a:r>
          </a:p>
        </p:txBody>
      </p:sp>
      <p:sp>
        <p:nvSpPr>
          <p:cNvPr id="9" name="TextBox 9"/>
          <p:cNvSpPr txBox="1"/>
          <p:nvPr/>
        </p:nvSpPr>
        <p:spPr>
          <a:xfrm>
            <a:off x="1659752" y="3952323"/>
            <a:ext cx="3095801" cy="23865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Breast exam</a:t>
            </a:r>
          </a:p>
          <a:p>
            <a:pPr marL="712470" lvl="1" indent="-356235">
              <a:lnSpc>
                <a:spcPts val="6467"/>
              </a:lnSpc>
              <a:buFont typeface="Arial"/>
              <a:buChar char="•"/>
            </a:pPr>
            <a:r>
              <a:rPr lang="en-US" sz="3300">
                <a:solidFill>
                  <a:srgbClr val="0C2675"/>
                </a:solidFill>
                <a:latin typeface="Roboto Condensed"/>
              </a:rPr>
              <a:t>  Pelvic exam</a:t>
            </a:r>
          </a:p>
          <a:p>
            <a:pPr marL="712470" lvl="1" indent="-356235">
              <a:lnSpc>
                <a:spcPts val="6467"/>
              </a:lnSpc>
              <a:buFont typeface="Arial"/>
              <a:buChar char="•"/>
            </a:pPr>
            <a:r>
              <a:rPr lang="en-US" sz="3300">
                <a:solidFill>
                  <a:srgbClr val="0C2675"/>
                </a:solidFill>
                <a:latin typeface="Roboto Condensed"/>
              </a:rPr>
              <a:t>  Pap test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805593" y="1589775"/>
            <a:ext cx="7453707" cy="5670456"/>
            <a:chOff x="0" y="0"/>
            <a:chExt cx="2199469" cy="1673260"/>
          </a:xfrm>
        </p:grpSpPr>
        <p:sp>
          <p:nvSpPr>
            <p:cNvPr id="3" name="Freeform 3"/>
            <p:cNvSpPr/>
            <p:nvPr/>
          </p:nvSpPr>
          <p:spPr>
            <a:xfrm>
              <a:off x="0" y="0"/>
              <a:ext cx="2199469" cy="1673260"/>
            </a:xfrm>
            <a:custGeom>
              <a:avLst/>
              <a:gdLst/>
              <a:ahLst/>
              <a:cxnLst/>
              <a:rect l="l" t="t" r="r" b="b"/>
              <a:pathLst>
                <a:path w="2199469" h="1673260">
                  <a:moveTo>
                    <a:pt x="97635" y="0"/>
                  </a:moveTo>
                  <a:lnTo>
                    <a:pt x="2101834" y="0"/>
                  </a:lnTo>
                  <a:cubicBezTo>
                    <a:pt x="2127729" y="0"/>
                    <a:pt x="2152562" y="10286"/>
                    <a:pt x="2170873" y="28597"/>
                  </a:cubicBezTo>
                  <a:cubicBezTo>
                    <a:pt x="2189183" y="46907"/>
                    <a:pt x="2199469" y="71740"/>
                    <a:pt x="2199469" y="97635"/>
                  </a:cubicBezTo>
                  <a:lnTo>
                    <a:pt x="2199469" y="1575626"/>
                  </a:lnTo>
                  <a:cubicBezTo>
                    <a:pt x="2199469" y="1601520"/>
                    <a:pt x="2189183" y="1626354"/>
                    <a:pt x="2170873" y="1644664"/>
                  </a:cubicBezTo>
                  <a:cubicBezTo>
                    <a:pt x="2152562" y="1662974"/>
                    <a:pt x="2127729" y="1673260"/>
                    <a:pt x="2101834" y="1673260"/>
                  </a:cubicBezTo>
                  <a:lnTo>
                    <a:pt x="97635" y="1673260"/>
                  </a:lnTo>
                  <a:cubicBezTo>
                    <a:pt x="71740" y="1673260"/>
                    <a:pt x="46907" y="1662974"/>
                    <a:pt x="28597" y="1644664"/>
                  </a:cubicBezTo>
                  <a:cubicBezTo>
                    <a:pt x="10286" y="1626354"/>
                    <a:pt x="0" y="1601520"/>
                    <a:pt x="0" y="1575626"/>
                  </a:cubicBezTo>
                  <a:lnTo>
                    <a:pt x="0" y="97635"/>
                  </a:lnTo>
                  <a:cubicBezTo>
                    <a:pt x="0" y="71740"/>
                    <a:pt x="10286" y="46907"/>
                    <a:pt x="28597" y="28597"/>
                  </a:cubicBezTo>
                  <a:cubicBezTo>
                    <a:pt x="46907" y="10286"/>
                    <a:pt x="71740" y="0"/>
                    <a:pt x="97635"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0721800" y="3952323"/>
            <a:ext cx="5496156" cy="23865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You become sexually active</a:t>
            </a:r>
          </a:p>
          <a:p>
            <a:pPr>
              <a:lnSpc>
                <a:spcPts val="6467"/>
              </a:lnSpc>
            </a:pPr>
            <a:r>
              <a:rPr lang="en-US" sz="3300">
                <a:solidFill>
                  <a:srgbClr val="0C2675"/>
                </a:solidFill>
                <a:latin typeface="Roboto Condensed"/>
              </a:rPr>
              <a:t>          </a:t>
            </a:r>
            <a:r>
              <a:rPr lang="en-US" sz="3300">
                <a:solidFill>
                  <a:srgbClr val="0C2675"/>
                </a:solidFill>
                <a:latin typeface="Roboto Condensed Bold"/>
              </a:rPr>
              <a:t>OR</a:t>
            </a:r>
          </a:p>
          <a:p>
            <a:pPr marL="712470" lvl="1" indent="-356235">
              <a:lnSpc>
                <a:spcPts val="6467"/>
              </a:lnSpc>
              <a:buFont typeface="Arial"/>
              <a:buChar char="•"/>
            </a:pPr>
            <a:r>
              <a:rPr lang="en-US" sz="3300">
                <a:solidFill>
                  <a:srgbClr val="0C2675"/>
                </a:solidFill>
                <a:latin typeface="Roboto Condensed"/>
              </a:rPr>
              <a:t>  You are older than 21</a:t>
            </a:r>
          </a:p>
        </p:txBody>
      </p:sp>
      <p:grpSp>
        <p:nvGrpSpPr>
          <p:cNvPr id="6" name="Group 6"/>
          <p:cNvGrpSpPr/>
          <p:nvPr/>
        </p:nvGrpSpPr>
        <p:grpSpPr>
          <a:xfrm>
            <a:off x="10970863" y="2549623"/>
            <a:ext cx="2561583" cy="672248"/>
            <a:chOff x="0" y="0"/>
            <a:chExt cx="582844" cy="152959"/>
          </a:xfrm>
        </p:grpSpPr>
        <p:sp>
          <p:nvSpPr>
            <p:cNvPr id="7" name="Freeform 7"/>
            <p:cNvSpPr/>
            <p:nvPr/>
          </p:nvSpPr>
          <p:spPr>
            <a:xfrm>
              <a:off x="0" y="0"/>
              <a:ext cx="582844" cy="152959"/>
            </a:xfrm>
            <a:custGeom>
              <a:avLst/>
              <a:gdLst/>
              <a:ahLst/>
              <a:cxnLst/>
              <a:rect l="l" t="t" r="r" b="b"/>
              <a:pathLst>
                <a:path w="582844" h="152959">
                  <a:moveTo>
                    <a:pt x="0" y="0"/>
                  </a:moveTo>
                  <a:lnTo>
                    <a:pt x="582844" y="0"/>
                  </a:lnTo>
                  <a:lnTo>
                    <a:pt x="582844" y="152959"/>
                  </a:lnTo>
                  <a:lnTo>
                    <a:pt x="0" y="152959"/>
                  </a:lnTo>
                  <a:close/>
                </a:path>
              </a:pathLst>
            </a:custGeom>
            <a:solidFill>
              <a:srgbClr val="335929"/>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11107125" y="2492553"/>
            <a:ext cx="4725506" cy="1279265"/>
          </a:xfrm>
          <a:prstGeom prst="rect">
            <a:avLst/>
          </a:prstGeom>
        </p:spPr>
        <p:txBody>
          <a:bodyPr lIns="0" tIns="0" rIns="0" bIns="0" rtlCol="0" anchor="t">
            <a:spAutoFit/>
          </a:bodyPr>
          <a:lstStyle/>
          <a:p>
            <a:pPr>
              <a:lnSpc>
                <a:spcPts val="5293"/>
              </a:lnSpc>
            </a:pPr>
            <a:r>
              <a:rPr lang="en-US" sz="2742" spc="268">
                <a:solidFill>
                  <a:srgbClr val="FFFFFF"/>
                </a:solidFill>
                <a:latin typeface="Roboto Condensed Bold"/>
              </a:rPr>
              <a:t>START GOING</a:t>
            </a:r>
            <a:r>
              <a:rPr lang="en-US" sz="2742" spc="268">
                <a:solidFill>
                  <a:srgbClr val="0C2675"/>
                </a:solidFill>
                <a:latin typeface="Roboto Condensed Bold"/>
              </a:rPr>
              <a:t> TO WOMEN'S WELLNESS EXAMS WHEN:</a:t>
            </a:r>
          </a:p>
        </p:txBody>
      </p:sp>
      <p:grpSp>
        <p:nvGrpSpPr>
          <p:cNvPr id="10" name="Group 10"/>
          <p:cNvGrpSpPr/>
          <p:nvPr/>
        </p:nvGrpSpPr>
        <p:grpSpPr>
          <a:xfrm>
            <a:off x="1028700" y="1589775"/>
            <a:ext cx="7377936" cy="5670456"/>
            <a:chOff x="0" y="0"/>
            <a:chExt cx="2177110" cy="1673260"/>
          </a:xfrm>
        </p:grpSpPr>
        <p:sp>
          <p:nvSpPr>
            <p:cNvPr id="11" name="Freeform 11"/>
            <p:cNvSpPr/>
            <p:nvPr/>
          </p:nvSpPr>
          <p:spPr>
            <a:xfrm>
              <a:off x="0" y="0"/>
              <a:ext cx="2177110" cy="1673260"/>
            </a:xfrm>
            <a:custGeom>
              <a:avLst/>
              <a:gdLst/>
              <a:ahLst/>
              <a:cxnLst/>
              <a:rect l="l" t="t" r="r" b="b"/>
              <a:pathLst>
                <a:path w="2177110" h="1673260">
                  <a:moveTo>
                    <a:pt x="98637" y="0"/>
                  </a:moveTo>
                  <a:lnTo>
                    <a:pt x="2078473" y="0"/>
                  </a:lnTo>
                  <a:cubicBezTo>
                    <a:pt x="2104633" y="0"/>
                    <a:pt x="2129722" y="10392"/>
                    <a:pt x="2148220" y="28890"/>
                  </a:cubicBezTo>
                  <a:cubicBezTo>
                    <a:pt x="2166718" y="47388"/>
                    <a:pt x="2177110" y="72477"/>
                    <a:pt x="2177110" y="98637"/>
                  </a:cubicBezTo>
                  <a:lnTo>
                    <a:pt x="2177110" y="1574623"/>
                  </a:lnTo>
                  <a:cubicBezTo>
                    <a:pt x="2177110" y="1600783"/>
                    <a:pt x="2166718" y="1625872"/>
                    <a:pt x="2148220" y="1644370"/>
                  </a:cubicBezTo>
                  <a:cubicBezTo>
                    <a:pt x="2129722" y="1662868"/>
                    <a:pt x="2104633" y="1673260"/>
                    <a:pt x="2078473" y="1673260"/>
                  </a:cubicBezTo>
                  <a:lnTo>
                    <a:pt x="98637" y="1673260"/>
                  </a:lnTo>
                  <a:cubicBezTo>
                    <a:pt x="72477" y="1673260"/>
                    <a:pt x="47388" y="1662868"/>
                    <a:pt x="28890" y="1644370"/>
                  </a:cubicBezTo>
                  <a:cubicBezTo>
                    <a:pt x="10392" y="1625872"/>
                    <a:pt x="0" y="1600783"/>
                    <a:pt x="0" y="1574623"/>
                  </a:cubicBezTo>
                  <a:lnTo>
                    <a:pt x="0" y="98637"/>
                  </a:lnTo>
                  <a:cubicBezTo>
                    <a:pt x="0" y="72477"/>
                    <a:pt x="10392" y="47388"/>
                    <a:pt x="28890" y="28890"/>
                  </a:cubicBezTo>
                  <a:cubicBezTo>
                    <a:pt x="47388" y="10392"/>
                    <a:pt x="72477" y="0"/>
                    <a:pt x="98637" y="0"/>
                  </a:cubicBezTo>
                  <a:close/>
                </a:path>
              </a:pathLst>
            </a:custGeom>
            <a:solidFill>
              <a:srgbClr val="FFFF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3276900" y="3221872"/>
            <a:ext cx="3486616" cy="672248"/>
            <a:chOff x="0" y="0"/>
            <a:chExt cx="793319" cy="152959"/>
          </a:xfrm>
        </p:grpSpPr>
        <p:sp>
          <p:nvSpPr>
            <p:cNvPr id="14" name="Freeform 14"/>
            <p:cNvSpPr/>
            <p:nvPr/>
          </p:nvSpPr>
          <p:spPr>
            <a:xfrm>
              <a:off x="0" y="0"/>
              <a:ext cx="793319" cy="152959"/>
            </a:xfrm>
            <a:custGeom>
              <a:avLst/>
              <a:gdLst/>
              <a:ahLst/>
              <a:cxnLst/>
              <a:rect l="l" t="t" r="r" b="b"/>
              <a:pathLst>
                <a:path w="793319" h="152959">
                  <a:moveTo>
                    <a:pt x="0" y="0"/>
                  </a:moveTo>
                  <a:lnTo>
                    <a:pt x="793319" y="0"/>
                  </a:lnTo>
                  <a:lnTo>
                    <a:pt x="793319" y="152959"/>
                  </a:lnTo>
                  <a:lnTo>
                    <a:pt x="0" y="152959"/>
                  </a:lnTo>
                  <a:close/>
                </a:path>
              </a:pathLst>
            </a:custGeom>
            <a:solidFill>
              <a:srgbClr val="335929"/>
            </a:solidFill>
          </p:spPr>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16" name="TextBox 16"/>
          <p:cNvSpPr txBox="1"/>
          <p:nvPr/>
        </p:nvSpPr>
        <p:spPr>
          <a:xfrm>
            <a:off x="2071377" y="2492553"/>
            <a:ext cx="5292582" cy="127926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WOMEN'S WELLNESS EXAMS EXAMS </a:t>
            </a:r>
            <a:r>
              <a:rPr lang="en-US" sz="2742" spc="268">
                <a:solidFill>
                  <a:srgbClr val="FFFFFF"/>
                </a:solidFill>
                <a:latin typeface="Roboto Condensed Bold"/>
              </a:rPr>
              <a:t>USUALLY INCLUDE:</a:t>
            </a:r>
          </a:p>
        </p:txBody>
      </p:sp>
      <p:sp>
        <p:nvSpPr>
          <p:cNvPr id="17" name="Freeform 17"/>
          <p:cNvSpPr/>
          <p:nvPr/>
        </p:nvSpPr>
        <p:spPr>
          <a:xfrm>
            <a:off x="8112588" y="3959107"/>
            <a:ext cx="2062824" cy="931792"/>
          </a:xfrm>
          <a:custGeom>
            <a:avLst/>
            <a:gdLst/>
            <a:ahLst/>
            <a:cxnLst/>
            <a:rect l="l" t="t" r="r" b="b"/>
            <a:pathLst>
              <a:path w="2062824" h="931792">
                <a:moveTo>
                  <a:pt x="0" y="0"/>
                </a:moveTo>
                <a:lnTo>
                  <a:pt x="2062824" y="0"/>
                </a:lnTo>
                <a:lnTo>
                  <a:pt x="2062824" y="931792"/>
                </a:lnTo>
                <a:lnTo>
                  <a:pt x="0" y="9317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1659752" y="3952323"/>
            <a:ext cx="3095801" cy="23865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Breast exam</a:t>
            </a:r>
          </a:p>
          <a:p>
            <a:pPr marL="712470" lvl="1" indent="-356235">
              <a:lnSpc>
                <a:spcPts val="6467"/>
              </a:lnSpc>
              <a:buFont typeface="Arial"/>
              <a:buChar char="•"/>
            </a:pPr>
            <a:r>
              <a:rPr lang="en-US" sz="3300">
                <a:solidFill>
                  <a:srgbClr val="0C2675"/>
                </a:solidFill>
                <a:latin typeface="Roboto Condensed"/>
              </a:rPr>
              <a:t>  Pelvic exam</a:t>
            </a:r>
          </a:p>
          <a:p>
            <a:pPr marL="712470" lvl="1" indent="-356235">
              <a:lnSpc>
                <a:spcPts val="6467"/>
              </a:lnSpc>
              <a:buFont typeface="Arial"/>
              <a:buChar char="•"/>
            </a:pPr>
            <a:r>
              <a:rPr lang="en-US" sz="3300">
                <a:solidFill>
                  <a:srgbClr val="0C2675"/>
                </a:solidFill>
                <a:latin typeface="Roboto Condensed"/>
              </a:rPr>
              <a:t>  Pap test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6600986" y="5074126"/>
            <a:ext cx="3449194" cy="679567"/>
            <a:chOff x="0" y="0"/>
            <a:chExt cx="440894" cy="86866"/>
          </a:xfrm>
        </p:grpSpPr>
        <p:sp>
          <p:nvSpPr>
            <p:cNvPr id="3" name="Freeform 3"/>
            <p:cNvSpPr/>
            <p:nvPr/>
          </p:nvSpPr>
          <p:spPr>
            <a:xfrm>
              <a:off x="0" y="0"/>
              <a:ext cx="440894" cy="86866"/>
            </a:xfrm>
            <a:custGeom>
              <a:avLst/>
              <a:gdLst/>
              <a:ahLst/>
              <a:cxnLst/>
              <a:rect l="l" t="t" r="r" b="b"/>
              <a:pathLst>
                <a:path w="440894" h="86866">
                  <a:moveTo>
                    <a:pt x="0" y="0"/>
                  </a:moveTo>
                  <a:lnTo>
                    <a:pt x="440894" y="0"/>
                  </a:lnTo>
                  <a:lnTo>
                    <a:pt x="440894" y="86866"/>
                  </a:lnTo>
                  <a:lnTo>
                    <a:pt x="0" y="86866"/>
                  </a:lnTo>
                  <a:close/>
                </a:path>
              </a:pathLst>
            </a:custGeom>
            <a:solidFill>
              <a:srgbClr val="FFC72C"/>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6685554" y="3292492"/>
            <a:ext cx="8907475" cy="240661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This may be different from what is recommended or practiced in Afghanistan.</a:t>
            </a:r>
          </a:p>
        </p:txBody>
      </p:sp>
      <p:sp>
        <p:nvSpPr>
          <p:cNvPr id="6" name="Freeform 6"/>
          <p:cNvSpPr/>
          <p:nvPr/>
        </p:nvSpPr>
        <p:spPr>
          <a:xfrm>
            <a:off x="2694971" y="3285533"/>
            <a:ext cx="2659979" cy="2572935"/>
          </a:xfrm>
          <a:custGeom>
            <a:avLst/>
            <a:gdLst/>
            <a:ahLst/>
            <a:cxnLst/>
            <a:rect l="l" t="t" r="r" b="b"/>
            <a:pathLst>
              <a:path w="2659979" h="2572935">
                <a:moveTo>
                  <a:pt x="0" y="0"/>
                </a:moveTo>
                <a:lnTo>
                  <a:pt x="2659979" y="0"/>
                </a:lnTo>
                <a:lnTo>
                  <a:pt x="2659979" y="2572934"/>
                </a:lnTo>
                <a:lnTo>
                  <a:pt x="0" y="25729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3392240"/>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grpSp>
        <p:nvGrpSpPr>
          <p:cNvPr id="5" name="Group 5"/>
          <p:cNvGrpSpPr/>
          <p:nvPr/>
        </p:nvGrpSpPr>
        <p:grpSpPr>
          <a:xfrm>
            <a:off x="7414398" y="4248975"/>
            <a:ext cx="6561219" cy="679567"/>
            <a:chOff x="0" y="0"/>
            <a:chExt cx="838689" cy="86866"/>
          </a:xfrm>
        </p:grpSpPr>
        <p:sp>
          <p:nvSpPr>
            <p:cNvPr id="6" name="Freeform 6"/>
            <p:cNvSpPr/>
            <p:nvPr/>
          </p:nvSpPr>
          <p:spPr>
            <a:xfrm>
              <a:off x="0" y="0"/>
              <a:ext cx="838689" cy="86866"/>
            </a:xfrm>
            <a:custGeom>
              <a:avLst/>
              <a:gdLst/>
              <a:ahLst/>
              <a:cxnLst/>
              <a:rect l="l" t="t" r="r" b="b"/>
              <a:pathLst>
                <a:path w="838689" h="86866">
                  <a:moveTo>
                    <a:pt x="0" y="0"/>
                  </a:moveTo>
                  <a:lnTo>
                    <a:pt x="838689" y="0"/>
                  </a:lnTo>
                  <a:lnTo>
                    <a:pt x="838689" y="86866"/>
                  </a:lnTo>
                  <a:lnTo>
                    <a:pt x="0" y="86866"/>
                  </a:lnTo>
                  <a:close/>
                </a:path>
              </a:pathLst>
            </a:custGeom>
            <a:solidFill>
              <a:srgbClr val="FFC72C"/>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2117390" y="3277940"/>
            <a:ext cx="14295786" cy="158746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can catch health problems early, when they are easier to cure or manage.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5126137" y="1382775"/>
            <a:ext cx="8035727" cy="7521449"/>
            <a:chOff x="0" y="0"/>
            <a:chExt cx="2371214" cy="2219459"/>
          </a:xfrm>
        </p:grpSpPr>
        <p:sp>
          <p:nvSpPr>
            <p:cNvPr id="3" name="Freeform 3"/>
            <p:cNvSpPr/>
            <p:nvPr/>
          </p:nvSpPr>
          <p:spPr>
            <a:xfrm>
              <a:off x="0" y="0"/>
              <a:ext cx="2371214" cy="2219459"/>
            </a:xfrm>
            <a:custGeom>
              <a:avLst/>
              <a:gdLst/>
              <a:ahLst/>
              <a:cxnLst/>
              <a:rect l="l" t="t" r="r" b="b"/>
              <a:pathLst>
                <a:path w="2371214" h="2219459">
                  <a:moveTo>
                    <a:pt x="90563" y="0"/>
                  </a:moveTo>
                  <a:lnTo>
                    <a:pt x="2280651" y="0"/>
                  </a:lnTo>
                  <a:cubicBezTo>
                    <a:pt x="2330667" y="0"/>
                    <a:pt x="2371214" y="40546"/>
                    <a:pt x="2371214" y="90563"/>
                  </a:cubicBezTo>
                  <a:lnTo>
                    <a:pt x="2371214" y="2128896"/>
                  </a:lnTo>
                  <a:cubicBezTo>
                    <a:pt x="2371214" y="2152915"/>
                    <a:pt x="2361672" y="2175950"/>
                    <a:pt x="2344688" y="2192933"/>
                  </a:cubicBezTo>
                  <a:cubicBezTo>
                    <a:pt x="2327705" y="2209917"/>
                    <a:pt x="2304670" y="2219459"/>
                    <a:pt x="2280651" y="2219459"/>
                  </a:cubicBezTo>
                  <a:lnTo>
                    <a:pt x="90563" y="2219459"/>
                  </a:lnTo>
                  <a:cubicBezTo>
                    <a:pt x="66544" y="2219459"/>
                    <a:pt x="43509" y="2209917"/>
                    <a:pt x="26525" y="2192933"/>
                  </a:cubicBezTo>
                  <a:cubicBezTo>
                    <a:pt x="9541" y="2175950"/>
                    <a:pt x="0" y="2152915"/>
                    <a:pt x="0" y="2128896"/>
                  </a:cubicBezTo>
                  <a:lnTo>
                    <a:pt x="0" y="90563"/>
                  </a:lnTo>
                  <a:cubicBezTo>
                    <a:pt x="0" y="66544"/>
                    <a:pt x="9541" y="43509"/>
                    <a:pt x="26525" y="26525"/>
                  </a:cubicBezTo>
                  <a:cubicBezTo>
                    <a:pt x="43509" y="9541"/>
                    <a:pt x="66544" y="0"/>
                    <a:pt x="90563"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3827402" y="511158"/>
            <a:ext cx="2236485" cy="2894274"/>
          </a:xfrm>
          <a:custGeom>
            <a:avLst/>
            <a:gdLst/>
            <a:ahLst/>
            <a:cxnLst/>
            <a:rect l="l" t="t" r="r" b="b"/>
            <a:pathLst>
              <a:path w="2236485" h="2894274">
                <a:moveTo>
                  <a:pt x="0" y="0"/>
                </a:moveTo>
                <a:lnTo>
                  <a:pt x="2236485" y="0"/>
                </a:lnTo>
                <a:lnTo>
                  <a:pt x="2236485" y="2894274"/>
                </a:lnTo>
                <a:lnTo>
                  <a:pt x="0" y="2894274"/>
                </a:lnTo>
                <a:lnTo>
                  <a:pt x="0" y="0"/>
                </a:lnTo>
                <a:close/>
              </a:path>
            </a:pathLst>
          </a:custGeom>
          <a:blipFill>
            <a:blip r:embed="rId3"/>
            <a:stretch>
              <a:fillRect/>
            </a:stretch>
          </a:blipFill>
        </p:spPr>
      </p:sp>
      <p:grpSp>
        <p:nvGrpSpPr>
          <p:cNvPr id="6" name="Group 6"/>
          <p:cNvGrpSpPr/>
          <p:nvPr/>
        </p:nvGrpSpPr>
        <p:grpSpPr>
          <a:xfrm>
            <a:off x="7818857" y="2432457"/>
            <a:ext cx="4156351" cy="672248"/>
            <a:chOff x="0" y="0"/>
            <a:chExt cx="945706" cy="152959"/>
          </a:xfrm>
        </p:grpSpPr>
        <p:sp>
          <p:nvSpPr>
            <p:cNvPr id="7" name="Freeform 7"/>
            <p:cNvSpPr/>
            <p:nvPr/>
          </p:nvSpPr>
          <p:spPr>
            <a:xfrm>
              <a:off x="0" y="0"/>
              <a:ext cx="945706" cy="152959"/>
            </a:xfrm>
            <a:custGeom>
              <a:avLst/>
              <a:gdLst/>
              <a:ahLst/>
              <a:cxnLst/>
              <a:rect l="l" t="t" r="r" b="b"/>
              <a:pathLst>
                <a:path w="945706" h="152959">
                  <a:moveTo>
                    <a:pt x="0" y="0"/>
                  </a:moveTo>
                  <a:lnTo>
                    <a:pt x="945706" y="0"/>
                  </a:lnTo>
                  <a:lnTo>
                    <a:pt x="945706" y="152959"/>
                  </a:lnTo>
                  <a:lnTo>
                    <a:pt x="0" y="152959"/>
                  </a:lnTo>
                  <a:close/>
                </a:path>
              </a:pathLst>
            </a:custGeom>
            <a:solidFill>
              <a:srgbClr val="335929"/>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5858810" y="3829659"/>
            <a:ext cx="6570380" cy="40248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Abnormal periods and bleeding</a:t>
            </a:r>
          </a:p>
          <a:p>
            <a:pPr marL="712470" lvl="1" indent="-356235">
              <a:lnSpc>
                <a:spcPts val="6467"/>
              </a:lnSpc>
              <a:buFont typeface="Arial"/>
              <a:buChar char="•"/>
            </a:pPr>
            <a:r>
              <a:rPr lang="en-US" sz="3300">
                <a:solidFill>
                  <a:srgbClr val="0C2675"/>
                </a:solidFill>
                <a:latin typeface="Roboto Condensed"/>
              </a:rPr>
              <a:t>  Mood changes</a:t>
            </a:r>
          </a:p>
          <a:p>
            <a:pPr marL="712470" lvl="1" indent="-356235">
              <a:lnSpc>
                <a:spcPts val="6467"/>
              </a:lnSpc>
              <a:buFont typeface="Arial"/>
              <a:buChar char="•"/>
            </a:pPr>
            <a:r>
              <a:rPr lang="en-US" sz="3300">
                <a:solidFill>
                  <a:srgbClr val="0C2675"/>
                </a:solidFill>
                <a:latin typeface="Roboto Condensed"/>
              </a:rPr>
              <a:t>  Intense pain during menstruation</a:t>
            </a:r>
          </a:p>
          <a:p>
            <a:pPr marL="712470" lvl="1" indent="-356235">
              <a:lnSpc>
                <a:spcPts val="6467"/>
              </a:lnSpc>
              <a:buFont typeface="Arial"/>
              <a:buChar char="•"/>
            </a:pPr>
            <a:r>
              <a:rPr lang="en-US" sz="3300">
                <a:solidFill>
                  <a:srgbClr val="0C2675"/>
                </a:solidFill>
                <a:latin typeface="Roboto Condensed"/>
              </a:rPr>
              <a:t>  Family planning</a:t>
            </a:r>
          </a:p>
          <a:p>
            <a:pPr marL="712470" lvl="1" indent="-356235">
              <a:lnSpc>
                <a:spcPts val="6467"/>
              </a:lnSpc>
              <a:buFont typeface="Arial"/>
              <a:buChar char="•"/>
            </a:pPr>
            <a:r>
              <a:rPr lang="en-US" sz="3300">
                <a:solidFill>
                  <a:srgbClr val="0C2675"/>
                </a:solidFill>
                <a:latin typeface="Roboto Condensed"/>
              </a:rPr>
              <a:t>  Other health concerns</a:t>
            </a:r>
          </a:p>
        </p:txBody>
      </p:sp>
      <p:sp>
        <p:nvSpPr>
          <p:cNvPr id="10" name="TextBox 10"/>
          <p:cNvSpPr txBox="1"/>
          <p:nvPr/>
        </p:nvSpPr>
        <p:spPr>
          <a:xfrm>
            <a:off x="6270435" y="2369888"/>
            <a:ext cx="6158755" cy="127926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PLAN TO </a:t>
            </a:r>
            <a:r>
              <a:rPr lang="en-US" sz="2742" spc="268">
                <a:solidFill>
                  <a:srgbClr val="FFFFFF"/>
                </a:solidFill>
                <a:latin typeface="Roboto Condensed Bold"/>
              </a:rPr>
              <a:t>TALK TO YOUR DOCTOR</a:t>
            </a:r>
            <a:r>
              <a:rPr lang="en-US" sz="2742" spc="268">
                <a:solidFill>
                  <a:srgbClr val="0C2675"/>
                </a:solidFill>
                <a:latin typeface="Roboto Condensed Bold"/>
              </a:rPr>
              <a:t> IF YOU HAVE QUESTIONS ABOUT: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2288586"/>
            <a:ext cx="14243721" cy="1468679"/>
            <a:chOff x="0" y="0"/>
            <a:chExt cx="18991628" cy="1958239"/>
          </a:xfrm>
        </p:grpSpPr>
        <p:grpSp>
          <p:nvGrpSpPr>
            <p:cNvPr id="3" name="Group 3"/>
            <p:cNvGrpSpPr/>
            <p:nvPr/>
          </p:nvGrpSpPr>
          <p:grpSpPr>
            <a:xfrm>
              <a:off x="9434577" y="39889"/>
              <a:ext cx="1661278" cy="906089"/>
              <a:chOff x="0" y="0"/>
              <a:chExt cx="159265" cy="86866"/>
            </a:xfrm>
          </p:grpSpPr>
          <p:sp>
            <p:nvSpPr>
              <p:cNvPr id="4" name="Freeform 4"/>
              <p:cNvSpPr/>
              <p:nvPr/>
            </p:nvSpPr>
            <p:spPr>
              <a:xfrm>
                <a:off x="0" y="0"/>
                <a:ext cx="159265" cy="86866"/>
              </a:xfrm>
              <a:custGeom>
                <a:avLst/>
                <a:gdLst/>
                <a:ahLst/>
                <a:cxnLst/>
                <a:rect l="l" t="t" r="r" b="b"/>
                <a:pathLst>
                  <a:path w="159265" h="86866">
                    <a:moveTo>
                      <a:pt x="0" y="0"/>
                    </a:moveTo>
                    <a:lnTo>
                      <a:pt x="159265" y="0"/>
                    </a:lnTo>
                    <a:lnTo>
                      <a:pt x="159265" y="86866"/>
                    </a:lnTo>
                    <a:lnTo>
                      <a:pt x="0" y="86866"/>
                    </a:lnTo>
                    <a:close/>
                  </a:path>
                </a:pathLst>
              </a:custGeom>
              <a:solidFill>
                <a:srgbClr val="FFC72C"/>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grpSp>
          <p:nvGrpSpPr>
            <p:cNvPr id="6" name="Group 6"/>
            <p:cNvGrpSpPr/>
            <p:nvPr/>
          </p:nvGrpSpPr>
          <p:grpSpPr>
            <a:xfrm>
              <a:off x="10189016" y="1052150"/>
              <a:ext cx="8802612" cy="906089"/>
              <a:chOff x="0" y="0"/>
              <a:chExt cx="843897" cy="86866"/>
            </a:xfrm>
          </p:grpSpPr>
          <p:sp>
            <p:nvSpPr>
              <p:cNvPr id="7" name="Freeform 7"/>
              <p:cNvSpPr/>
              <p:nvPr/>
            </p:nvSpPr>
            <p:spPr>
              <a:xfrm>
                <a:off x="0" y="0"/>
                <a:ext cx="843897" cy="86866"/>
              </a:xfrm>
              <a:custGeom>
                <a:avLst/>
                <a:gdLst/>
                <a:ahLst/>
                <a:cxnLst/>
                <a:rect l="l" t="t" r="r" b="b"/>
                <a:pathLst>
                  <a:path w="843897" h="86866">
                    <a:moveTo>
                      <a:pt x="0" y="0"/>
                    </a:moveTo>
                    <a:lnTo>
                      <a:pt x="843897" y="0"/>
                    </a:lnTo>
                    <a:lnTo>
                      <a:pt x="843897" y="86866"/>
                    </a:lnTo>
                    <a:lnTo>
                      <a:pt x="0" y="86866"/>
                    </a:lnTo>
                    <a:close/>
                  </a:path>
                </a:pathLst>
              </a:custGeom>
              <a:solidFill>
                <a:srgbClr val="FFC72C"/>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0" y="-152400"/>
              <a:ext cx="18991628" cy="2065821"/>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For Afghan women who are new to the U.S. and need to know what to expect during a Woman's Wellness Exam</a:t>
              </a:r>
            </a:p>
          </p:txBody>
        </p:sp>
      </p:grpSp>
      <p:sp>
        <p:nvSpPr>
          <p:cNvPr id="10" name="Freeform 10"/>
          <p:cNvSpPr/>
          <p:nvPr/>
        </p:nvSpPr>
        <p:spPr>
          <a:xfrm>
            <a:off x="787542" y="1034236"/>
            <a:ext cx="2469194" cy="2508701"/>
          </a:xfrm>
          <a:custGeom>
            <a:avLst/>
            <a:gdLst/>
            <a:ahLst/>
            <a:cxnLst/>
            <a:rect l="l" t="t" r="r" b="b"/>
            <a:pathLst>
              <a:path w="2469194" h="2508701">
                <a:moveTo>
                  <a:pt x="0" y="0"/>
                </a:moveTo>
                <a:lnTo>
                  <a:pt x="2469195" y="0"/>
                </a:lnTo>
                <a:lnTo>
                  <a:pt x="2469195" y="2508701"/>
                </a:lnTo>
                <a:lnTo>
                  <a:pt x="0" y="2508701"/>
                </a:lnTo>
                <a:lnTo>
                  <a:pt x="0" y="0"/>
                </a:lnTo>
                <a:close/>
              </a:path>
            </a:pathLst>
          </a:custGeom>
          <a:blipFill>
            <a:blip r:embed="rId3">
              <a:alphaModFix amt="16000"/>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1265</Words>
  <Application>Microsoft Macintosh PowerPoint</Application>
  <PresentationFormat>Custom</PresentationFormat>
  <Paragraphs>135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Roboto Slab</vt:lpstr>
      <vt:lpstr>Roboto Slab Bold</vt:lpstr>
      <vt:lpstr>Roboto Condensed Bold</vt:lpstr>
      <vt:lpstr>Arial</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ENGLISH Video 1 - Well Woman's Visit</dc:title>
  <cp:lastModifiedBy>Syreeta L Wilkins</cp:lastModifiedBy>
  <cp:revision>2</cp:revision>
  <dcterms:created xsi:type="dcterms:W3CDTF">2006-08-16T00:00:00Z</dcterms:created>
  <dcterms:modified xsi:type="dcterms:W3CDTF">2023-11-01T20:22:57Z</dcterms:modified>
  <dc:identifier>DAFxDQ3Xxpw</dc:identifier>
</cp:coreProperties>
</file>