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Roboto Condensed" panose="02000000000000000000" pitchFamily="2" charset="0"/>
      <p:regular r:id="rId14"/>
      <p:bold r:id="rId15"/>
    </p:embeddedFont>
    <p:embeddedFont>
      <p:font typeface="Roboto Condensed Bold" panose="02000000000000000000" pitchFamily="2" charset="0"/>
      <p:regular r:id="rId16"/>
      <p:bold r:id="rId17"/>
    </p:embeddedFont>
    <p:embeddedFont>
      <p:font typeface="Roboto Slab" pitchFamily="2" charset="0"/>
      <p:regular r:id="rId18"/>
    </p:embeddedFont>
    <p:embeddedFont>
      <p:font typeface="Roboto Slab Bold"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77" d="100"/>
          <a:sy n="77" d="100"/>
        </p:scale>
        <p:origin x="8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ask their medical provider</a:t>
            </a:r>
          </a:p>
          <a:p>
            <a:r>
              <a:rPr lang="en-US"/>
              <a:t>questions. Your wife should bring up any concerns and</a:t>
            </a:r>
          </a:p>
          <a:p>
            <a:r>
              <a:rPr lang="en-US"/>
              <a:t>questions she has during your appointment. If your wife’s medical provider does not have enough time to answer, they may schedule your wife for another appointment. They may also order some tests or refer your wife to another doctor who specializes in your concern. Because this is an important time for your wife and your wife’s medical provider to discuss her health needs, if you have young children, try to arrange for someone to watch them</a:t>
            </a:r>
          </a:p>
          <a:p>
            <a:r>
              <a:rPr lang="en-US"/>
              <a:t>while your wife is in her medical appointment.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common for many women to feel nervous about a</a:t>
            </a:r>
          </a:p>
          <a:p>
            <a:r>
              <a:rPr lang="en-US"/>
              <a:t>women’s wellness exam. Your wife should tell your medical provider how she feels so that the medical provider can work to make you feel more comfortable.</a:t>
            </a:r>
          </a:p>
          <a:p>
            <a:endParaRPr lang="en-US"/>
          </a:p>
          <a:p>
            <a:r>
              <a:rPr lang="en-US"/>
              <a:t>In Video 3, we will discuss what happens during the</a:t>
            </a:r>
          </a:p>
          <a:p>
            <a:r>
              <a:rPr lang="en-US"/>
              <a:t>Women’s Wellness Exam.</a:t>
            </a:r>
          </a:p>
          <a:p>
            <a:r>
              <a:rPr lang="en-US"/>
              <a:t>Thanks for watching!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U.S., all people have important rights as patients. Some of these rights are guaranteed by U.S.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a few rights that are important for your wife and other female family members to know.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be treated with dignity and</a:t>
            </a:r>
          </a:p>
          <a:p>
            <a:r>
              <a:rPr lang="en-US"/>
              <a:t>respect. You should never be discriminated against for any</a:t>
            </a:r>
          </a:p>
          <a:p>
            <a:r>
              <a:rPr lang="en-US"/>
              <a:t>reason, this includes race, religion, sex, ethnicity, sexual</a:t>
            </a:r>
          </a:p>
          <a:p>
            <a:r>
              <a:rPr lang="en-US"/>
              <a:t>orientation, country of origin, and more. If you feel that your wife has not been treated with dignity or respect, or have been discriminated against, you can make a complaint at the clinic or hospital, and it will be investigated. You and your wife cannot be retaliated against or receive less medical care because you made a complaint.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privacy and confidentiality.</a:t>
            </a:r>
          </a:p>
          <a:p>
            <a:r>
              <a:rPr lang="en-US"/>
              <a:t>This means that your wife’s health information will be kept securely, and it will not be shared or released without your wife’s permission. This means information will not be shared with anyone including you as her husband or family member unless she says it is OK. Medical providers take</a:t>
            </a:r>
          </a:p>
          <a:p>
            <a:r>
              <a:rPr lang="en-US"/>
              <a:t>privacy so seriously that they will not leave detailed</a:t>
            </a:r>
          </a:p>
          <a:p>
            <a:r>
              <a:rPr lang="en-US"/>
              <a:t>messages on your wife’s phone without your wife’s</a:t>
            </a:r>
          </a:p>
          <a:p>
            <a:r>
              <a:rPr lang="en-US"/>
              <a:t>permission because someone else could overhear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wife or other female family members may be asked to sign a form called a Release of Information to show that they give permission for someone else to know about their health. In the Release of Information form, your wife can give permission to share certain information but deny permission for other information. For example, your wife can say it is OK for someone to know about a health appointment, but your wife doesn’t want them to know the results of an exam or medical test. Your wife can cancel a</a:t>
            </a:r>
          </a:p>
          <a:p>
            <a:r>
              <a:rPr lang="en-US"/>
              <a:t>signed Release of Information anytime and for any reason. Because all patients have the right to confidentiality, medical providers will want to meet with patients privately.</a:t>
            </a:r>
          </a:p>
          <a:p>
            <a:r>
              <a:rPr lang="en-US"/>
              <a:t>This gives needed privacy for patients to talk about health concerns or issues they may be uncomfortable talking about in front of other people. This means you, as the husband will normally be asked to wait in the lobby while your wife has a health visit. This also means that parents of older girls or young women will often be asked to wait in</a:t>
            </a:r>
          </a:p>
          <a:p>
            <a:r>
              <a:rPr lang="en-US"/>
              <a:t>the lobby.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Patients have the right to receive health care that they</a:t>
            </a:r>
          </a:p>
          <a:p>
            <a:r>
              <a:rPr lang="en-US"/>
              <a:t>understand. This means medical procedures must be</a:t>
            </a:r>
          </a:p>
          <a:p>
            <a:r>
              <a:rPr lang="en-US"/>
              <a:t>explained to your wife before they happen, and your wife</a:t>
            </a:r>
          </a:p>
          <a:p>
            <a:r>
              <a:rPr lang="en-US"/>
              <a:t>must give permission for them to happen. The only exception to this would be in a medical emergency where a patient cannot respond, and the provider must act to</a:t>
            </a:r>
          </a:p>
          <a:p>
            <a:r>
              <a:rPr lang="en-US"/>
              <a:t>save a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wife’s medical provider needs to understand your</a:t>
            </a:r>
          </a:p>
          <a:p>
            <a:r>
              <a:rPr lang="en-US"/>
              <a:t>wife clearly to provide good care, and your wife needs to</a:t>
            </a:r>
          </a:p>
          <a:p>
            <a:r>
              <a:rPr lang="en-US"/>
              <a:t>understand what they are telling her about her health. If your wife is concerned about not understanding the doctor, she has the right to ask for an interpreter. It is the interpreter’s job to relay information correctly, and they are required to keep your wife’s information confidential. Any medical professional, medical clinic, or hospital that gets money from the U.S. federal government is required to provide free interpretation to people who need it.</a:t>
            </a:r>
          </a:p>
          <a:p>
            <a:r>
              <a:rPr lang="en-US"/>
              <a:t>Your wife should always let a medical clinic know that she</a:t>
            </a:r>
          </a:p>
          <a:p>
            <a:r>
              <a:rPr lang="en-US"/>
              <a:t>needs an interpreter when she makes an appointment so that they have time to arrange one. If your wife is seeking care without an appointment, like for an emergency concern, she is still entitled to an interpreter and should</a:t>
            </a:r>
          </a:p>
          <a:p>
            <a:r>
              <a:rPr lang="en-US"/>
              <a:t>ask for one. You wife can ask for an interpreter by saying,</a:t>
            </a:r>
          </a:p>
          <a:p>
            <a:r>
              <a:rPr lang="en-US"/>
              <a:t>“No English, I speak DARI.” Friends and family members,</a:t>
            </a:r>
          </a:p>
          <a:p>
            <a:r>
              <a:rPr lang="en-US"/>
              <a:t>especially children under 18 years old, should not be</a:t>
            </a:r>
          </a:p>
          <a:p>
            <a:r>
              <a:rPr lang="en-US"/>
              <a:t>asked to interpret for . In the U.S., the law says no one can be turned away from medical care because</a:t>
            </a:r>
          </a:p>
          <a:p>
            <a:r>
              <a:rPr lang="en-US"/>
              <a:t>they do not speak English.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wife also has the right to ask for certain things so that the appointment is more comfortable for her. For example, she can ask that her exam be done by a female medical provider. If she wants a female medical provider for her appointment, ask for one at the time she is making an</a:t>
            </a:r>
          </a:p>
          <a:p>
            <a:r>
              <a:rPr lang="en-US"/>
              <a:t>appointment. If for some reason a female medical provider is not available, the clinic may ask you if it is OK if your wife is seen by a male medical provider. Depending on the urgency of your wife’s health concern, she may say that is OK or choose to reschedule for a time when a female provider is available. It is important to know that if your wife agrees to see a male medical provider, they will often have a woman with them in the room during sensitive parts of a medical exam like a breast exam or pelvic exam. Patients can also request that a female staff member be present during these parts.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a:off x="10784541" y="1296907"/>
            <a:ext cx="6718443" cy="7930604"/>
          </a:xfrm>
          <a:custGeom>
            <a:avLst/>
            <a:gdLst/>
            <a:ahLst/>
            <a:cxnLst/>
            <a:rect l="l" t="t" r="r" b="b"/>
            <a:pathLst>
              <a:path w="6718443" h="7930604">
                <a:moveTo>
                  <a:pt x="0" y="0"/>
                </a:moveTo>
                <a:lnTo>
                  <a:pt x="6718444" y="0"/>
                </a:lnTo>
                <a:lnTo>
                  <a:pt x="6718444" y="7930604"/>
                </a:lnTo>
                <a:lnTo>
                  <a:pt x="0" y="7930604"/>
                </a:lnTo>
                <a:lnTo>
                  <a:pt x="0" y="0"/>
                </a:lnTo>
                <a:close/>
              </a:path>
            </a:pathLst>
          </a:custGeom>
          <a:blipFill>
            <a:blip r:embed="rId3"/>
            <a:stretch>
              <a:fillRect l="-42993" r="-34070"/>
            </a:stretch>
          </a:blipFill>
        </p:spPr>
        <p:txBody>
          <a:bodyPr/>
          <a:lstStyle/>
          <a:p>
            <a:endParaRPr lang="en-US"/>
          </a:p>
        </p:txBody>
      </p:sp>
      <p:grpSp>
        <p:nvGrpSpPr>
          <p:cNvPr id="3" name="Group 3"/>
          <p:cNvGrpSpPr/>
          <p:nvPr/>
        </p:nvGrpSpPr>
        <p:grpSpPr>
          <a:xfrm>
            <a:off x="1028700" y="9196721"/>
            <a:ext cx="16230600" cy="61579"/>
            <a:chOff x="0" y="0"/>
            <a:chExt cx="5017630" cy="19037"/>
          </a:xfrm>
        </p:grpSpPr>
        <p:sp>
          <p:nvSpPr>
            <p:cNvPr id="4" name="Freeform 4"/>
            <p:cNvSpPr/>
            <p:nvPr/>
          </p:nvSpPr>
          <p:spPr>
            <a:xfrm>
              <a:off x="0" y="0"/>
              <a:ext cx="5017630" cy="19037"/>
            </a:xfrm>
            <a:custGeom>
              <a:avLst/>
              <a:gdLst/>
              <a:ahLst/>
              <a:cxnLst/>
              <a:rect l="l" t="t" r="r" b="b"/>
              <a:pathLst>
                <a:path w="5017630" h="19037">
                  <a:moveTo>
                    <a:pt x="0" y="0"/>
                  </a:moveTo>
                  <a:lnTo>
                    <a:pt x="5017630" y="0"/>
                  </a:lnTo>
                  <a:lnTo>
                    <a:pt x="5017630" y="19037"/>
                  </a:lnTo>
                  <a:lnTo>
                    <a:pt x="0" y="19037"/>
                  </a:lnTo>
                  <a:close/>
                </a:path>
              </a:pathLst>
            </a:custGeom>
            <a:solidFill>
              <a:srgbClr val="00A2A0"/>
            </a:solidFill>
          </p:spPr>
          <p:txBody>
            <a:bodyPr/>
            <a:lstStyle/>
            <a:p>
              <a:endParaRPr lang="en-US"/>
            </a:p>
          </p:txBody>
        </p:sp>
        <p:sp>
          <p:nvSpPr>
            <p:cNvPr id="5" name="TextBox 5"/>
            <p:cNvSpPr txBox="1"/>
            <p:nvPr/>
          </p:nvSpPr>
          <p:spPr>
            <a:xfrm>
              <a:off x="0" y="9525"/>
              <a:ext cx="5017630" cy="9512"/>
            </a:xfrm>
            <a:prstGeom prst="rect">
              <a:avLst/>
            </a:prstGeom>
          </p:spPr>
          <p:txBody>
            <a:bodyPr lIns="50800" tIns="50800" rIns="50800" bIns="50800" rtlCol="0" anchor="ctr"/>
            <a:lstStyle/>
            <a:p>
              <a:pPr algn="ctr">
                <a:lnSpc>
                  <a:spcPts val="1539"/>
                </a:lnSpc>
              </a:pPr>
              <a:endParaRPr/>
            </a:p>
          </p:txBody>
        </p:sp>
      </p:grpSp>
      <p:grpSp>
        <p:nvGrpSpPr>
          <p:cNvPr id="6" name="Group 6"/>
          <p:cNvGrpSpPr/>
          <p:nvPr/>
        </p:nvGrpSpPr>
        <p:grpSpPr>
          <a:xfrm>
            <a:off x="1197292" y="2177633"/>
            <a:ext cx="9054824" cy="987444"/>
            <a:chOff x="0" y="0"/>
            <a:chExt cx="12073098" cy="1316593"/>
          </a:xfrm>
        </p:grpSpPr>
        <p:pic>
          <p:nvPicPr>
            <p:cNvPr id="7" name="Picture 7"/>
            <p:cNvPicPr>
              <a:picLocks noChangeAspect="1"/>
            </p:cNvPicPr>
            <p:nvPr/>
          </p:nvPicPr>
          <p:blipFill>
            <a:blip r:embed="rId4"/>
            <a:srcRect t="1081" b="77777"/>
            <a:stretch>
              <a:fillRect/>
            </a:stretch>
          </p:blipFill>
          <p:spPr>
            <a:xfrm>
              <a:off x="0" y="0"/>
              <a:ext cx="12073098" cy="1316593"/>
            </a:xfrm>
            <a:prstGeom prst="rect">
              <a:avLst/>
            </a:prstGeom>
          </p:spPr>
        </p:pic>
      </p:grpSp>
      <p:grpSp>
        <p:nvGrpSpPr>
          <p:cNvPr id="8" name="Group 8"/>
          <p:cNvGrpSpPr/>
          <p:nvPr/>
        </p:nvGrpSpPr>
        <p:grpSpPr>
          <a:xfrm>
            <a:off x="1197292" y="3228307"/>
            <a:ext cx="9054824" cy="987742"/>
            <a:chOff x="0" y="0"/>
            <a:chExt cx="12073098" cy="1316990"/>
          </a:xfrm>
        </p:grpSpPr>
        <p:pic>
          <p:nvPicPr>
            <p:cNvPr id="9" name="Picture 9"/>
            <p:cNvPicPr>
              <a:picLocks noChangeAspect="1"/>
            </p:cNvPicPr>
            <p:nvPr/>
          </p:nvPicPr>
          <p:blipFill>
            <a:blip r:embed="rId4"/>
            <a:srcRect t="4729" b="74123"/>
            <a:stretch>
              <a:fillRect/>
            </a:stretch>
          </p:blipFill>
          <p:spPr>
            <a:xfrm>
              <a:off x="0" y="0"/>
              <a:ext cx="12073098" cy="1316990"/>
            </a:xfrm>
            <a:prstGeom prst="rect">
              <a:avLst/>
            </a:prstGeom>
          </p:spPr>
        </p:pic>
      </p:grpSp>
      <p:grpSp>
        <p:nvGrpSpPr>
          <p:cNvPr id="10" name="Group 10"/>
          <p:cNvGrpSpPr/>
          <p:nvPr/>
        </p:nvGrpSpPr>
        <p:grpSpPr>
          <a:xfrm>
            <a:off x="1197292" y="4282725"/>
            <a:ext cx="9054824" cy="987743"/>
            <a:chOff x="0" y="0"/>
            <a:chExt cx="12073098" cy="1316990"/>
          </a:xfrm>
        </p:grpSpPr>
        <p:pic>
          <p:nvPicPr>
            <p:cNvPr id="11" name="Picture 11"/>
            <p:cNvPicPr>
              <a:picLocks noChangeAspect="1"/>
            </p:cNvPicPr>
            <p:nvPr/>
          </p:nvPicPr>
          <p:blipFill>
            <a:blip r:embed="rId4"/>
            <a:srcRect t="4729" b="74123"/>
            <a:stretch>
              <a:fillRect/>
            </a:stretch>
          </p:blipFill>
          <p:spPr>
            <a:xfrm>
              <a:off x="0" y="0"/>
              <a:ext cx="12073098" cy="1316990"/>
            </a:xfrm>
            <a:prstGeom prst="rect">
              <a:avLst/>
            </a:prstGeom>
          </p:spPr>
        </p:pic>
      </p:grpSp>
      <p:grpSp>
        <p:nvGrpSpPr>
          <p:cNvPr id="12" name="Group 12"/>
          <p:cNvGrpSpPr/>
          <p:nvPr/>
        </p:nvGrpSpPr>
        <p:grpSpPr>
          <a:xfrm>
            <a:off x="1197292" y="5337142"/>
            <a:ext cx="9054824" cy="987743"/>
            <a:chOff x="0" y="0"/>
            <a:chExt cx="12073098" cy="1316990"/>
          </a:xfrm>
        </p:grpSpPr>
        <p:pic>
          <p:nvPicPr>
            <p:cNvPr id="13" name="Picture 13"/>
            <p:cNvPicPr>
              <a:picLocks noChangeAspect="1"/>
            </p:cNvPicPr>
            <p:nvPr/>
          </p:nvPicPr>
          <p:blipFill>
            <a:blip r:embed="rId4"/>
            <a:srcRect t="4729" b="74123"/>
            <a:stretch>
              <a:fillRect/>
            </a:stretch>
          </p:blipFill>
          <p:spPr>
            <a:xfrm>
              <a:off x="0" y="0"/>
              <a:ext cx="12073098" cy="1316990"/>
            </a:xfrm>
            <a:prstGeom prst="rect">
              <a:avLst/>
            </a:prstGeom>
          </p:spPr>
        </p:pic>
      </p:grpSp>
      <p:sp>
        <p:nvSpPr>
          <p:cNvPr id="14" name="TextBox 14"/>
          <p:cNvSpPr txBox="1"/>
          <p:nvPr/>
        </p:nvSpPr>
        <p:spPr>
          <a:xfrm>
            <a:off x="1315953" y="2034758"/>
            <a:ext cx="8817502" cy="4219709"/>
          </a:xfrm>
          <a:prstGeom prst="rect">
            <a:avLst/>
          </a:prstGeom>
        </p:spPr>
        <p:txBody>
          <a:bodyPr lIns="0" tIns="0" rIns="0" bIns="0" rtlCol="0" anchor="t">
            <a:spAutoFit/>
          </a:bodyPr>
          <a:lstStyle/>
          <a:p>
            <a:pPr>
              <a:lnSpc>
                <a:spcPts val="8417"/>
              </a:lnSpc>
            </a:pPr>
            <a:r>
              <a:rPr lang="en-US" sz="5765">
                <a:solidFill>
                  <a:srgbClr val="FFFFFF"/>
                </a:solidFill>
                <a:latin typeface="Roboto Slab Bold"/>
              </a:rPr>
              <a:t>Understanding Your Wife’s &amp; Other Female Family Members' Rights as Patients</a:t>
            </a:r>
          </a:p>
        </p:txBody>
      </p:sp>
      <p:sp>
        <p:nvSpPr>
          <p:cNvPr id="15" name="TextBox 15"/>
          <p:cNvSpPr txBox="1"/>
          <p:nvPr/>
        </p:nvSpPr>
        <p:spPr>
          <a:xfrm>
            <a:off x="1197292" y="1249282"/>
            <a:ext cx="4816006" cy="900430"/>
          </a:xfrm>
          <a:prstGeom prst="rect">
            <a:avLst/>
          </a:prstGeom>
        </p:spPr>
        <p:txBody>
          <a:bodyPr lIns="0" tIns="0" rIns="0" bIns="0" rtlCol="0" anchor="t">
            <a:spAutoFit/>
          </a:bodyPr>
          <a:lstStyle/>
          <a:p>
            <a:pPr>
              <a:lnSpc>
                <a:spcPts val="7280"/>
              </a:lnSpc>
            </a:pPr>
            <a:r>
              <a:rPr lang="en-US" sz="5600">
                <a:solidFill>
                  <a:srgbClr val="0C2675"/>
                </a:solidFill>
                <a:latin typeface="Roboto Slab"/>
              </a:rPr>
              <a:t>Part 2:</a:t>
            </a:r>
          </a:p>
        </p:txBody>
      </p:sp>
      <p:sp>
        <p:nvSpPr>
          <p:cNvPr id="16" name="Freeform 16"/>
          <p:cNvSpPr/>
          <p:nvPr/>
        </p:nvSpPr>
        <p:spPr>
          <a:xfrm>
            <a:off x="1197292" y="7833005"/>
            <a:ext cx="1126364" cy="1126364"/>
          </a:xfrm>
          <a:custGeom>
            <a:avLst/>
            <a:gdLst/>
            <a:ahLst/>
            <a:cxnLst/>
            <a:rect l="l" t="t" r="r" b="b"/>
            <a:pathLst>
              <a:path w="1126364" h="1126364">
                <a:moveTo>
                  <a:pt x="0" y="0"/>
                </a:moveTo>
                <a:lnTo>
                  <a:pt x="1126363" y="0"/>
                </a:lnTo>
                <a:lnTo>
                  <a:pt x="1126363" y="1126363"/>
                </a:lnTo>
                <a:lnTo>
                  <a:pt x="0" y="1126363"/>
                </a:lnTo>
                <a:lnTo>
                  <a:pt x="0" y="0"/>
                </a:lnTo>
                <a:close/>
              </a:path>
            </a:pathLst>
          </a:custGeom>
          <a:blipFill>
            <a:blip r:embed="rId5"/>
            <a:stretch>
              <a:fillRect/>
            </a:stretch>
          </a:blipFill>
        </p:spPr>
        <p:txBody>
          <a:bodyPr/>
          <a:lstStyle/>
          <a:p>
            <a:endParaRPr lang="en-US"/>
          </a:p>
        </p:txBody>
      </p:sp>
      <p:sp>
        <p:nvSpPr>
          <p:cNvPr id="17" name="Freeform 17"/>
          <p:cNvSpPr/>
          <p:nvPr/>
        </p:nvSpPr>
        <p:spPr>
          <a:xfrm>
            <a:off x="2535145" y="7923888"/>
            <a:ext cx="944598" cy="944598"/>
          </a:xfrm>
          <a:custGeom>
            <a:avLst/>
            <a:gdLst/>
            <a:ahLst/>
            <a:cxnLst/>
            <a:rect l="l" t="t" r="r" b="b"/>
            <a:pathLst>
              <a:path w="944598" h="944598">
                <a:moveTo>
                  <a:pt x="0" y="0"/>
                </a:moveTo>
                <a:lnTo>
                  <a:pt x="944597" y="0"/>
                </a:lnTo>
                <a:lnTo>
                  <a:pt x="944597" y="944597"/>
                </a:lnTo>
                <a:lnTo>
                  <a:pt x="0" y="94459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20370" r="20370"/>
            <a:stretch>
              <a:fillRect/>
            </a:stretch>
          </p:blipFill>
          <p:spPr>
            <a:xfrm>
              <a:off x="0" y="0"/>
              <a:ext cx="12192000" cy="13716000"/>
            </a:xfrm>
            <a:prstGeom prst="rect">
              <a:avLst/>
            </a:prstGeom>
          </p:spPr>
        </p:pic>
      </p:grpSp>
      <p:grpSp>
        <p:nvGrpSpPr>
          <p:cNvPr id="4" name="Group 4"/>
          <p:cNvGrpSpPr/>
          <p:nvPr/>
        </p:nvGrpSpPr>
        <p:grpSpPr>
          <a:xfrm>
            <a:off x="1390696" y="3536136"/>
            <a:ext cx="6697758" cy="1196623"/>
            <a:chOff x="0" y="0"/>
            <a:chExt cx="856142" cy="152959"/>
          </a:xfrm>
        </p:grpSpPr>
        <p:sp>
          <p:nvSpPr>
            <p:cNvPr id="5" name="Freeform 5"/>
            <p:cNvSpPr/>
            <p:nvPr/>
          </p:nvSpPr>
          <p:spPr>
            <a:xfrm>
              <a:off x="0" y="0"/>
              <a:ext cx="856143" cy="152959"/>
            </a:xfrm>
            <a:custGeom>
              <a:avLst/>
              <a:gdLst/>
              <a:ahLst/>
              <a:cxnLst/>
              <a:rect l="l" t="t" r="r" b="b"/>
              <a:pathLst>
                <a:path w="856143" h="152959">
                  <a:moveTo>
                    <a:pt x="0" y="0"/>
                  </a:moveTo>
                  <a:lnTo>
                    <a:pt x="856143" y="0"/>
                  </a:lnTo>
                  <a:lnTo>
                    <a:pt x="856143" y="152959"/>
                  </a:lnTo>
                  <a:lnTo>
                    <a:pt x="0" y="152959"/>
                  </a:lnTo>
                  <a:close/>
                </a:path>
              </a:pathLst>
            </a:custGeom>
            <a:solidFill>
              <a:srgbClr val="335929"/>
            </a:solidFill>
          </p:spPr>
          <p:txBody>
            <a:bodyPr/>
            <a:lstStyle/>
            <a:p>
              <a:endParaRPr lang="en-US"/>
            </a:p>
          </p:txBody>
        </p:sp>
        <p:sp>
          <p:nvSpPr>
            <p:cNvPr id="6" name="TextBox 6"/>
            <p:cNvSpPr txBox="1"/>
            <p:nvPr/>
          </p:nvSpPr>
          <p:spPr>
            <a:xfrm>
              <a:off x="0" y="-28575"/>
              <a:ext cx="856142" cy="181534"/>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390696" y="2123521"/>
            <a:ext cx="6697758" cy="127926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 RIGHT TO</a:t>
            </a:r>
          </a:p>
        </p:txBody>
      </p:sp>
      <p:grpSp>
        <p:nvGrpSpPr>
          <p:cNvPr id="8" name="Group 8"/>
          <p:cNvGrpSpPr/>
          <p:nvPr/>
        </p:nvGrpSpPr>
        <p:grpSpPr>
          <a:xfrm>
            <a:off x="1390696" y="4866108"/>
            <a:ext cx="4183083" cy="1196623"/>
            <a:chOff x="0" y="0"/>
            <a:chExt cx="534704" cy="152959"/>
          </a:xfrm>
        </p:grpSpPr>
        <p:sp>
          <p:nvSpPr>
            <p:cNvPr id="9" name="Freeform 9"/>
            <p:cNvSpPr/>
            <p:nvPr/>
          </p:nvSpPr>
          <p:spPr>
            <a:xfrm>
              <a:off x="0" y="0"/>
              <a:ext cx="534704" cy="152959"/>
            </a:xfrm>
            <a:custGeom>
              <a:avLst/>
              <a:gdLst/>
              <a:ahLst/>
              <a:cxnLst/>
              <a:rect l="l" t="t" r="r" b="b"/>
              <a:pathLst>
                <a:path w="534704" h="152959">
                  <a:moveTo>
                    <a:pt x="0" y="0"/>
                  </a:moveTo>
                  <a:lnTo>
                    <a:pt x="534704" y="0"/>
                  </a:lnTo>
                  <a:lnTo>
                    <a:pt x="534704" y="152959"/>
                  </a:lnTo>
                  <a:lnTo>
                    <a:pt x="0" y="152959"/>
                  </a:lnTo>
                  <a:close/>
                </a:path>
              </a:pathLst>
            </a:custGeom>
            <a:solidFill>
              <a:srgbClr val="335929"/>
            </a:solidFill>
          </p:spPr>
          <p:txBody>
            <a:bodyPr/>
            <a:lstStyle/>
            <a:p>
              <a:endParaRPr lang="en-US"/>
            </a:p>
          </p:txBody>
        </p:sp>
        <p:sp>
          <p:nvSpPr>
            <p:cNvPr id="10" name="TextBox 10"/>
            <p:cNvSpPr txBox="1"/>
            <p:nvPr/>
          </p:nvSpPr>
          <p:spPr>
            <a:xfrm>
              <a:off x="0" y="-28575"/>
              <a:ext cx="534704" cy="181534"/>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569896" y="3399438"/>
            <a:ext cx="6714037"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Ask Their Doctor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8700321" y="4884046"/>
            <a:ext cx="887358" cy="887358"/>
            <a:chOff x="0" y="0"/>
            <a:chExt cx="1183144" cy="1183144"/>
          </a:xfrm>
        </p:grpSpPr>
        <p:grpSp>
          <p:nvGrpSpPr>
            <p:cNvPr id="3" name="Group 3"/>
            <p:cNvGrpSpPr/>
            <p:nvPr/>
          </p:nvGrpSpPr>
          <p:grpSpPr>
            <a:xfrm>
              <a:off x="0" y="0"/>
              <a:ext cx="1183144" cy="118314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p:spPr>
            <p:txBody>
              <a:bodyPr/>
              <a:lstStyle/>
              <a:p>
                <a:endParaRPr lang="en-US"/>
              </a:p>
            </p:txBody>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386908" y="130889"/>
              <a:ext cx="409328" cy="805181"/>
            </a:xfrm>
            <a:prstGeom prst="rect">
              <a:avLst/>
            </a:prstGeom>
          </p:spPr>
          <p:txBody>
            <a:bodyPr lIns="0" tIns="0" rIns="0" bIns="0" rtlCol="0" anchor="t">
              <a:spAutoFit/>
            </a:bodyPr>
            <a:lstStyle/>
            <a:p>
              <a:pPr algn="ctr">
                <a:lnSpc>
                  <a:spcPts val="5039"/>
                </a:lnSpc>
                <a:spcBef>
                  <a:spcPct val="0"/>
                </a:spcBef>
              </a:pPr>
              <a:r>
                <a:rPr lang="en-US" sz="3599">
                  <a:solidFill>
                    <a:srgbClr val="FFFFFF"/>
                  </a:solidFill>
                  <a:latin typeface="Roboto Slab Bold"/>
                </a:rPr>
                <a:t>3</a:t>
              </a:r>
            </a:p>
          </p:txBody>
        </p:sp>
      </p:grpSp>
      <p:grpSp>
        <p:nvGrpSpPr>
          <p:cNvPr id="7" name="Group 7"/>
          <p:cNvGrpSpPr/>
          <p:nvPr/>
        </p:nvGrpSpPr>
        <p:grpSpPr>
          <a:xfrm>
            <a:off x="6174427" y="5996881"/>
            <a:ext cx="5939145" cy="1788912"/>
            <a:chOff x="0" y="0"/>
            <a:chExt cx="7918860" cy="2385216"/>
          </a:xfrm>
        </p:grpSpPr>
        <p:sp>
          <p:nvSpPr>
            <p:cNvPr id="8" name="TextBox 8"/>
            <p:cNvSpPr txBox="1"/>
            <p:nvPr/>
          </p:nvSpPr>
          <p:spPr>
            <a:xfrm>
              <a:off x="0" y="-57150"/>
              <a:ext cx="7918259" cy="534670"/>
            </a:xfrm>
            <a:prstGeom prst="rect">
              <a:avLst/>
            </a:prstGeom>
          </p:spPr>
          <p:txBody>
            <a:bodyPr lIns="0" tIns="0" rIns="0" bIns="0" rtlCol="0" anchor="t">
              <a:spAutoFit/>
            </a:bodyPr>
            <a:lstStyle/>
            <a:p>
              <a:pPr algn="ctr">
                <a:lnSpc>
                  <a:spcPts val="3359"/>
                </a:lnSpc>
                <a:spcBef>
                  <a:spcPct val="0"/>
                </a:spcBef>
              </a:pPr>
              <a:r>
                <a:rPr lang="en-US" sz="2400">
                  <a:solidFill>
                    <a:srgbClr val="0C2675"/>
                  </a:solidFill>
                  <a:latin typeface="Roboto Condensed Bold"/>
                </a:rPr>
                <a:t>VIDEO 3: ABOUT THE EXAM</a:t>
              </a:r>
            </a:p>
          </p:txBody>
        </p:sp>
        <p:sp>
          <p:nvSpPr>
            <p:cNvPr id="9" name="TextBox 9"/>
            <p:cNvSpPr txBox="1"/>
            <p:nvPr/>
          </p:nvSpPr>
          <p:spPr>
            <a:xfrm>
              <a:off x="601" y="732946"/>
              <a:ext cx="7918259" cy="1652270"/>
            </a:xfrm>
            <a:prstGeom prst="rect">
              <a:avLst/>
            </a:prstGeom>
          </p:spPr>
          <p:txBody>
            <a:bodyPr lIns="0" tIns="0" rIns="0" bIns="0" rtlCol="0" anchor="t">
              <a:spAutoFit/>
            </a:bodyPr>
            <a:lstStyle/>
            <a:p>
              <a:pPr algn="ctr">
                <a:lnSpc>
                  <a:spcPts val="3359"/>
                </a:lnSpc>
                <a:spcBef>
                  <a:spcPct val="0"/>
                </a:spcBef>
              </a:pPr>
              <a:r>
                <a:rPr lang="en-US" sz="2400">
                  <a:solidFill>
                    <a:srgbClr val="0C2675"/>
                  </a:solidFill>
                  <a:latin typeface="Roboto Condensed"/>
                </a:rPr>
                <a:t>Helps prepare your wife and other female family members with details of what happens during a women's wellness exam.</a:t>
              </a:r>
            </a:p>
          </p:txBody>
        </p:sp>
      </p:grpSp>
      <p:grpSp>
        <p:nvGrpSpPr>
          <p:cNvPr id="10" name="Group 10"/>
          <p:cNvGrpSpPr/>
          <p:nvPr/>
        </p:nvGrpSpPr>
        <p:grpSpPr>
          <a:xfrm>
            <a:off x="7078668" y="2490744"/>
            <a:ext cx="4265872" cy="963583"/>
            <a:chOff x="0" y="0"/>
            <a:chExt cx="545286" cy="123170"/>
          </a:xfrm>
        </p:grpSpPr>
        <p:sp>
          <p:nvSpPr>
            <p:cNvPr id="11" name="Freeform 11"/>
            <p:cNvSpPr/>
            <p:nvPr/>
          </p:nvSpPr>
          <p:spPr>
            <a:xfrm>
              <a:off x="0" y="0"/>
              <a:ext cx="545286" cy="123170"/>
            </a:xfrm>
            <a:custGeom>
              <a:avLst/>
              <a:gdLst/>
              <a:ahLst/>
              <a:cxnLst/>
              <a:rect l="l" t="t" r="r" b="b"/>
              <a:pathLst>
                <a:path w="545286" h="123170">
                  <a:moveTo>
                    <a:pt x="0" y="0"/>
                  </a:moveTo>
                  <a:lnTo>
                    <a:pt x="545286" y="0"/>
                  </a:lnTo>
                  <a:lnTo>
                    <a:pt x="545286" y="123170"/>
                  </a:lnTo>
                  <a:lnTo>
                    <a:pt x="0" y="123170"/>
                  </a:lnTo>
                  <a:close/>
                </a:path>
              </a:pathLst>
            </a:custGeom>
            <a:solidFill>
              <a:srgbClr val="FFC72C"/>
            </a:solidFill>
          </p:spPr>
          <p:txBody>
            <a:bodyPr/>
            <a:lstStyle/>
            <a:p>
              <a:endParaRPr lang="en-US"/>
            </a:p>
          </p:txBody>
        </p:sp>
        <p:sp>
          <p:nvSpPr>
            <p:cNvPr id="12" name="TextBox 12"/>
            <p:cNvSpPr txBox="1"/>
            <p:nvPr/>
          </p:nvSpPr>
          <p:spPr>
            <a:xfrm>
              <a:off x="0" y="-28575"/>
              <a:ext cx="545286" cy="151745"/>
            </a:xfrm>
            <a:prstGeom prst="rect">
              <a:avLst/>
            </a:prstGeom>
          </p:spPr>
          <p:txBody>
            <a:bodyPr lIns="50800" tIns="50800" rIns="50800" bIns="50800" rtlCol="0" anchor="ctr"/>
            <a:lstStyle/>
            <a:p>
              <a:pPr algn="ctr">
                <a:lnSpc>
                  <a:spcPts val="1400"/>
                </a:lnSpc>
              </a:pPr>
              <a:endParaRPr/>
            </a:p>
          </p:txBody>
        </p:sp>
      </p:grpSp>
      <p:sp>
        <p:nvSpPr>
          <p:cNvPr id="13" name="TextBox 13"/>
          <p:cNvSpPr txBox="1"/>
          <p:nvPr/>
        </p:nvSpPr>
        <p:spPr>
          <a:xfrm>
            <a:off x="7078668" y="2586497"/>
            <a:ext cx="4265872" cy="695877"/>
          </a:xfrm>
          <a:prstGeom prst="rect">
            <a:avLst/>
          </a:prstGeom>
        </p:spPr>
        <p:txBody>
          <a:bodyPr lIns="0" tIns="0" rIns="0" bIns="0" rtlCol="0" anchor="t">
            <a:spAutoFit/>
          </a:bodyPr>
          <a:lstStyle/>
          <a:p>
            <a:pPr algn="ctr">
              <a:lnSpc>
                <a:spcPts val="5744"/>
              </a:lnSpc>
              <a:spcBef>
                <a:spcPct val="0"/>
              </a:spcBef>
            </a:pPr>
            <a:r>
              <a:rPr lang="en-US" sz="4103" spc="82">
                <a:solidFill>
                  <a:srgbClr val="0C2675"/>
                </a:solidFill>
                <a:latin typeface="Roboto Slab Bold"/>
              </a:rPr>
              <a:t>WATCH NEXT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3618540" y="3755250"/>
            <a:ext cx="3680448" cy="679567"/>
            <a:chOff x="0" y="0"/>
            <a:chExt cx="470454" cy="86866"/>
          </a:xfrm>
        </p:grpSpPr>
        <p:sp>
          <p:nvSpPr>
            <p:cNvPr id="3" name="Freeform 3"/>
            <p:cNvSpPr/>
            <p:nvPr/>
          </p:nvSpPr>
          <p:spPr>
            <a:xfrm>
              <a:off x="0" y="0"/>
              <a:ext cx="470454" cy="86866"/>
            </a:xfrm>
            <a:custGeom>
              <a:avLst/>
              <a:gdLst/>
              <a:ahLst/>
              <a:cxnLst/>
              <a:rect l="l" t="t" r="r" b="b"/>
              <a:pathLst>
                <a:path w="470454" h="86866">
                  <a:moveTo>
                    <a:pt x="0" y="0"/>
                  </a:moveTo>
                  <a:lnTo>
                    <a:pt x="470454" y="0"/>
                  </a:lnTo>
                  <a:lnTo>
                    <a:pt x="470454" y="86866"/>
                  </a:lnTo>
                  <a:lnTo>
                    <a:pt x="0" y="86866"/>
                  </a:lnTo>
                  <a:close/>
                </a:path>
              </a:pathLst>
            </a:custGeom>
            <a:solidFill>
              <a:srgbClr val="FFC72C"/>
            </a:solidFill>
          </p:spPr>
          <p:txBody>
            <a:bodyPr/>
            <a:lstStyle/>
            <a:p>
              <a:endParaRPr lang="en-US"/>
            </a:p>
          </p:txBody>
        </p:sp>
        <p:sp>
          <p:nvSpPr>
            <p:cNvPr id="4" name="TextBox 4"/>
            <p:cNvSpPr txBox="1"/>
            <p:nvPr/>
          </p:nvSpPr>
          <p:spPr>
            <a:xfrm>
              <a:off x="0" y="-28575"/>
              <a:ext cx="470454" cy="115441"/>
            </a:xfrm>
            <a:prstGeom prst="rect">
              <a:avLst/>
            </a:prstGeom>
          </p:spPr>
          <p:txBody>
            <a:bodyPr lIns="50800" tIns="50800" rIns="50800" bIns="50800" rtlCol="0" anchor="ctr"/>
            <a:lstStyle/>
            <a:p>
              <a:pPr algn="ctr">
                <a:lnSpc>
                  <a:spcPts val="1400"/>
                </a:lnSpc>
              </a:pPr>
              <a:endParaRPr/>
            </a:p>
          </p:txBody>
        </p:sp>
      </p:grpSp>
      <p:sp>
        <p:nvSpPr>
          <p:cNvPr id="5" name="TextBox 5"/>
          <p:cNvSpPr txBox="1"/>
          <p:nvPr/>
        </p:nvSpPr>
        <p:spPr>
          <a:xfrm>
            <a:off x="2022140" y="3591983"/>
            <a:ext cx="14243721" cy="404491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In the United States, all people have important rights as patients.</a:t>
            </a:r>
          </a:p>
          <a:p>
            <a:pPr>
              <a:lnSpc>
                <a:spcPts val="6524"/>
              </a:lnSpc>
            </a:pPr>
            <a:endParaRPr lang="en-US" sz="4103" spc="82">
              <a:solidFill>
                <a:srgbClr val="0C2675"/>
              </a:solidFill>
              <a:latin typeface="Roboto Slab Bold"/>
            </a:endParaRPr>
          </a:p>
          <a:p>
            <a:pPr>
              <a:lnSpc>
                <a:spcPts val="6524"/>
              </a:lnSpc>
            </a:pPr>
            <a:r>
              <a:rPr lang="en-US" sz="4103" spc="82">
                <a:solidFill>
                  <a:srgbClr val="0C2675"/>
                </a:solidFill>
                <a:latin typeface="Roboto Slab Bold"/>
              </a:rPr>
              <a:t>This includes your wife and other female family members. </a:t>
            </a:r>
          </a:p>
        </p:txBody>
      </p:sp>
      <p:grpSp>
        <p:nvGrpSpPr>
          <p:cNvPr id="6" name="Group 6"/>
          <p:cNvGrpSpPr/>
          <p:nvPr/>
        </p:nvGrpSpPr>
        <p:grpSpPr>
          <a:xfrm rot="-10800000">
            <a:off x="2022140" y="2301156"/>
            <a:ext cx="2687584" cy="839087"/>
            <a:chOff x="0" y="0"/>
            <a:chExt cx="3583445" cy="1118783"/>
          </a:xfrm>
        </p:grpSpPr>
        <p:sp>
          <p:nvSpPr>
            <p:cNvPr id="7" name="Freeform 7"/>
            <p:cNvSpPr/>
            <p:nvPr/>
          </p:nvSpPr>
          <p:spPr>
            <a:xfrm>
              <a:off x="0"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3"/>
              <a:stretch>
                <a:fillRect/>
              </a:stretch>
            </a:blipFill>
          </p:spPr>
          <p:txBody>
            <a:bodyPr/>
            <a:lstStyle/>
            <a:p>
              <a:endParaRPr lang="en-US"/>
            </a:p>
          </p:txBody>
        </p:sp>
        <p:sp>
          <p:nvSpPr>
            <p:cNvPr id="8" name="Freeform 8"/>
            <p:cNvSpPr/>
            <p:nvPr/>
          </p:nvSpPr>
          <p:spPr>
            <a:xfrm>
              <a:off x="1239332"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4"/>
              <a:stretch>
                <a:fillRect/>
              </a:stretch>
            </a:blipFill>
          </p:spPr>
          <p:txBody>
            <a:bodyPr/>
            <a:lstStyle/>
            <a:p>
              <a:endParaRPr lang="en-US"/>
            </a:p>
          </p:txBody>
        </p:sp>
        <p:sp>
          <p:nvSpPr>
            <p:cNvPr id="9" name="Freeform 9"/>
            <p:cNvSpPr/>
            <p:nvPr/>
          </p:nvSpPr>
          <p:spPr>
            <a:xfrm>
              <a:off x="2482281"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5"/>
              <a:stretch>
                <a:fillRect/>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TextBox 2"/>
          <p:cNvSpPr txBox="1"/>
          <p:nvPr/>
        </p:nvSpPr>
        <p:spPr>
          <a:xfrm>
            <a:off x="2022140" y="5813596"/>
            <a:ext cx="14505422" cy="158746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Here's what your wife and other female family members need to know.</a:t>
            </a:r>
          </a:p>
        </p:txBody>
      </p:sp>
      <p:grpSp>
        <p:nvGrpSpPr>
          <p:cNvPr id="3" name="Group 3"/>
          <p:cNvGrpSpPr/>
          <p:nvPr/>
        </p:nvGrpSpPr>
        <p:grpSpPr>
          <a:xfrm>
            <a:off x="3618540" y="3755250"/>
            <a:ext cx="3680448" cy="679567"/>
            <a:chOff x="0" y="0"/>
            <a:chExt cx="470454" cy="86866"/>
          </a:xfrm>
        </p:grpSpPr>
        <p:sp>
          <p:nvSpPr>
            <p:cNvPr id="4" name="Freeform 4"/>
            <p:cNvSpPr/>
            <p:nvPr/>
          </p:nvSpPr>
          <p:spPr>
            <a:xfrm>
              <a:off x="0" y="0"/>
              <a:ext cx="470454" cy="86866"/>
            </a:xfrm>
            <a:custGeom>
              <a:avLst/>
              <a:gdLst/>
              <a:ahLst/>
              <a:cxnLst/>
              <a:rect l="l" t="t" r="r" b="b"/>
              <a:pathLst>
                <a:path w="470454" h="86866">
                  <a:moveTo>
                    <a:pt x="0" y="0"/>
                  </a:moveTo>
                  <a:lnTo>
                    <a:pt x="470454" y="0"/>
                  </a:lnTo>
                  <a:lnTo>
                    <a:pt x="470454" y="86866"/>
                  </a:lnTo>
                  <a:lnTo>
                    <a:pt x="0" y="86866"/>
                  </a:lnTo>
                  <a:close/>
                </a:path>
              </a:pathLst>
            </a:custGeom>
            <a:solidFill>
              <a:srgbClr val="FFC72C"/>
            </a:solidFill>
          </p:spPr>
          <p:txBody>
            <a:bodyPr/>
            <a:lstStyle/>
            <a:p>
              <a:endParaRPr lang="en-US"/>
            </a:p>
          </p:txBody>
        </p:sp>
        <p:sp>
          <p:nvSpPr>
            <p:cNvPr id="5" name="TextBox 5"/>
            <p:cNvSpPr txBox="1"/>
            <p:nvPr/>
          </p:nvSpPr>
          <p:spPr>
            <a:xfrm>
              <a:off x="0" y="-28575"/>
              <a:ext cx="470454" cy="115441"/>
            </a:xfrm>
            <a:prstGeom prst="rect">
              <a:avLst/>
            </a:prstGeom>
          </p:spPr>
          <p:txBody>
            <a:bodyPr lIns="50800" tIns="50800" rIns="50800" bIns="50800" rtlCol="0" anchor="ctr"/>
            <a:lstStyle/>
            <a:p>
              <a:pPr algn="ctr">
                <a:lnSpc>
                  <a:spcPts val="1400"/>
                </a:lnSpc>
              </a:pPr>
              <a:endParaRPr/>
            </a:p>
          </p:txBody>
        </p:sp>
      </p:grpSp>
      <p:sp>
        <p:nvSpPr>
          <p:cNvPr id="6" name="TextBox 6"/>
          <p:cNvSpPr txBox="1"/>
          <p:nvPr/>
        </p:nvSpPr>
        <p:spPr>
          <a:xfrm>
            <a:off x="2022140" y="3591983"/>
            <a:ext cx="14243721" cy="158746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In the United States, all people have important rights as patients.</a:t>
            </a:r>
          </a:p>
        </p:txBody>
      </p:sp>
      <p:grpSp>
        <p:nvGrpSpPr>
          <p:cNvPr id="7" name="Group 7"/>
          <p:cNvGrpSpPr/>
          <p:nvPr/>
        </p:nvGrpSpPr>
        <p:grpSpPr>
          <a:xfrm rot="-10800000">
            <a:off x="2022140" y="2301156"/>
            <a:ext cx="2687584" cy="839087"/>
            <a:chOff x="0" y="0"/>
            <a:chExt cx="3583445" cy="1118783"/>
          </a:xfrm>
        </p:grpSpPr>
        <p:sp>
          <p:nvSpPr>
            <p:cNvPr id="8" name="Freeform 8"/>
            <p:cNvSpPr/>
            <p:nvPr/>
          </p:nvSpPr>
          <p:spPr>
            <a:xfrm>
              <a:off x="0"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3"/>
              <a:stretch>
                <a:fillRect/>
              </a:stretch>
            </a:blipFill>
          </p:spPr>
          <p:txBody>
            <a:bodyPr/>
            <a:lstStyle/>
            <a:p>
              <a:endParaRPr lang="en-US"/>
            </a:p>
          </p:txBody>
        </p:sp>
        <p:sp>
          <p:nvSpPr>
            <p:cNvPr id="9" name="Freeform 9"/>
            <p:cNvSpPr/>
            <p:nvPr/>
          </p:nvSpPr>
          <p:spPr>
            <a:xfrm>
              <a:off x="1239332"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4"/>
              <a:stretch>
                <a:fillRect/>
              </a:stretch>
            </a:blipFill>
          </p:spPr>
          <p:txBody>
            <a:bodyPr/>
            <a:lstStyle/>
            <a:p>
              <a:endParaRPr lang="en-US"/>
            </a:p>
          </p:txBody>
        </p:sp>
        <p:sp>
          <p:nvSpPr>
            <p:cNvPr id="10" name="Freeform 10"/>
            <p:cNvSpPr/>
            <p:nvPr/>
          </p:nvSpPr>
          <p:spPr>
            <a:xfrm>
              <a:off x="2482281"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5"/>
              <a:stretch>
                <a:fillRect/>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7891015" cy="1196623"/>
            <a:chOff x="0" y="0"/>
            <a:chExt cx="1008671" cy="152959"/>
          </a:xfrm>
        </p:grpSpPr>
        <p:sp>
          <p:nvSpPr>
            <p:cNvPr id="3" name="Freeform 3"/>
            <p:cNvSpPr/>
            <p:nvPr/>
          </p:nvSpPr>
          <p:spPr>
            <a:xfrm>
              <a:off x="0" y="0"/>
              <a:ext cx="1008671" cy="152959"/>
            </a:xfrm>
            <a:custGeom>
              <a:avLst/>
              <a:gdLst/>
              <a:ahLst/>
              <a:cxnLst/>
              <a:rect l="l" t="t" r="r" b="b"/>
              <a:pathLst>
                <a:path w="1008671" h="152959">
                  <a:moveTo>
                    <a:pt x="0" y="0"/>
                  </a:moveTo>
                  <a:lnTo>
                    <a:pt x="1008671" y="0"/>
                  </a:lnTo>
                  <a:lnTo>
                    <a:pt x="1008671" y="152959"/>
                  </a:lnTo>
                  <a:lnTo>
                    <a:pt x="0" y="152959"/>
                  </a:lnTo>
                  <a:close/>
                </a:path>
              </a:pathLst>
            </a:custGeom>
            <a:solidFill>
              <a:srgbClr val="335929"/>
            </a:solidFill>
          </p:spPr>
          <p:txBody>
            <a:bodyPr/>
            <a:lstStyle/>
            <a:p>
              <a:endParaRPr lang="en-US"/>
            </a:p>
          </p:txBody>
        </p:sp>
        <p:sp>
          <p:nvSpPr>
            <p:cNvPr id="4" name="TextBox 4"/>
            <p:cNvSpPr txBox="1"/>
            <p:nvPr/>
          </p:nvSpPr>
          <p:spPr>
            <a:xfrm>
              <a:off x="0" y="-28575"/>
              <a:ext cx="1008671" cy="181534"/>
            </a:xfrm>
            <a:prstGeom prst="rect">
              <a:avLst/>
            </a:prstGeom>
          </p:spPr>
          <p:txBody>
            <a:bodyPr lIns="50800" tIns="50800" rIns="50800" bIns="50800" rtlCol="0" anchor="ctr"/>
            <a:lstStyle/>
            <a:p>
              <a:pPr algn="ctr">
                <a:lnSpc>
                  <a:spcPts val="1400"/>
                </a:lnSpc>
              </a:pPr>
              <a:endParaRPr/>
            </a:p>
          </p:txBody>
        </p:sp>
      </p:grpSp>
      <p:sp>
        <p:nvSpPr>
          <p:cNvPr id="5" name="TextBox 5"/>
          <p:cNvSpPr txBox="1"/>
          <p:nvPr/>
        </p:nvSpPr>
        <p:spPr>
          <a:xfrm>
            <a:off x="1566331" y="2856422"/>
            <a:ext cx="12379646"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 RIGHT TO</a:t>
            </a:r>
          </a:p>
        </p:txBody>
      </p:sp>
      <p:sp>
        <p:nvSpPr>
          <p:cNvPr id="6" name="TextBox 6"/>
          <p:cNvSpPr txBox="1"/>
          <p:nvPr/>
        </p:nvSpPr>
        <p:spPr>
          <a:xfrm>
            <a:off x="1627356" y="3779203"/>
            <a:ext cx="7768965" cy="1061720"/>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Dignity and Respect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10543321" cy="1196623"/>
            <a:chOff x="0" y="0"/>
            <a:chExt cx="14057761" cy="1595497"/>
          </a:xfrm>
        </p:grpSpPr>
        <p:grpSp>
          <p:nvGrpSpPr>
            <p:cNvPr id="3" name="Group 3"/>
            <p:cNvGrpSpPr/>
            <p:nvPr/>
          </p:nvGrpSpPr>
          <p:grpSpPr>
            <a:xfrm>
              <a:off x="0" y="0"/>
              <a:ext cx="14057761" cy="1595497"/>
              <a:chOff x="0" y="0"/>
              <a:chExt cx="1347702" cy="152959"/>
            </a:xfrm>
          </p:grpSpPr>
          <p:sp>
            <p:nvSpPr>
              <p:cNvPr id="4" name="Freeform 4"/>
              <p:cNvSpPr/>
              <p:nvPr/>
            </p:nvSpPr>
            <p:spPr>
              <a:xfrm>
                <a:off x="0" y="0"/>
                <a:ext cx="1347702" cy="152959"/>
              </a:xfrm>
              <a:custGeom>
                <a:avLst/>
                <a:gdLst/>
                <a:ahLst/>
                <a:cxnLst/>
                <a:rect l="l" t="t" r="r" b="b"/>
                <a:pathLst>
                  <a:path w="1347702" h="152959">
                    <a:moveTo>
                      <a:pt x="0" y="0"/>
                    </a:moveTo>
                    <a:lnTo>
                      <a:pt x="1347702" y="0"/>
                    </a:lnTo>
                    <a:lnTo>
                      <a:pt x="1347702" y="152959"/>
                    </a:lnTo>
                    <a:lnTo>
                      <a:pt x="0" y="152959"/>
                    </a:lnTo>
                    <a:close/>
                  </a:path>
                </a:pathLst>
              </a:custGeom>
              <a:solidFill>
                <a:srgbClr val="335929"/>
              </a:solidFill>
            </p:spPr>
            <p:txBody>
              <a:bodyPr/>
              <a:lstStyle/>
              <a:p>
                <a:endParaRPr lang="en-US"/>
              </a:p>
            </p:txBody>
          </p:sp>
          <p:sp>
            <p:nvSpPr>
              <p:cNvPr id="5" name="TextBox 5"/>
              <p:cNvSpPr txBox="1"/>
              <p:nvPr/>
            </p:nvSpPr>
            <p:spPr>
              <a:xfrm>
                <a:off x="0" y="-28575"/>
                <a:ext cx="1347702" cy="181534"/>
              </a:xfrm>
              <a:prstGeom prst="rect">
                <a:avLst/>
              </a:prstGeom>
            </p:spPr>
            <p:txBody>
              <a:bodyPr lIns="50800" tIns="50800" rIns="50800" bIns="50800" rtlCol="0" anchor="ctr"/>
              <a:lstStyle/>
              <a:p>
                <a:pPr algn="ctr">
                  <a:lnSpc>
                    <a:spcPts val="1400"/>
                  </a:lnSpc>
                </a:pPr>
                <a:endParaRPr/>
              </a:p>
            </p:txBody>
          </p:sp>
        </p:grpSp>
        <p:sp>
          <p:nvSpPr>
            <p:cNvPr id="6" name="TextBox 6"/>
            <p:cNvSpPr txBox="1"/>
            <p:nvPr/>
          </p:nvSpPr>
          <p:spPr>
            <a:xfrm>
              <a:off x="40683" y="48660"/>
              <a:ext cx="13976394" cy="1374351"/>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Privacy and Confidentiality</a:t>
              </a:r>
            </a:p>
          </p:txBody>
        </p:sp>
      </p:grpSp>
      <p:sp>
        <p:nvSpPr>
          <p:cNvPr id="7" name="TextBox 7"/>
          <p:cNvSpPr txBox="1"/>
          <p:nvPr/>
        </p:nvSpPr>
        <p:spPr>
          <a:xfrm>
            <a:off x="1566331" y="2856422"/>
            <a:ext cx="13014954"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 RIGHT 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a:off x="10841675" y="1367011"/>
            <a:ext cx="6923219" cy="7891289"/>
          </a:xfrm>
          <a:custGeom>
            <a:avLst/>
            <a:gdLst/>
            <a:ahLst/>
            <a:cxnLst/>
            <a:rect l="l" t="t" r="r" b="b"/>
            <a:pathLst>
              <a:path w="6923219" h="7891289">
                <a:moveTo>
                  <a:pt x="0" y="0"/>
                </a:moveTo>
                <a:lnTo>
                  <a:pt x="6923219" y="0"/>
                </a:lnTo>
                <a:lnTo>
                  <a:pt x="6923219" y="7891289"/>
                </a:lnTo>
                <a:lnTo>
                  <a:pt x="0" y="7891289"/>
                </a:lnTo>
                <a:lnTo>
                  <a:pt x="0" y="0"/>
                </a:lnTo>
                <a:close/>
              </a:path>
            </a:pathLst>
          </a:custGeom>
          <a:blipFill>
            <a:blip r:embed="rId3"/>
            <a:stretch>
              <a:fillRect l="-13832" t="-8220" r="-17848" b="-7305"/>
            </a:stretch>
          </a:blipFill>
        </p:spPr>
        <p:txBody>
          <a:bodyPr/>
          <a:lstStyle/>
          <a:p>
            <a:endParaRPr lang="en-US"/>
          </a:p>
        </p:txBody>
      </p:sp>
      <p:grpSp>
        <p:nvGrpSpPr>
          <p:cNvPr id="3" name="Group 3"/>
          <p:cNvGrpSpPr/>
          <p:nvPr/>
        </p:nvGrpSpPr>
        <p:grpSpPr>
          <a:xfrm>
            <a:off x="1566331" y="3783189"/>
            <a:ext cx="10543321" cy="1196623"/>
            <a:chOff x="0" y="0"/>
            <a:chExt cx="14057761" cy="1595497"/>
          </a:xfrm>
        </p:grpSpPr>
        <p:grpSp>
          <p:nvGrpSpPr>
            <p:cNvPr id="4" name="Group 4"/>
            <p:cNvGrpSpPr/>
            <p:nvPr/>
          </p:nvGrpSpPr>
          <p:grpSpPr>
            <a:xfrm>
              <a:off x="0" y="0"/>
              <a:ext cx="14057761" cy="1595497"/>
              <a:chOff x="0" y="0"/>
              <a:chExt cx="1347702" cy="152959"/>
            </a:xfrm>
          </p:grpSpPr>
          <p:sp>
            <p:nvSpPr>
              <p:cNvPr id="5" name="Freeform 5"/>
              <p:cNvSpPr/>
              <p:nvPr/>
            </p:nvSpPr>
            <p:spPr>
              <a:xfrm>
                <a:off x="0" y="0"/>
                <a:ext cx="1347702" cy="152959"/>
              </a:xfrm>
              <a:custGeom>
                <a:avLst/>
                <a:gdLst/>
                <a:ahLst/>
                <a:cxnLst/>
                <a:rect l="l" t="t" r="r" b="b"/>
                <a:pathLst>
                  <a:path w="1347702" h="152959">
                    <a:moveTo>
                      <a:pt x="0" y="0"/>
                    </a:moveTo>
                    <a:lnTo>
                      <a:pt x="1347702" y="0"/>
                    </a:lnTo>
                    <a:lnTo>
                      <a:pt x="1347702" y="152959"/>
                    </a:lnTo>
                    <a:lnTo>
                      <a:pt x="0" y="152959"/>
                    </a:lnTo>
                    <a:close/>
                  </a:path>
                </a:pathLst>
              </a:custGeom>
              <a:solidFill>
                <a:srgbClr val="335929"/>
              </a:solidFill>
            </p:spPr>
            <p:txBody>
              <a:bodyPr/>
              <a:lstStyle/>
              <a:p>
                <a:endParaRPr lang="en-US"/>
              </a:p>
            </p:txBody>
          </p:sp>
          <p:sp>
            <p:nvSpPr>
              <p:cNvPr id="6" name="TextBox 6"/>
              <p:cNvSpPr txBox="1"/>
              <p:nvPr/>
            </p:nvSpPr>
            <p:spPr>
              <a:xfrm>
                <a:off x="0" y="-28575"/>
                <a:ext cx="1347702" cy="181534"/>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40683" y="48660"/>
              <a:ext cx="13976394" cy="1374351"/>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Privacy and Confidentiality</a:t>
              </a:r>
            </a:p>
          </p:txBody>
        </p:sp>
      </p:grpSp>
      <p:sp>
        <p:nvSpPr>
          <p:cNvPr id="8" name="TextBox 8"/>
          <p:cNvSpPr txBox="1"/>
          <p:nvPr/>
        </p:nvSpPr>
        <p:spPr>
          <a:xfrm>
            <a:off x="1566331" y="2245549"/>
            <a:ext cx="12941649" cy="127926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t>
            </a:r>
          </a:p>
          <a:p>
            <a:pPr>
              <a:lnSpc>
                <a:spcPts val="5293"/>
              </a:lnSpc>
            </a:pPr>
            <a:r>
              <a:rPr lang="en-US" sz="2742" spc="268">
                <a:solidFill>
                  <a:srgbClr val="0C2675"/>
                </a:solidFill>
                <a:latin typeface="Roboto Condensed Bold"/>
              </a:rPr>
              <a:t>A RIGHT 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28256" r="12484"/>
            <a:stretch>
              <a:fillRect/>
            </a:stretch>
          </p:blipFill>
          <p:spPr>
            <a:xfrm>
              <a:off x="0" y="0"/>
              <a:ext cx="12192000" cy="13716000"/>
            </a:xfrm>
            <a:prstGeom prst="rect">
              <a:avLst/>
            </a:prstGeom>
          </p:spPr>
        </p:pic>
      </p:grpSp>
      <p:grpSp>
        <p:nvGrpSpPr>
          <p:cNvPr id="4" name="Group 4"/>
          <p:cNvGrpSpPr/>
          <p:nvPr/>
        </p:nvGrpSpPr>
        <p:grpSpPr>
          <a:xfrm>
            <a:off x="1566331" y="3481573"/>
            <a:ext cx="6883076" cy="1196623"/>
            <a:chOff x="0" y="0"/>
            <a:chExt cx="879831" cy="152959"/>
          </a:xfrm>
        </p:grpSpPr>
        <p:sp>
          <p:nvSpPr>
            <p:cNvPr id="5" name="Freeform 5"/>
            <p:cNvSpPr/>
            <p:nvPr/>
          </p:nvSpPr>
          <p:spPr>
            <a:xfrm>
              <a:off x="0" y="0"/>
              <a:ext cx="879831" cy="152959"/>
            </a:xfrm>
            <a:custGeom>
              <a:avLst/>
              <a:gdLst/>
              <a:ahLst/>
              <a:cxnLst/>
              <a:rect l="l" t="t" r="r" b="b"/>
              <a:pathLst>
                <a:path w="879831" h="152959">
                  <a:moveTo>
                    <a:pt x="0" y="0"/>
                  </a:moveTo>
                  <a:lnTo>
                    <a:pt x="879831" y="0"/>
                  </a:lnTo>
                  <a:lnTo>
                    <a:pt x="879831" y="152959"/>
                  </a:lnTo>
                  <a:lnTo>
                    <a:pt x="0" y="152959"/>
                  </a:lnTo>
                  <a:close/>
                </a:path>
              </a:pathLst>
            </a:custGeom>
            <a:solidFill>
              <a:srgbClr val="335929"/>
            </a:solidFill>
          </p:spPr>
          <p:txBody>
            <a:bodyPr/>
            <a:lstStyle/>
            <a:p>
              <a:endParaRPr lang="en-US"/>
            </a:p>
          </p:txBody>
        </p:sp>
        <p:sp>
          <p:nvSpPr>
            <p:cNvPr id="6" name="TextBox 6"/>
            <p:cNvSpPr txBox="1"/>
            <p:nvPr/>
          </p:nvSpPr>
          <p:spPr>
            <a:xfrm>
              <a:off x="0" y="-28575"/>
              <a:ext cx="879831" cy="181534"/>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566331" y="1919499"/>
            <a:ext cx="6883076" cy="127926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 RIGHT TO</a:t>
            </a:r>
          </a:p>
        </p:txBody>
      </p:sp>
      <p:grpSp>
        <p:nvGrpSpPr>
          <p:cNvPr id="8" name="Group 8"/>
          <p:cNvGrpSpPr/>
          <p:nvPr/>
        </p:nvGrpSpPr>
        <p:grpSpPr>
          <a:xfrm>
            <a:off x="1566331" y="4811546"/>
            <a:ext cx="4836979" cy="1196623"/>
            <a:chOff x="0" y="0"/>
            <a:chExt cx="618288" cy="152959"/>
          </a:xfrm>
        </p:grpSpPr>
        <p:sp>
          <p:nvSpPr>
            <p:cNvPr id="9" name="Freeform 9"/>
            <p:cNvSpPr/>
            <p:nvPr/>
          </p:nvSpPr>
          <p:spPr>
            <a:xfrm>
              <a:off x="0" y="0"/>
              <a:ext cx="618288" cy="152959"/>
            </a:xfrm>
            <a:custGeom>
              <a:avLst/>
              <a:gdLst/>
              <a:ahLst/>
              <a:cxnLst/>
              <a:rect l="l" t="t" r="r" b="b"/>
              <a:pathLst>
                <a:path w="618288" h="152959">
                  <a:moveTo>
                    <a:pt x="0" y="0"/>
                  </a:moveTo>
                  <a:lnTo>
                    <a:pt x="618288" y="0"/>
                  </a:lnTo>
                  <a:lnTo>
                    <a:pt x="618288" y="152959"/>
                  </a:lnTo>
                  <a:lnTo>
                    <a:pt x="0" y="152959"/>
                  </a:lnTo>
                  <a:close/>
                </a:path>
              </a:pathLst>
            </a:custGeom>
            <a:solidFill>
              <a:srgbClr val="335929"/>
            </a:solidFill>
          </p:spPr>
          <p:txBody>
            <a:bodyPr/>
            <a:lstStyle/>
            <a:p>
              <a:endParaRPr lang="en-US"/>
            </a:p>
          </p:txBody>
        </p:sp>
        <p:sp>
          <p:nvSpPr>
            <p:cNvPr id="10" name="TextBox 10"/>
            <p:cNvSpPr txBox="1"/>
            <p:nvPr/>
          </p:nvSpPr>
          <p:spPr>
            <a:xfrm>
              <a:off x="0" y="-28575"/>
              <a:ext cx="618288" cy="181534"/>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745531" y="3344876"/>
            <a:ext cx="6539878"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Health Care They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5815844" cy="1196623"/>
            <a:chOff x="0" y="0"/>
            <a:chExt cx="743412" cy="152959"/>
          </a:xfrm>
        </p:grpSpPr>
        <p:sp>
          <p:nvSpPr>
            <p:cNvPr id="3" name="Freeform 3"/>
            <p:cNvSpPr/>
            <p:nvPr/>
          </p:nvSpPr>
          <p:spPr>
            <a:xfrm>
              <a:off x="0" y="0"/>
              <a:ext cx="743412" cy="152959"/>
            </a:xfrm>
            <a:custGeom>
              <a:avLst/>
              <a:gdLst/>
              <a:ahLst/>
              <a:cxnLst/>
              <a:rect l="l" t="t" r="r" b="b"/>
              <a:pathLst>
                <a:path w="743412" h="152959">
                  <a:moveTo>
                    <a:pt x="0" y="0"/>
                  </a:moveTo>
                  <a:lnTo>
                    <a:pt x="743412" y="0"/>
                  </a:lnTo>
                  <a:lnTo>
                    <a:pt x="743412" y="152959"/>
                  </a:lnTo>
                  <a:lnTo>
                    <a:pt x="0" y="152959"/>
                  </a:lnTo>
                  <a:close/>
                </a:path>
              </a:pathLst>
            </a:custGeom>
            <a:solidFill>
              <a:srgbClr val="335929"/>
            </a:solidFill>
          </p:spPr>
          <p:txBody>
            <a:bodyPr/>
            <a:lstStyle/>
            <a:p>
              <a:endParaRPr lang="en-US"/>
            </a:p>
          </p:txBody>
        </p:sp>
        <p:sp>
          <p:nvSpPr>
            <p:cNvPr id="4" name="TextBox 4"/>
            <p:cNvSpPr txBox="1"/>
            <p:nvPr/>
          </p:nvSpPr>
          <p:spPr>
            <a:xfrm>
              <a:off x="0" y="-28575"/>
              <a:ext cx="743412" cy="181534"/>
            </a:xfrm>
            <a:prstGeom prst="rect">
              <a:avLst/>
            </a:prstGeom>
          </p:spPr>
          <p:txBody>
            <a:bodyPr lIns="50800" tIns="50800" rIns="50800" bIns="50800" rtlCol="0" anchor="ctr"/>
            <a:lstStyle/>
            <a:p>
              <a:pPr algn="ctr">
                <a:lnSpc>
                  <a:spcPts val="1400"/>
                </a:lnSpc>
              </a:pPr>
              <a:endParaRPr/>
            </a:p>
          </p:txBody>
        </p:sp>
      </p:grpSp>
      <p:sp>
        <p:nvSpPr>
          <p:cNvPr id="5" name="Freeform 5"/>
          <p:cNvSpPr/>
          <p:nvPr/>
        </p:nvSpPr>
        <p:spPr>
          <a:xfrm>
            <a:off x="8442859" y="2674144"/>
            <a:ext cx="9052335" cy="4938711"/>
          </a:xfrm>
          <a:custGeom>
            <a:avLst/>
            <a:gdLst/>
            <a:ahLst/>
            <a:cxnLst/>
            <a:rect l="l" t="t" r="r" b="b"/>
            <a:pathLst>
              <a:path w="9052335" h="4938711">
                <a:moveTo>
                  <a:pt x="0" y="0"/>
                </a:moveTo>
                <a:lnTo>
                  <a:pt x="9052335" y="0"/>
                </a:lnTo>
                <a:lnTo>
                  <a:pt x="9052335" y="4938712"/>
                </a:lnTo>
                <a:lnTo>
                  <a:pt x="0" y="4938712"/>
                </a:lnTo>
                <a:lnTo>
                  <a:pt x="0" y="0"/>
                </a:lnTo>
                <a:close/>
              </a:path>
            </a:pathLst>
          </a:custGeom>
          <a:blipFill>
            <a:blip r:embed="rId3"/>
            <a:stretch>
              <a:fillRect l="-5235" t="-27874" r="-4487" b="-24218"/>
            </a:stretch>
          </a:blipFill>
        </p:spPr>
        <p:txBody>
          <a:bodyPr/>
          <a:lstStyle/>
          <a:p>
            <a:endParaRPr lang="en-US"/>
          </a:p>
        </p:txBody>
      </p:sp>
      <p:sp>
        <p:nvSpPr>
          <p:cNvPr id="6" name="TextBox 6"/>
          <p:cNvSpPr txBox="1"/>
          <p:nvPr/>
        </p:nvSpPr>
        <p:spPr>
          <a:xfrm>
            <a:off x="1703556" y="3788728"/>
            <a:ext cx="5467168" cy="1061720"/>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An Interpreter</a:t>
            </a:r>
          </a:p>
        </p:txBody>
      </p:sp>
      <p:sp>
        <p:nvSpPr>
          <p:cNvPr id="7" name="TextBox 7"/>
          <p:cNvSpPr txBox="1"/>
          <p:nvPr/>
        </p:nvSpPr>
        <p:spPr>
          <a:xfrm>
            <a:off x="1566331" y="2483644"/>
            <a:ext cx="5815844" cy="1193031"/>
          </a:xfrm>
          <a:prstGeom prst="rect">
            <a:avLst/>
          </a:prstGeom>
        </p:spPr>
        <p:txBody>
          <a:bodyPr lIns="0" tIns="0" rIns="0" bIns="0" rtlCol="0" anchor="t">
            <a:spAutoFit/>
          </a:bodyPr>
          <a:lstStyle/>
          <a:p>
            <a:pPr>
              <a:lnSpc>
                <a:spcPts val="4907"/>
              </a:lnSpc>
            </a:pPr>
            <a:r>
              <a:rPr lang="en-US" sz="2542" spc="249">
                <a:solidFill>
                  <a:srgbClr val="0C2675"/>
                </a:solidFill>
                <a:latin typeface="Roboto Condensed Bold"/>
              </a:rPr>
              <a:t>YOUR WIFE AND OTHER FEMALE FAMILY MEMBERS HAVE A RIGHT 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30305" r="15842"/>
            <a:stretch>
              <a:fillRect/>
            </a:stretch>
          </p:blipFill>
          <p:spPr>
            <a:xfrm>
              <a:off x="0" y="0"/>
              <a:ext cx="12192000" cy="13716000"/>
            </a:xfrm>
            <a:prstGeom prst="rect">
              <a:avLst/>
            </a:prstGeom>
          </p:spPr>
        </p:pic>
      </p:grpSp>
      <p:grpSp>
        <p:nvGrpSpPr>
          <p:cNvPr id="4" name="Group 4"/>
          <p:cNvGrpSpPr/>
          <p:nvPr/>
        </p:nvGrpSpPr>
        <p:grpSpPr>
          <a:xfrm>
            <a:off x="1354909" y="3492630"/>
            <a:ext cx="6725667" cy="1196623"/>
            <a:chOff x="0" y="0"/>
            <a:chExt cx="859710" cy="152959"/>
          </a:xfrm>
        </p:grpSpPr>
        <p:sp>
          <p:nvSpPr>
            <p:cNvPr id="5" name="Freeform 5"/>
            <p:cNvSpPr/>
            <p:nvPr/>
          </p:nvSpPr>
          <p:spPr>
            <a:xfrm>
              <a:off x="0" y="0"/>
              <a:ext cx="859710" cy="152959"/>
            </a:xfrm>
            <a:custGeom>
              <a:avLst/>
              <a:gdLst/>
              <a:ahLst/>
              <a:cxnLst/>
              <a:rect l="l" t="t" r="r" b="b"/>
              <a:pathLst>
                <a:path w="859710" h="152959">
                  <a:moveTo>
                    <a:pt x="0" y="0"/>
                  </a:moveTo>
                  <a:lnTo>
                    <a:pt x="859710" y="0"/>
                  </a:lnTo>
                  <a:lnTo>
                    <a:pt x="859710" y="152959"/>
                  </a:lnTo>
                  <a:lnTo>
                    <a:pt x="0" y="152959"/>
                  </a:lnTo>
                  <a:close/>
                </a:path>
              </a:pathLst>
            </a:custGeom>
            <a:solidFill>
              <a:srgbClr val="335929"/>
            </a:solidFill>
          </p:spPr>
          <p:txBody>
            <a:bodyPr/>
            <a:lstStyle/>
            <a:p>
              <a:endParaRPr lang="en-US"/>
            </a:p>
          </p:txBody>
        </p:sp>
        <p:sp>
          <p:nvSpPr>
            <p:cNvPr id="6" name="TextBox 6"/>
            <p:cNvSpPr txBox="1"/>
            <p:nvPr/>
          </p:nvSpPr>
          <p:spPr>
            <a:xfrm>
              <a:off x="0" y="-28575"/>
              <a:ext cx="859710" cy="181534"/>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390483" y="2080015"/>
            <a:ext cx="6654518" cy="127926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YOUR WIFE AND OTHER FEMALE FAMILY MEMBERS HAVE A RIGHT TO</a:t>
            </a:r>
          </a:p>
        </p:txBody>
      </p:sp>
      <p:grpSp>
        <p:nvGrpSpPr>
          <p:cNvPr id="8" name="Group 8"/>
          <p:cNvGrpSpPr/>
          <p:nvPr/>
        </p:nvGrpSpPr>
        <p:grpSpPr>
          <a:xfrm>
            <a:off x="1354909" y="4822602"/>
            <a:ext cx="6725667" cy="1196623"/>
            <a:chOff x="0" y="0"/>
            <a:chExt cx="859710" cy="152959"/>
          </a:xfrm>
        </p:grpSpPr>
        <p:sp>
          <p:nvSpPr>
            <p:cNvPr id="9" name="Freeform 9"/>
            <p:cNvSpPr/>
            <p:nvPr/>
          </p:nvSpPr>
          <p:spPr>
            <a:xfrm>
              <a:off x="0" y="0"/>
              <a:ext cx="859710" cy="152959"/>
            </a:xfrm>
            <a:custGeom>
              <a:avLst/>
              <a:gdLst/>
              <a:ahLst/>
              <a:cxnLst/>
              <a:rect l="l" t="t" r="r" b="b"/>
              <a:pathLst>
                <a:path w="859710" h="152959">
                  <a:moveTo>
                    <a:pt x="0" y="0"/>
                  </a:moveTo>
                  <a:lnTo>
                    <a:pt x="859710" y="0"/>
                  </a:lnTo>
                  <a:lnTo>
                    <a:pt x="859710" y="152959"/>
                  </a:lnTo>
                  <a:lnTo>
                    <a:pt x="0" y="152959"/>
                  </a:lnTo>
                  <a:close/>
                </a:path>
              </a:pathLst>
            </a:custGeom>
            <a:solidFill>
              <a:srgbClr val="335929"/>
            </a:solidFill>
          </p:spPr>
          <p:txBody>
            <a:bodyPr/>
            <a:lstStyle/>
            <a:p>
              <a:endParaRPr lang="en-US"/>
            </a:p>
          </p:txBody>
        </p:sp>
        <p:sp>
          <p:nvSpPr>
            <p:cNvPr id="10" name="TextBox 10"/>
            <p:cNvSpPr txBox="1"/>
            <p:nvPr/>
          </p:nvSpPr>
          <p:spPr>
            <a:xfrm>
              <a:off x="0" y="-28575"/>
              <a:ext cx="859710" cy="181534"/>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534109" y="3309906"/>
            <a:ext cx="6475318"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Ask for a Female Medical Doctor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1285</Words>
  <Application>Microsoft Macintosh PowerPoint</Application>
  <PresentationFormat>Custom</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Roboto Condensed Bold</vt:lpstr>
      <vt:lpstr>Arial</vt:lpstr>
      <vt:lpstr>Roboto Slab Bold</vt:lpstr>
      <vt:lpstr>Roboto Condensed</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Video 2: Women's Wellness: Understanding Your Rights as a Patient (English) (for men) </dc:title>
  <cp:lastModifiedBy>Syreeta L Wilkins</cp:lastModifiedBy>
  <cp:revision>2</cp:revision>
  <dcterms:created xsi:type="dcterms:W3CDTF">2006-08-16T00:00:00Z</dcterms:created>
  <dcterms:modified xsi:type="dcterms:W3CDTF">2024-03-11T17:07:59Z</dcterms:modified>
  <dc:identifier>DAF1fG9Cz-A</dc:identifier>
</cp:coreProperties>
</file>