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18288000" cy="10287000"/>
  <p:notesSz cx="6858000" cy="9144000"/>
  <p:embeddedFontLst>
    <p:embeddedFont>
      <p:font typeface="Roboto Condensed" panose="02000000000000000000" pitchFamily="2" charset="0"/>
      <p:regular r:id="rId26"/>
      <p:bold r:id="rId27"/>
    </p:embeddedFont>
    <p:embeddedFont>
      <p:font typeface="Roboto Condensed Bold" panose="02000000000000000000" pitchFamily="2" charset="0"/>
      <p:regular r:id="rId28"/>
      <p:bold r:id="rId29"/>
    </p:embeddedFont>
    <p:embeddedFont>
      <p:font typeface="Roboto Slab" pitchFamily="2" charset="0"/>
      <p:regular r:id="rId30"/>
    </p:embeddedFont>
    <p:embeddedFont>
      <p:font typeface="Roboto Slab Bold" pitchFamily="2" charset="0"/>
      <p:regular r:id="rId31"/>
      <p:bold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autoAdjust="0"/>
    <p:restoredTop sz="94558" autoAdjust="0"/>
  </p:normalViewPr>
  <p:slideViewPr>
    <p:cSldViewPr>
      <p:cViewPr varScale="1">
        <p:scale>
          <a:sx n="77" d="100"/>
          <a:sy n="77" d="100"/>
        </p:scale>
        <p:origin x="888" y="2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11.03.2024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Before the examination, the medical assistant or nurse will</a:t>
            </a:r>
          </a:p>
          <a:p>
            <a:r>
              <a:rPr lang="en-US"/>
              <a:t>provide your wife with a medical gown to change into. </a:t>
            </a:r>
          </a:p>
          <a:p>
            <a:endParaRPr lang="en-US"/>
          </a:p>
          <a:p>
            <a:r>
              <a:rPr lang="en-US"/>
              <a:t>They will leave the room to give your wife privacy while she changes. Once she is ready, she can sit and wait on the exam table.​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There is often a paper sheet on the exam table, which she can unfold and place over her lap for more privacy.​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When the medical provider comes in, they will first go over the information that has been given to them and talk to your wife about any health concerns she may have.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They may ask a few questions such as:​</a:t>
            </a:r>
          </a:p>
          <a:p>
            <a:endParaRPr lang="en-US"/>
          </a:p>
          <a:p>
            <a:r>
              <a:rPr lang="en-US"/>
              <a:t>When was your wife’s last period?​</a:t>
            </a:r>
          </a:p>
          <a:p>
            <a:endParaRPr lang="en-US"/>
          </a:p>
          <a:p>
            <a:r>
              <a:rPr lang="en-US"/>
              <a:t>Is your wife sexually active?​</a:t>
            </a:r>
          </a:p>
          <a:p>
            <a:endParaRPr lang="en-US"/>
          </a:p>
          <a:p>
            <a:r>
              <a:rPr lang="en-US"/>
              <a:t>Is your wife using any type of birth control?​</a:t>
            </a:r>
          </a:p>
          <a:p>
            <a:endParaRPr lang="en-US"/>
          </a:p>
          <a:p>
            <a:r>
              <a:rPr lang="en-US"/>
              <a:t>Does your wife think she might be pregnant?​</a:t>
            </a:r>
          </a:p>
          <a:p>
            <a:endParaRPr lang="en-US"/>
          </a:p>
          <a:p>
            <a:r>
              <a:rPr lang="en-US"/>
              <a:t>These questions will help your wife’s medical provider provide the care that is best for her. </a:t>
            </a:r>
          </a:p>
          <a:p>
            <a:endParaRPr lang="en-US"/>
          </a:p>
          <a:p>
            <a:r>
              <a:rPr lang="en-US"/>
              <a:t>It is important that your wife has a medical provider that she can trust. </a:t>
            </a:r>
          </a:p>
          <a:p>
            <a:endParaRPr lang="en-US"/>
          </a:p>
          <a:p>
            <a:r>
              <a:rPr lang="en-US"/>
              <a:t>If your wife does not feel comfortable with her medical provider, consider switching to a different provider that she feels comfortable with.</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After that, the medical provider will usually do a breast exam. </a:t>
            </a:r>
          </a:p>
          <a:p>
            <a:r>
              <a:rPr lang="en-US"/>
              <a:t>This exam is done to check for any abnormalities, including lumps or changes that might require more testing.</a:t>
            </a:r>
          </a:p>
          <a:p>
            <a:endParaRPr lang="en-US"/>
          </a:p>
          <a:p>
            <a:r>
              <a:rPr lang="en-US"/>
              <a:t>Breast examinations are one of the most important ways to detect breast cancer. The earlier that breast cancer is</a:t>
            </a:r>
          </a:p>
          <a:p>
            <a:r>
              <a:rPr lang="en-US"/>
              <a:t>found, the easier it can be to treat.​</a:t>
            </a:r>
          </a:p>
          <a:p>
            <a:endParaRPr lang="en-US"/>
          </a:p>
          <a:p>
            <a:r>
              <a:rPr lang="en-US"/>
              <a:t>​During this exam, the medical provider may ask your wife to lie back on the exam table or ask that she remain sitting upright. </a:t>
            </a:r>
          </a:p>
          <a:p>
            <a:endParaRPr lang="en-US"/>
          </a:p>
          <a:p>
            <a:r>
              <a:rPr lang="en-US"/>
              <a:t>They will then remove the top half of the gown to expose the breasts. Your wife will be asked to either raise her arms, let them hang by her sides, or place her hands on her hips. </a:t>
            </a:r>
          </a:p>
          <a:p>
            <a:endParaRPr lang="en-US"/>
          </a:p>
          <a:p>
            <a:r>
              <a:rPr lang="en-US"/>
              <a:t>These different positions help the medical provider examine the breasts thoroughly. </a:t>
            </a:r>
          </a:p>
          <a:p>
            <a:endParaRPr lang="en-US"/>
          </a:p>
          <a:p>
            <a:r>
              <a:rPr lang="en-US"/>
              <a:t>Using just their hands, the medical provider will press and feel the breasts, nipples, and armpit region for abnormalities in shape,</a:t>
            </a:r>
          </a:p>
          <a:p>
            <a:r>
              <a:rPr lang="en-US"/>
              <a:t>texture, or color.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After the breast exam, the medical provider will likely</a:t>
            </a:r>
          </a:p>
          <a:p>
            <a:r>
              <a:rPr lang="en-US"/>
              <a:t>conduct a pelvic exam and a pap test. </a:t>
            </a:r>
          </a:p>
          <a:p>
            <a:endParaRPr lang="en-US"/>
          </a:p>
          <a:p>
            <a:r>
              <a:rPr lang="en-US"/>
              <a:t>A pelvic exam is a regular part of the women’s wellness exam, where the medical provider checks the health of a woman’s reproductive organs. </a:t>
            </a:r>
          </a:p>
          <a:p>
            <a:endParaRPr lang="en-US"/>
          </a:p>
          <a:p>
            <a:r>
              <a:rPr lang="en-US"/>
              <a:t>During the pelvic exam, the medical provider may conduct a pap test to see if there are any abnormal cell changes on her cervix that could lead to cervical cancer.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Your wife will be asked to lie back on the exam table and</a:t>
            </a:r>
          </a:p>
          <a:p>
            <a:r>
              <a:rPr lang="en-US"/>
              <a:t>place her feet in foot supports known as stirrups. </a:t>
            </a:r>
          </a:p>
          <a:p>
            <a:endParaRPr lang="en-US"/>
          </a:p>
          <a:p>
            <a:r>
              <a:rPr lang="en-US"/>
              <a:t>This allows the medical provider to view the pelvic region. ​</a:t>
            </a:r>
          </a:p>
          <a:p>
            <a:endParaRPr lang="en-US"/>
          </a:p>
          <a:p>
            <a:r>
              <a:rPr lang="en-US"/>
              <a:t>The medical provider will explain all the procedure step by step to your wife so she understands it.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When the medical provider examines the reproductive organs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medical provider will examine the vagina and the cervix, check for abnormal growths, or take samples for testing.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For the pap test, the medical provider will use a small brush</a:t>
            </a:r>
          </a:p>
          <a:p>
            <a:r>
              <a:rPr lang="en-US"/>
              <a:t>to gently remove a sample from the cervix and back of the vagina. </a:t>
            </a:r>
          </a:p>
          <a:p>
            <a:endParaRPr lang="en-US"/>
          </a:p>
          <a:p>
            <a:r>
              <a:rPr lang="en-US"/>
              <a:t>This sample is sent to a lab to be examined.</a:t>
            </a:r>
          </a:p>
          <a:p>
            <a:endParaRPr lang="en-US"/>
          </a:p>
          <a:p>
            <a:r>
              <a:rPr lang="en-US"/>
              <a:t>During this time, they may also test your wife for any</a:t>
            </a:r>
          </a:p>
          <a:p>
            <a:r>
              <a:rPr lang="en-US"/>
              <a:t>infections.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 the U.S., doctors recommend that women who have sex or who are over the age of 21 have a “Women’s Wellness Exam” every year. </a:t>
            </a:r>
          </a:p>
          <a:p>
            <a:endParaRPr lang="en-US"/>
          </a:p>
          <a:p>
            <a:r>
              <a:rPr lang="en-US"/>
              <a:t>Women’s wellness exams are an opportunity to review the overall health of a woman. This includes physical health, mental health, and social situation.​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While your wife is in the same position, the medical</a:t>
            </a:r>
          </a:p>
          <a:p>
            <a:r>
              <a:rPr lang="en-US"/>
              <a:t>provider will examine the pelvic region for abnormalities.</a:t>
            </a:r>
          </a:p>
          <a:p>
            <a:endParaRPr lang="en-US"/>
          </a:p>
          <a:p>
            <a:r>
              <a:rPr lang="en-US"/>
              <a:t>Because the pelvic organs such as the uterus and ovaries can't be seen from outside the body, the provider will use their hands to feel the stomach area and pelvis.</a:t>
            </a:r>
          </a:p>
          <a:p>
            <a:endParaRPr lang="en-US"/>
          </a:p>
          <a:p>
            <a:r>
              <a:rPr lang="en-US"/>
              <a:t>This helps check for the size and shape of the uterus and</a:t>
            </a:r>
          </a:p>
          <a:p>
            <a:r>
              <a:rPr lang="en-US"/>
              <a:t>ovaries and to check for any tender areas or abnormal</a:t>
            </a:r>
          </a:p>
          <a:p>
            <a:r>
              <a:rPr lang="en-US"/>
              <a:t>growths.​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medical provider should explain the different procedures in the exam to your wife. </a:t>
            </a:r>
          </a:p>
          <a:p>
            <a:endParaRPr lang="en-US"/>
          </a:p>
          <a:p>
            <a:r>
              <a:rPr lang="en-US"/>
              <a:t>Your wife can also ask questions at any time during her appointment, even in the middle of a procedure. </a:t>
            </a:r>
          </a:p>
          <a:p>
            <a:endParaRPr lang="en-US"/>
          </a:p>
          <a:p>
            <a:r>
              <a:rPr lang="en-US"/>
              <a:t>This is also true of expressing discomfort or hesitation about the procedures. </a:t>
            </a:r>
          </a:p>
          <a:p>
            <a:endParaRPr lang="en-US"/>
          </a:p>
          <a:p>
            <a:r>
              <a:rPr lang="en-US"/>
              <a:t>Your wife’s comfort is very important and letting her medical provider know her questions or concerns helps them give her the best care possible.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After the exams are done, the medical provider will give your wife any information that can be shared immediately. </a:t>
            </a:r>
          </a:p>
          <a:p>
            <a:endParaRPr lang="en-US"/>
          </a:p>
          <a:p>
            <a:r>
              <a:rPr lang="en-US"/>
              <a:t>If they took any samples, they will tell your wife when she can expect the results. As the appointment comes to an end, the medical provider will talk about what to do next. </a:t>
            </a:r>
          </a:p>
          <a:p>
            <a:endParaRPr lang="en-US"/>
          </a:p>
          <a:p>
            <a:r>
              <a:rPr lang="en-US"/>
              <a:t>This can include following specific instructions at home, scheduling a second appointment, or seeing a different doctor. </a:t>
            </a:r>
          </a:p>
          <a:p>
            <a:endParaRPr lang="en-US"/>
          </a:p>
          <a:p>
            <a:r>
              <a:rPr lang="en-US"/>
              <a:t>They will then leave the room so your wife can get dressed in private. </a:t>
            </a:r>
          </a:p>
          <a:p>
            <a:endParaRPr lang="en-US"/>
          </a:p>
          <a:p>
            <a:r>
              <a:rPr lang="en-US"/>
              <a:t>The medical provider may also discuss contraceptive options and the various modes of contraception available for your wife. </a:t>
            </a:r>
          </a:p>
          <a:p>
            <a:endParaRPr lang="en-US"/>
          </a:p>
          <a:p>
            <a:r>
              <a:rPr lang="en-US"/>
              <a:t>It is your wife’s choice to have this conversation or accept the recommendations</a:t>
            </a:r>
          </a:p>
          <a:p>
            <a:r>
              <a:rPr lang="en-US"/>
              <a:t>for contraception.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Having a women’s wellness exam every year is important</a:t>
            </a:r>
          </a:p>
          <a:p>
            <a:r>
              <a:rPr lang="en-US"/>
              <a:t>for detecting health concerns early. </a:t>
            </a:r>
          </a:p>
          <a:p>
            <a:endParaRPr lang="en-US"/>
          </a:p>
          <a:p>
            <a:r>
              <a:rPr lang="en-US"/>
              <a:t>By doing this, these concerns may be easier to cure or manage. It is also an important and private time to talk to a medical provider about your wife’s health worries or to ask questions so your wife has the information she needs to take care of your wife’s health.</a:t>
            </a:r>
          </a:p>
          <a:p>
            <a:endParaRPr lang="en-US"/>
          </a:p>
          <a:p>
            <a:r>
              <a:rPr lang="en-US"/>
              <a:t>Thank you for watching this series on Women's Wellness</a:t>
            </a:r>
          </a:p>
          <a:p>
            <a:r>
              <a:rPr lang="en-US"/>
              <a:t>Exams!​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physical exam may include a check of your wife’s height and weight, blood pressure and pulse, a review of her vaccines and other tests based on how your wife or</a:t>
            </a:r>
          </a:p>
          <a:p>
            <a:r>
              <a:rPr lang="en-US"/>
              <a:t>other female family members feel.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These exams also usually include three things: a breast exam, a pelvic exam, and a pap test.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first thing that happens at a Women’s Wellness Exam</a:t>
            </a:r>
          </a:p>
          <a:p>
            <a:r>
              <a:rPr lang="en-US"/>
              <a:t>is checking in at the front desk. </a:t>
            </a:r>
          </a:p>
          <a:p>
            <a:endParaRPr lang="en-US"/>
          </a:p>
          <a:p>
            <a:r>
              <a:rPr lang="en-US"/>
              <a:t>This means your wife goes to the front desk and gives the staff her name so they know your wife has arrived.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staff may give your wife paperwork to fill out with</a:t>
            </a:r>
          </a:p>
          <a:p>
            <a:r>
              <a:rPr lang="en-US"/>
              <a:t>questions about your family medical history, any</a:t>
            </a:r>
          </a:p>
          <a:p>
            <a:r>
              <a:rPr lang="en-US"/>
              <a:t>medications she is taking, general demographic information, her menstrual cycle, whether or not she has had sex, and if she has been pregnant before.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If your wife needs help reading and filling out the paperwork in your language, an interpreter should be able to help her. </a:t>
            </a:r>
          </a:p>
          <a:p>
            <a:endParaRPr lang="en-US"/>
          </a:p>
          <a:p>
            <a:r>
              <a:rPr lang="en-US"/>
              <a:t>If an interpreter is not there in person or needs to be called over the phone, she holds onto the paperwork until the interpreter is on the phone.​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After checking in, your wife will wait in the lobby for her</a:t>
            </a:r>
          </a:p>
          <a:p>
            <a:r>
              <a:rPr lang="en-US"/>
              <a:t>name to be called. </a:t>
            </a:r>
          </a:p>
          <a:p>
            <a:endParaRPr lang="en-US"/>
          </a:p>
          <a:p>
            <a:r>
              <a:rPr lang="en-US"/>
              <a:t>When her name is called, a medical assistant or nurse will accompany her into the exam area of the clinic...​</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and take your wife’s height, weight, and blood pressure.</a:t>
            </a:r>
          </a:p>
          <a:p>
            <a:endParaRPr lang="en-US"/>
          </a:p>
          <a:p>
            <a:r>
              <a:rPr lang="en-US"/>
              <a:t>They will also ask your wife about her health concerns, her medical history, and your family’s medical history. </a:t>
            </a:r>
          </a:p>
          <a:p>
            <a:endParaRPr lang="en-US"/>
          </a:p>
          <a:p>
            <a:r>
              <a:rPr lang="en-US"/>
              <a:t>This information will be given to the medical provider.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3/11/24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3/11/24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3/11/24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3/11/24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1EFED"/>
        </a:solidFill>
        <a:effectLst/>
      </p:bgPr>
    </p:bg>
    <p:spTree>
      <p:nvGrpSpPr>
        <p:cNvPr id="1" name=""/>
        <p:cNvGrpSpPr/>
        <p:nvPr/>
      </p:nvGrpSpPr>
      <p:grpSpPr>
        <a:xfrm>
          <a:off x="0" y="0"/>
          <a:ext cx="0" cy="0"/>
          <a:chOff x="0" y="0"/>
          <a:chExt cx="0" cy="0"/>
        </a:xfrm>
      </p:grpSpPr>
      <p:sp>
        <p:nvSpPr>
          <p:cNvPr id="2" name="Freeform 2"/>
          <p:cNvSpPr/>
          <p:nvPr/>
        </p:nvSpPr>
        <p:spPr>
          <a:xfrm>
            <a:off x="10617622" y="1632541"/>
            <a:ext cx="7124017" cy="7124017"/>
          </a:xfrm>
          <a:custGeom>
            <a:avLst/>
            <a:gdLst/>
            <a:ahLst/>
            <a:cxnLst/>
            <a:rect l="l" t="t" r="r" b="b"/>
            <a:pathLst>
              <a:path w="7124017" h="7124017">
                <a:moveTo>
                  <a:pt x="0" y="0"/>
                </a:moveTo>
                <a:lnTo>
                  <a:pt x="7124016" y="0"/>
                </a:lnTo>
                <a:lnTo>
                  <a:pt x="7124016" y="7124017"/>
                </a:lnTo>
                <a:lnTo>
                  <a:pt x="0" y="7124017"/>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1028700" y="9196721"/>
            <a:ext cx="16230600" cy="61579"/>
            <a:chOff x="0" y="0"/>
            <a:chExt cx="5017630" cy="19037"/>
          </a:xfrm>
        </p:grpSpPr>
        <p:sp>
          <p:nvSpPr>
            <p:cNvPr id="4" name="Freeform 4"/>
            <p:cNvSpPr/>
            <p:nvPr/>
          </p:nvSpPr>
          <p:spPr>
            <a:xfrm>
              <a:off x="0" y="0"/>
              <a:ext cx="5017630" cy="19037"/>
            </a:xfrm>
            <a:custGeom>
              <a:avLst/>
              <a:gdLst/>
              <a:ahLst/>
              <a:cxnLst/>
              <a:rect l="l" t="t" r="r" b="b"/>
              <a:pathLst>
                <a:path w="5017630" h="19037">
                  <a:moveTo>
                    <a:pt x="0" y="0"/>
                  </a:moveTo>
                  <a:lnTo>
                    <a:pt x="5017630" y="0"/>
                  </a:lnTo>
                  <a:lnTo>
                    <a:pt x="5017630" y="19037"/>
                  </a:lnTo>
                  <a:lnTo>
                    <a:pt x="0" y="19037"/>
                  </a:lnTo>
                  <a:close/>
                </a:path>
              </a:pathLst>
            </a:custGeom>
            <a:solidFill>
              <a:srgbClr val="00A2A0"/>
            </a:solidFill>
          </p:spPr>
          <p:txBody>
            <a:bodyPr/>
            <a:lstStyle/>
            <a:p>
              <a:endParaRPr lang="en-US"/>
            </a:p>
          </p:txBody>
        </p:sp>
        <p:sp>
          <p:nvSpPr>
            <p:cNvPr id="5" name="TextBox 5"/>
            <p:cNvSpPr txBox="1"/>
            <p:nvPr/>
          </p:nvSpPr>
          <p:spPr>
            <a:xfrm>
              <a:off x="0" y="9525"/>
              <a:ext cx="5017630" cy="9512"/>
            </a:xfrm>
            <a:prstGeom prst="rect">
              <a:avLst/>
            </a:prstGeom>
          </p:spPr>
          <p:txBody>
            <a:bodyPr lIns="50800" tIns="50800" rIns="50800" bIns="50800" rtlCol="0" anchor="ctr"/>
            <a:lstStyle/>
            <a:p>
              <a:pPr algn="ctr">
                <a:lnSpc>
                  <a:spcPts val="1539"/>
                </a:lnSpc>
              </a:pPr>
              <a:endParaRPr/>
            </a:p>
          </p:txBody>
        </p:sp>
      </p:grpSp>
      <p:grpSp>
        <p:nvGrpSpPr>
          <p:cNvPr id="6" name="Group 6"/>
          <p:cNvGrpSpPr/>
          <p:nvPr/>
        </p:nvGrpSpPr>
        <p:grpSpPr>
          <a:xfrm>
            <a:off x="1197292" y="4112743"/>
            <a:ext cx="8365933" cy="1081807"/>
            <a:chOff x="0" y="0"/>
            <a:chExt cx="11154577" cy="1442409"/>
          </a:xfrm>
        </p:grpSpPr>
        <p:pic>
          <p:nvPicPr>
            <p:cNvPr id="7" name="Picture 7"/>
            <p:cNvPicPr>
              <a:picLocks noChangeAspect="1"/>
            </p:cNvPicPr>
            <p:nvPr/>
          </p:nvPicPr>
          <p:blipFill>
            <a:blip r:embed="rId4"/>
            <a:srcRect b="74931"/>
            <a:stretch>
              <a:fillRect/>
            </a:stretch>
          </p:blipFill>
          <p:spPr>
            <a:xfrm>
              <a:off x="0" y="0"/>
              <a:ext cx="11154577" cy="1442409"/>
            </a:xfrm>
            <a:prstGeom prst="rect">
              <a:avLst/>
            </a:prstGeom>
          </p:spPr>
        </p:pic>
      </p:grpSp>
      <p:grpSp>
        <p:nvGrpSpPr>
          <p:cNvPr id="8" name="Group 8"/>
          <p:cNvGrpSpPr/>
          <p:nvPr/>
        </p:nvGrpSpPr>
        <p:grpSpPr>
          <a:xfrm>
            <a:off x="1197292" y="2773761"/>
            <a:ext cx="8365933" cy="1081807"/>
            <a:chOff x="0" y="0"/>
            <a:chExt cx="11154577" cy="1442409"/>
          </a:xfrm>
        </p:grpSpPr>
        <p:pic>
          <p:nvPicPr>
            <p:cNvPr id="9" name="Picture 9"/>
            <p:cNvPicPr>
              <a:picLocks noChangeAspect="1"/>
            </p:cNvPicPr>
            <p:nvPr/>
          </p:nvPicPr>
          <p:blipFill>
            <a:blip r:embed="rId4"/>
            <a:srcRect b="74931"/>
            <a:stretch>
              <a:fillRect/>
            </a:stretch>
          </p:blipFill>
          <p:spPr>
            <a:xfrm>
              <a:off x="0" y="0"/>
              <a:ext cx="11154577" cy="1442409"/>
            </a:xfrm>
            <a:prstGeom prst="rect">
              <a:avLst/>
            </a:prstGeom>
          </p:spPr>
        </p:pic>
      </p:grpSp>
      <p:grpSp>
        <p:nvGrpSpPr>
          <p:cNvPr id="10" name="Group 10"/>
          <p:cNvGrpSpPr/>
          <p:nvPr/>
        </p:nvGrpSpPr>
        <p:grpSpPr>
          <a:xfrm>
            <a:off x="1197292" y="5453782"/>
            <a:ext cx="2772055" cy="1081807"/>
            <a:chOff x="0" y="0"/>
            <a:chExt cx="3696074" cy="1442409"/>
          </a:xfrm>
        </p:grpSpPr>
        <p:pic>
          <p:nvPicPr>
            <p:cNvPr id="11" name="Picture 11"/>
            <p:cNvPicPr>
              <a:picLocks noChangeAspect="1"/>
            </p:cNvPicPr>
            <p:nvPr/>
          </p:nvPicPr>
          <p:blipFill>
            <a:blip r:embed="rId4"/>
            <a:srcRect l="33432" r="33432" b="74931"/>
            <a:stretch>
              <a:fillRect/>
            </a:stretch>
          </p:blipFill>
          <p:spPr>
            <a:xfrm>
              <a:off x="0" y="0"/>
              <a:ext cx="3696074" cy="1442409"/>
            </a:xfrm>
            <a:prstGeom prst="rect">
              <a:avLst/>
            </a:prstGeom>
          </p:spPr>
        </p:pic>
      </p:grpSp>
      <p:sp>
        <p:nvSpPr>
          <p:cNvPr id="12" name="Freeform 12"/>
          <p:cNvSpPr/>
          <p:nvPr/>
        </p:nvSpPr>
        <p:spPr>
          <a:xfrm>
            <a:off x="1197292" y="7833005"/>
            <a:ext cx="1126364" cy="1126364"/>
          </a:xfrm>
          <a:custGeom>
            <a:avLst/>
            <a:gdLst/>
            <a:ahLst/>
            <a:cxnLst/>
            <a:rect l="l" t="t" r="r" b="b"/>
            <a:pathLst>
              <a:path w="1126364" h="1126364">
                <a:moveTo>
                  <a:pt x="0" y="0"/>
                </a:moveTo>
                <a:lnTo>
                  <a:pt x="1126363" y="0"/>
                </a:lnTo>
                <a:lnTo>
                  <a:pt x="1126363" y="1126363"/>
                </a:lnTo>
                <a:lnTo>
                  <a:pt x="0" y="1126363"/>
                </a:lnTo>
                <a:lnTo>
                  <a:pt x="0" y="0"/>
                </a:lnTo>
                <a:close/>
              </a:path>
            </a:pathLst>
          </a:custGeom>
          <a:blipFill>
            <a:blip r:embed="rId5"/>
            <a:stretch>
              <a:fillRect/>
            </a:stretch>
          </a:blipFill>
        </p:spPr>
        <p:txBody>
          <a:bodyPr/>
          <a:lstStyle/>
          <a:p>
            <a:endParaRPr lang="en-US"/>
          </a:p>
        </p:txBody>
      </p:sp>
      <p:sp>
        <p:nvSpPr>
          <p:cNvPr id="13" name="Freeform 13"/>
          <p:cNvSpPr/>
          <p:nvPr/>
        </p:nvSpPr>
        <p:spPr>
          <a:xfrm>
            <a:off x="2535145" y="7923888"/>
            <a:ext cx="944598" cy="944598"/>
          </a:xfrm>
          <a:custGeom>
            <a:avLst/>
            <a:gdLst/>
            <a:ahLst/>
            <a:cxnLst/>
            <a:rect l="l" t="t" r="r" b="b"/>
            <a:pathLst>
              <a:path w="944598" h="944598">
                <a:moveTo>
                  <a:pt x="0" y="0"/>
                </a:moveTo>
                <a:lnTo>
                  <a:pt x="944597" y="0"/>
                </a:lnTo>
                <a:lnTo>
                  <a:pt x="944597" y="944597"/>
                </a:lnTo>
                <a:lnTo>
                  <a:pt x="0" y="944597"/>
                </a:lnTo>
                <a:lnTo>
                  <a:pt x="0" y="0"/>
                </a:lnTo>
                <a:close/>
              </a:path>
            </a:pathLst>
          </a:custGeom>
          <a:blipFill>
            <a:blip r:embed="rId6"/>
            <a:stretch>
              <a:fillRect/>
            </a:stretch>
          </a:blipFill>
        </p:spPr>
        <p:txBody>
          <a:bodyPr/>
          <a:lstStyle/>
          <a:p>
            <a:endParaRPr lang="en-US"/>
          </a:p>
        </p:txBody>
      </p:sp>
      <p:sp>
        <p:nvSpPr>
          <p:cNvPr id="14" name="TextBox 14"/>
          <p:cNvSpPr txBox="1"/>
          <p:nvPr/>
        </p:nvSpPr>
        <p:spPr>
          <a:xfrm>
            <a:off x="1379006" y="2602311"/>
            <a:ext cx="8817502" cy="3852934"/>
          </a:xfrm>
          <a:prstGeom prst="rect">
            <a:avLst/>
          </a:prstGeom>
        </p:spPr>
        <p:txBody>
          <a:bodyPr lIns="0" tIns="0" rIns="0" bIns="0" rtlCol="0" anchor="t">
            <a:spAutoFit/>
          </a:bodyPr>
          <a:lstStyle/>
          <a:p>
            <a:pPr>
              <a:lnSpc>
                <a:spcPts val="10315"/>
              </a:lnSpc>
            </a:pPr>
            <a:r>
              <a:rPr lang="en-US" sz="7065">
                <a:solidFill>
                  <a:srgbClr val="FFFFFF"/>
                </a:solidFill>
                <a:latin typeface="Roboto Slab Bold"/>
              </a:rPr>
              <a:t>What Happens at a Women's Wellness Exam</a:t>
            </a:r>
          </a:p>
        </p:txBody>
      </p:sp>
      <p:sp>
        <p:nvSpPr>
          <p:cNvPr id="15" name="TextBox 15"/>
          <p:cNvSpPr txBox="1"/>
          <p:nvPr/>
        </p:nvSpPr>
        <p:spPr>
          <a:xfrm>
            <a:off x="1197292" y="1616157"/>
            <a:ext cx="4816006" cy="900430"/>
          </a:xfrm>
          <a:prstGeom prst="rect">
            <a:avLst/>
          </a:prstGeom>
        </p:spPr>
        <p:txBody>
          <a:bodyPr lIns="0" tIns="0" rIns="0" bIns="0" rtlCol="0" anchor="t">
            <a:spAutoFit/>
          </a:bodyPr>
          <a:lstStyle/>
          <a:p>
            <a:pPr>
              <a:lnSpc>
                <a:spcPts val="7280"/>
              </a:lnSpc>
            </a:pPr>
            <a:r>
              <a:rPr lang="en-US" sz="5600">
                <a:solidFill>
                  <a:srgbClr val="0C2675"/>
                </a:solidFill>
                <a:latin typeface="Roboto Slab"/>
              </a:rPr>
              <a:t>Part 3:</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1EFED"/>
        </a:solidFill>
        <a:effectLst/>
      </p:bgPr>
    </p:bg>
    <p:spTree>
      <p:nvGrpSpPr>
        <p:cNvPr id="1" name=""/>
        <p:cNvGrpSpPr/>
        <p:nvPr/>
      </p:nvGrpSpPr>
      <p:grpSpPr>
        <a:xfrm>
          <a:off x="0" y="0"/>
          <a:ext cx="0" cy="0"/>
          <a:chOff x="0" y="0"/>
          <a:chExt cx="0" cy="0"/>
        </a:xfrm>
      </p:grpSpPr>
      <p:grpSp>
        <p:nvGrpSpPr>
          <p:cNvPr id="2" name="Group 2"/>
          <p:cNvGrpSpPr/>
          <p:nvPr/>
        </p:nvGrpSpPr>
        <p:grpSpPr>
          <a:xfrm>
            <a:off x="9144000" y="0"/>
            <a:ext cx="9144000" cy="10287000"/>
            <a:chOff x="0" y="0"/>
            <a:chExt cx="12192000" cy="13716000"/>
          </a:xfrm>
        </p:grpSpPr>
        <p:pic>
          <p:nvPicPr>
            <p:cNvPr id="3" name="Picture 3"/>
            <p:cNvPicPr>
              <a:picLocks noChangeAspect="1"/>
            </p:cNvPicPr>
            <p:nvPr/>
          </p:nvPicPr>
          <p:blipFill>
            <a:blip r:embed="rId3"/>
            <a:srcRect l="13181" r="39966"/>
            <a:stretch>
              <a:fillRect/>
            </a:stretch>
          </p:blipFill>
          <p:spPr>
            <a:xfrm>
              <a:off x="0" y="0"/>
              <a:ext cx="12192000" cy="13716000"/>
            </a:xfrm>
            <a:prstGeom prst="rect">
              <a:avLst/>
            </a:prstGeom>
          </p:spPr>
        </p:pic>
      </p:grpSp>
      <p:sp>
        <p:nvSpPr>
          <p:cNvPr id="4" name="TextBox 4"/>
          <p:cNvSpPr txBox="1"/>
          <p:nvPr/>
        </p:nvSpPr>
        <p:spPr>
          <a:xfrm>
            <a:off x="1516931" y="2518485"/>
            <a:ext cx="3925169" cy="539496"/>
          </a:xfrm>
          <a:prstGeom prst="rect">
            <a:avLst/>
          </a:prstGeom>
        </p:spPr>
        <p:txBody>
          <a:bodyPr lIns="0" tIns="0" rIns="0" bIns="0" rtlCol="0" anchor="t">
            <a:spAutoFit/>
          </a:bodyPr>
          <a:lstStyle/>
          <a:p>
            <a:pPr>
              <a:lnSpc>
                <a:spcPts val="4632"/>
              </a:lnSpc>
            </a:pPr>
            <a:r>
              <a:rPr lang="en-US" sz="2400" spc="235">
                <a:solidFill>
                  <a:srgbClr val="0C2675"/>
                </a:solidFill>
                <a:latin typeface="Roboto Condensed Bold"/>
              </a:rPr>
              <a:t>STEP 5</a:t>
            </a:r>
          </a:p>
        </p:txBody>
      </p:sp>
      <p:grpSp>
        <p:nvGrpSpPr>
          <p:cNvPr id="5" name="Group 5"/>
          <p:cNvGrpSpPr/>
          <p:nvPr/>
        </p:nvGrpSpPr>
        <p:grpSpPr>
          <a:xfrm>
            <a:off x="1331507" y="6731206"/>
            <a:ext cx="4888639" cy="1051258"/>
            <a:chOff x="0" y="0"/>
            <a:chExt cx="624891" cy="134377"/>
          </a:xfrm>
        </p:grpSpPr>
        <p:sp>
          <p:nvSpPr>
            <p:cNvPr id="6" name="Freeform 6"/>
            <p:cNvSpPr/>
            <p:nvPr/>
          </p:nvSpPr>
          <p:spPr>
            <a:xfrm>
              <a:off x="0" y="0"/>
              <a:ext cx="624891" cy="134377"/>
            </a:xfrm>
            <a:custGeom>
              <a:avLst/>
              <a:gdLst/>
              <a:ahLst/>
              <a:cxnLst/>
              <a:rect l="l" t="t" r="r" b="b"/>
              <a:pathLst>
                <a:path w="624891" h="134377">
                  <a:moveTo>
                    <a:pt x="0" y="0"/>
                  </a:moveTo>
                  <a:lnTo>
                    <a:pt x="624891" y="0"/>
                  </a:lnTo>
                  <a:lnTo>
                    <a:pt x="624891" y="134377"/>
                  </a:lnTo>
                  <a:lnTo>
                    <a:pt x="0" y="134377"/>
                  </a:lnTo>
                  <a:close/>
                </a:path>
              </a:pathLst>
            </a:custGeom>
            <a:solidFill>
              <a:srgbClr val="335929"/>
            </a:solidFill>
          </p:spPr>
          <p:txBody>
            <a:bodyPr/>
            <a:lstStyle/>
            <a:p>
              <a:endParaRPr lang="en-US"/>
            </a:p>
          </p:txBody>
        </p:sp>
        <p:sp>
          <p:nvSpPr>
            <p:cNvPr id="7" name="TextBox 7"/>
            <p:cNvSpPr txBox="1"/>
            <p:nvPr/>
          </p:nvSpPr>
          <p:spPr>
            <a:xfrm>
              <a:off x="0" y="-28575"/>
              <a:ext cx="624891" cy="162952"/>
            </a:xfrm>
            <a:prstGeom prst="rect">
              <a:avLst/>
            </a:prstGeom>
          </p:spPr>
          <p:txBody>
            <a:bodyPr lIns="50800" tIns="50800" rIns="50800" bIns="50800" rtlCol="0" anchor="ctr"/>
            <a:lstStyle/>
            <a:p>
              <a:pPr algn="ctr">
                <a:lnSpc>
                  <a:spcPts val="1400"/>
                </a:lnSpc>
              </a:pPr>
              <a:endParaRPr/>
            </a:p>
          </p:txBody>
        </p:sp>
      </p:grpSp>
      <p:sp>
        <p:nvSpPr>
          <p:cNvPr id="8" name="TextBox 8"/>
          <p:cNvSpPr txBox="1"/>
          <p:nvPr/>
        </p:nvSpPr>
        <p:spPr>
          <a:xfrm>
            <a:off x="1499323" y="3699737"/>
            <a:ext cx="6796543" cy="3925569"/>
          </a:xfrm>
          <a:prstGeom prst="rect">
            <a:avLst/>
          </a:prstGeom>
        </p:spPr>
        <p:txBody>
          <a:bodyPr lIns="0" tIns="0" rIns="0" bIns="0" rtlCol="0" anchor="t">
            <a:spAutoFit/>
          </a:bodyPr>
          <a:lstStyle/>
          <a:p>
            <a:pPr>
              <a:lnSpc>
                <a:spcPts val="7865"/>
              </a:lnSpc>
            </a:pPr>
            <a:r>
              <a:rPr lang="en-US" sz="5500">
                <a:solidFill>
                  <a:srgbClr val="0C2675"/>
                </a:solidFill>
                <a:latin typeface="Roboto Slab Bold"/>
              </a:rPr>
              <a:t>Your wife or female family member changes into a </a:t>
            </a:r>
            <a:r>
              <a:rPr lang="en-US" sz="5500">
                <a:solidFill>
                  <a:srgbClr val="FFFFFF"/>
                </a:solidFill>
                <a:latin typeface="Roboto Slab Bold"/>
              </a:rPr>
              <a:t>medical gown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1EFED"/>
        </a:solidFill>
        <a:effectLst/>
      </p:bgPr>
    </p:bg>
    <p:spTree>
      <p:nvGrpSpPr>
        <p:cNvPr id="1" name=""/>
        <p:cNvGrpSpPr/>
        <p:nvPr/>
      </p:nvGrpSpPr>
      <p:grpSpPr>
        <a:xfrm>
          <a:off x="0" y="0"/>
          <a:ext cx="0" cy="0"/>
          <a:chOff x="0" y="0"/>
          <a:chExt cx="0" cy="0"/>
        </a:xfrm>
      </p:grpSpPr>
      <p:sp>
        <p:nvSpPr>
          <p:cNvPr id="2" name="TextBox 2"/>
          <p:cNvSpPr txBox="1"/>
          <p:nvPr/>
        </p:nvSpPr>
        <p:spPr>
          <a:xfrm>
            <a:off x="1516931" y="2518485"/>
            <a:ext cx="3925169" cy="539496"/>
          </a:xfrm>
          <a:prstGeom prst="rect">
            <a:avLst/>
          </a:prstGeom>
        </p:spPr>
        <p:txBody>
          <a:bodyPr lIns="0" tIns="0" rIns="0" bIns="0" rtlCol="0" anchor="t">
            <a:spAutoFit/>
          </a:bodyPr>
          <a:lstStyle/>
          <a:p>
            <a:pPr>
              <a:lnSpc>
                <a:spcPts val="4632"/>
              </a:lnSpc>
            </a:pPr>
            <a:r>
              <a:rPr lang="en-US" sz="2400" spc="235">
                <a:solidFill>
                  <a:srgbClr val="0C2675"/>
                </a:solidFill>
                <a:latin typeface="Roboto Condensed Bold"/>
              </a:rPr>
              <a:t>STEP 5</a:t>
            </a:r>
          </a:p>
        </p:txBody>
      </p:sp>
      <p:grpSp>
        <p:nvGrpSpPr>
          <p:cNvPr id="3" name="Group 3"/>
          <p:cNvGrpSpPr/>
          <p:nvPr/>
        </p:nvGrpSpPr>
        <p:grpSpPr>
          <a:xfrm>
            <a:off x="1939599" y="4285821"/>
            <a:ext cx="4888639" cy="1051258"/>
            <a:chOff x="0" y="0"/>
            <a:chExt cx="624891" cy="134377"/>
          </a:xfrm>
        </p:grpSpPr>
        <p:sp>
          <p:nvSpPr>
            <p:cNvPr id="4" name="Freeform 4"/>
            <p:cNvSpPr/>
            <p:nvPr/>
          </p:nvSpPr>
          <p:spPr>
            <a:xfrm>
              <a:off x="0" y="0"/>
              <a:ext cx="624891" cy="134377"/>
            </a:xfrm>
            <a:custGeom>
              <a:avLst/>
              <a:gdLst/>
              <a:ahLst/>
              <a:cxnLst/>
              <a:rect l="l" t="t" r="r" b="b"/>
              <a:pathLst>
                <a:path w="624891" h="134377">
                  <a:moveTo>
                    <a:pt x="0" y="0"/>
                  </a:moveTo>
                  <a:lnTo>
                    <a:pt x="624891" y="0"/>
                  </a:lnTo>
                  <a:lnTo>
                    <a:pt x="624891" y="134377"/>
                  </a:lnTo>
                  <a:lnTo>
                    <a:pt x="0" y="134377"/>
                  </a:lnTo>
                  <a:close/>
                </a:path>
              </a:pathLst>
            </a:custGeom>
            <a:solidFill>
              <a:srgbClr val="335929"/>
            </a:solidFill>
          </p:spPr>
          <p:txBody>
            <a:bodyPr/>
            <a:lstStyle/>
            <a:p>
              <a:endParaRPr lang="en-US"/>
            </a:p>
          </p:txBody>
        </p:sp>
        <p:sp>
          <p:nvSpPr>
            <p:cNvPr id="5" name="TextBox 5"/>
            <p:cNvSpPr txBox="1"/>
            <p:nvPr/>
          </p:nvSpPr>
          <p:spPr>
            <a:xfrm>
              <a:off x="0" y="-28575"/>
              <a:ext cx="624891" cy="162952"/>
            </a:xfrm>
            <a:prstGeom prst="rect">
              <a:avLst/>
            </a:prstGeom>
          </p:spPr>
          <p:txBody>
            <a:bodyPr lIns="50800" tIns="50800" rIns="50800" bIns="50800" rtlCol="0" anchor="ctr"/>
            <a:lstStyle/>
            <a:p>
              <a:pPr algn="ctr">
                <a:lnSpc>
                  <a:spcPts val="1400"/>
                </a:lnSpc>
              </a:pPr>
              <a:endParaRPr/>
            </a:p>
          </p:txBody>
        </p:sp>
      </p:grpSp>
      <p:sp>
        <p:nvSpPr>
          <p:cNvPr id="6" name="TextBox 6"/>
          <p:cNvSpPr txBox="1"/>
          <p:nvPr/>
        </p:nvSpPr>
        <p:spPr>
          <a:xfrm>
            <a:off x="1516931" y="3251724"/>
            <a:ext cx="5772076" cy="1944369"/>
          </a:xfrm>
          <a:prstGeom prst="rect">
            <a:avLst/>
          </a:prstGeom>
        </p:spPr>
        <p:txBody>
          <a:bodyPr lIns="0" tIns="0" rIns="0" bIns="0" rtlCol="0" anchor="t">
            <a:spAutoFit/>
          </a:bodyPr>
          <a:lstStyle/>
          <a:p>
            <a:pPr>
              <a:lnSpc>
                <a:spcPts val="7865"/>
              </a:lnSpc>
            </a:pPr>
            <a:r>
              <a:rPr lang="en-US" sz="5500">
                <a:solidFill>
                  <a:srgbClr val="0C2675"/>
                </a:solidFill>
                <a:latin typeface="Roboto Slab Bold"/>
              </a:rPr>
              <a:t>She changes into a </a:t>
            </a:r>
            <a:r>
              <a:rPr lang="en-US" sz="5500">
                <a:solidFill>
                  <a:srgbClr val="FFFFFF"/>
                </a:solidFill>
                <a:latin typeface="Roboto Slab Bold"/>
              </a:rPr>
              <a:t>medical gown</a:t>
            </a:r>
          </a:p>
        </p:txBody>
      </p:sp>
      <p:grpSp>
        <p:nvGrpSpPr>
          <p:cNvPr id="7" name="Group 7"/>
          <p:cNvGrpSpPr/>
          <p:nvPr/>
        </p:nvGrpSpPr>
        <p:grpSpPr>
          <a:xfrm>
            <a:off x="9144000" y="0"/>
            <a:ext cx="9144000" cy="10287000"/>
            <a:chOff x="0" y="0"/>
            <a:chExt cx="12192000" cy="13716000"/>
          </a:xfrm>
        </p:grpSpPr>
        <p:pic>
          <p:nvPicPr>
            <p:cNvPr id="8" name="Picture 8"/>
            <p:cNvPicPr>
              <a:picLocks noChangeAspect="1"/>
            </p:cNvPicPr>
            <p:nvPr/>
          </p:nvPicPr>
          <p:blipFill>
            <a:blip r:embed="rId3"/>
            <a:srcRect l="13181" r="39966"/>
            <a:stretch>
              <a:fillRect/>
            </a:stretch>
          </p:blipFill>
          <p:spPr>
            <a:xfrm>
              <a:off x="0" y="0"/>
              <a:ext cx="12192000" cy="13716000"/>
            </a:xfrm>
            <a:prstGeom prst="rect">
              <a:avLst/>
            </a:prstGeom>
          </p:spPr>
        </p:pic>
      </p:grpSp>
      <p:sp>
        <p:nvSpPr>
          <p:cNvPr id="9" name="Freeform 9"/>
          <p:cNvSpPr/>
          <p:nvPr/>
        </p:nvSpPr>
        <p:spPr>
          <a:xfrm>
            <a:off x="6047106" y="6820048"/>
            <a:ext cx="6193789" cy="2438252"/>
          </a:xfrm>
          <a:custGeom>
            <a:avLst/>
            <a:gdLst/>
            <a:ahLst/>
            <a:cxnLst/>
            <a:rect l="l" t="t" r="r" b="b"/>
            <a:pathLst>
              <a:path w="6193789" h="2438252">
                <a:moveTo>
                  <a:pt x="0" y="0"/>
                </a:moveTo>
                <a:lnTo>
                  <a:pt x="6193788" y="0"/>
                </a:lnTo>
                <a:lnTo>
                  <a:pt x="6193788" y="2438252"/>
                </a:lnTo>
                <a:lnTo>
                  <a:pt x="0" y="2438252"/>
                </a:lnTo>
                <a:lnTo>
                  <a:pt x="0" y="0"/>
                </a:lnTo>
                <a:close/>
              </a:path>
            </a:pathLst>
          </a:custGeom>
          <a:blipFill>
            <a:blip r:embed="rId4"/>
            <a:stretch>
              <a:fillRect t="-77012" b="-77012"/>
            </a:stretch>
          </a:blipFill>
        </p:spPr>
        <p:txBody>
          <a:bodyPr/>
          <a:lstStyle/>
          <a:p>
            <a:endParaRPr lang="en-US"/>
          </a:p>
        </p:txBody>
      </p:sp>
      <p:sp>
        <p:nvSpPr>
          <p:cNvPr id="10" name="AutoShape 10"/>
          <p:cNvSpPr/>
          <p:nvPr/>
        </p:nvSpPr>
        <p:spPr>
          <a:xfrm flipH="1">
            <a:off x="11860820" y="7617684"/>
            <a:ext cx="869018" cy="421490"/>
          </a:xfrm>
          <a:prstGeom prst="line">
            <a:avLst/>
          </a:prstGeom>
          <a:ln w="76200" cap="flat">
            <a:solidFill>
              <a:srgbClr val="FFC72C"/>
            </a:solidFill>
            <a:prstDash val="solid"/>
            <a:headEnd type="none" w="sm" len="sm"/>
            <a:tailEnd type="arrow" w="med" len="sm"/>
          </a:ln>
        </p:spPr>
        <p:txBody>
          <a:bodyPr/>
          <a:lstStyle/>
          <a:p>
            <a:endParaRPr lang="en-US"/>
          </a:p>
        </p:txBody>
      </p:sp>
      <p:grpSp>
        <p:nvGrpSpPr>
          <p:cNvPr id="11" name="Group 11"/>
          <p:cNvGrpSpPr/>
          <p:nvPr/>
        </p:nvGrpSpPr>
        <p:grpSpPr>
          <a:xfrm>
            <a:off x="12729838" y="7295767"/>
            <a:ext cx="2658204" cy="643833"/>
            <a:chOff x="0" y="0"/>
            <a:chExt cx="3544271" cy="858444"/>
          </a:xfrm>
        </p:grpSpPr>
        <p:grpSp>
          <p:nvGrpSpPr>
            <p:cNvPr id="12" name="Group 12"/>
            <p:cNvGrpSpPr/>
            <p:nvPr/>
          </p:nvGrpSpPr>
          <p:grpSpPr>
            <a:xfrm>
              <a:off x="0" y="0"/>
              <a:ext cx="3544271" cy="858444"/>
              <a:chOff x="0" y="0"/>
              <a:chExt cx="339785" cy="82298"/>
            </a:xfrm>
          </p:grpSpPr>
          <p:sp>
            <p:nvSpPr>
              <p:cNvPr id="13" name="Freeform 13"/>
              <p:cNvSpPr/>
              <p:nvPr/>
            </p:nvSpPr>
            <p:spPr>
              <a:xfrm>
                <a:off x="0" y="0"/>
                <a:ext cx="339785" cy="82298"/>
              </a:xfrm>
              <a:custGeom>
                <a:avLst/>
                <a:gdLst/>
                <a:ahLst/>
                <a:cxnLst/>
                <a:rect l="l" t="t" r="r" b="b"/>
                <a:pathLst>
                  <a:path w="339785" h="82298">
                    <a:moveTo>
                      <a:pt x="0" y="0"/>
                    </a:moveTo>
                    <a:lnTo>
                      <a:pt x="339785" y="0"/>
                    </a:lnTo>
                    <a:lnTo>
                      <a:pt x="339785" y="82298"/>
                    </a:lnTo>
                    <a:lnTo>
                      <a:pt x="0" y="82298"/>
                    </a:lnTo>
                    <a:close/>
                  </a:path>
                </a:pathLst>
              </a:custGeom>
              <a:solidFill>
                <a:srgbClr val="FFC72C"/>
              </a:solidFill>
            </p:spPr>
            <p:txBody>
              <a:bodyPr/>
              <a:lstStyle/>
              <a:p>
                <a:endParaRPr lang="en-US"/>
              </a:p>
            </p:txBody>
          </p:sp>
          <p:sp>
            <p:nvSpPr>
              <p:cNvPr id="14" name="TextBox 14"/>
              <p:cNvSpPr txBox="1"/>
              <p:nvPr/>
            </p:nvSpPr>
            <p:spPr>
              <a:xfrm>
                <a:off x="0" y="-28575"/>
                <a:ext cx="339785" cy="110873"/>
              </a:xfrm>
              <a:prstGeom prst="rect">
                <a:avLst/>
              </a:prstGeom>
            </p:spPr>
            <p:txBody>
              <a:bodyPr lIns="50800" tIns="50800" rIns="50800" bIns="50800" rtlCol="0" anchor="ctr"/>
              <a:lstStyle/>
              <a:p>
                <a:pPr algn="ctr">
                  <a:lnSpc>
                    <a:spcPts val="1400"/>
                  </a:lnSpc>
                </a:pPr>
                <a:endParaRPr/>
              </a:p>
            </p:txBody>
          </p:sp>
        </p:grpSp>
        <p:sp>
          <p:nvSpPr>
            <p:cNvPr id="15" name="TextBox 15"/>
            <p:cNvSpPr txBox="1"/>
            <p:nvPr/>
          </p:nvSpPr>
          <p:spPr>
            <a:xfrm>
              <a:off x="215617" y="9233"/>
              <a:ext cx="3113038" cy="659003"/>
            </a:xfrm>
            <a:prstGeom prst="rect">
              <a:avLst/>
            </a:prstGeom>
          </p:spPr>
          <p:txBody>
            <a:bodyPr lIns="0" tIns="0" rIns="0" bIns="0" rtlCol="0" anchor="t">
              <a:spAutoFit/>
            </a:bodyPr>
            <a:lstStyle/>
            <a:p>
              <a:pPr algn="ctr">
                <a:lnSpc>
                  <a:spcPts val="4632"/>
                </a:lnSpc>
              </a:pPr>
              <a:r>
                <a:rPr lang="en-US" sz="2400" spc="235">
                  <a:solidFill>
                    <a:srgbClr val="0C2675"/>
                  </a:solidFill>
                  <a:latin typeface="Roboto Condensed Bold"/>
                </a:rPr>
                <a:t>PAPER SHEET</a:t>
              </a: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1EFED"/>
        </a:solidFill>
        <a:effectLst/>
      </p:bgPr>
    </p:bg>
    <p:spTree>
      <p:nvGrpSpPr>
        <p:cNvPr id="1" name=""/>
        <p:cNvGrpSpPr/>
        <p:nvPr/>
      </p:nvGrpSpPr>
      <p:grpSpPr>
        <a:xfrm>
          <a:off x="0" y="0"/>
          <a:ext cx="0" cy="0"/>
          <a:chOff x="0" y="0"/>
          <a:chExt cx="0" cy="0"/>
        </a:xfrm>
      </p:grpSpPr>
      <p:grpSp>
        <p:nvGrpSpPr>
          <p:cNvPr id="2" name="Group 2"/>
          <p:cNvGrpSpPr/>
          <p:nvPr/>
        </p:nvGrpSpPr>
        <p:grpSpPr>
          <a:xfrm>
            <a:off x="9144000" y="0"/>
            <a:ext cx="9144000" cy="10287000"/>
            <a:chOff x="0" y="0"/>
            <a:chExt cx="12192000" cy="13716000"/>
          </a:xfrm>
        </p:grpSpPr>
        <p:pic>
          <p:nvPicPr>
            <p:cNvPr id="3" name="Picture 3"/>
            <p:cNvPicPr>
              <a:picLocks noChangeAspect="1"/>
            </p:cNvPicPr>
            <p:nvPr/>
          </p:nvPicPr>
          <p:blipFill>
            <a:blip r:embed="rId3"/>
            <a:srcRect l="27909" r="18238"/>
            <a:stretch>
              <a:fillRect/>
            </a:stretch>
          </p:blipFill>
          <p:spPr>
            <a:xfrm>
              <a:off x="0" y="0"/>
              <a:ext cx="12192000" cy="13716000"/>
            </a:xfrm>
            <a:prstGeom prst="rect">
              <a:avLst/>
            </a:prstGeom>
          </p:spPr>
        </p:pic>
      </p:grpSp>
      <p:sp>
        <p:nvSpPr>
          <p:cNvPr id="4" name="TextBox 4"/>
          <p:cNvSpPr txBox="1"/>
          <p:nvPr/>
        </p:nvSpPr>
        <p:spPr>
          <a:xfrm>
            <a:off x="1516931" y="2523570"/>
            <a:ext cx="3925169" cy="539496"/>
          </a:xfrm>
          <a:prstGeom prst="rect">
            <a:avLst/>
          </a:prstGeom>
        </p:spPr>
        <p:txBody>
          <a:bodyPr lIns="0" tIns="0" rIns="0" bIns="0" rtlCol="0" anchor="t">
            <a:spAutoFit/>
          </a:bodyPr>
          <a:lstStyle/>
          <a:p>
            <a:pPr>
              <a:lnSpc>
                <a:spcPts val="4632"/>
              </a:lnSpc>
            </a:pPr>
            <a:r>
              <a:rPr lang="en-US" sz="2400" spc="235">
                <a:solidFill>
                  <a:srgbClr val="0C2675"/>
                </a:solidFill>
                <a:latin typeface="Roboto Condensed Bold"/>
              </a:rPr>
              <a:t>STEP 6</a:t>
            </a:r>
          </a:p>
        </p:txBody>
      </p:sp>
      <p:grpSp>
        <p:nvGrpSpPr>
          <p:cNvPr id="5" name="Group 5"/>
          <p:cNvGrpSpPr/>
          <p:nvPr/>
        </p:nvGrpSpPr>
        <p:grpSpPr>
          <a:xfrm>
            <a:off x="1426564" y="4300431"/>
            <a:ext cx="2395042" cy="1073055"/>
            <a:chOff x="0" y="0"/>
            <a:chExt cx="306147" cy="137164"/>
          </a:xfrm>
        </p:grpSpPr>
        <p:sp>
          <p:nvSpPr>
            <p:cNvPr id="6" name="Freeform 6"/>
            <p:cNvSpPr/>
            <p:nvPr/>
          </p:nvSpPr>
          <p:spPr>
            <a:xfrm>
              <a:off x="0" y="0"/>
              <a:ext cx="306147" cy="137164"/>
            </a:xfrm>
            <a:custGeom>
              <a:avLst/>
              <a:gdLst/>
              <a:ahLst/>
              <a:cxnLst/>
              <a:rect l="l" t="t" r="r" b="b"/>
              <a:pathLst>
                <a:path w="306147" h="137164">
                  <a:moveTo>
                    <a:pt x="0" y="0"/>
                  </a:moveTo>
                  <a:lnTo>
                    <a:pt x="306147" y="0"/>
                  </a:lnTo>
                  <a:lnTo>
                    <a:pt x="306147" y="137164"/>
                  </a:lnTo>
                  <a:lnTo>
                    <a:pt x="0" y="137164"/>
                  </a:lnTo>
                  <a:close/>
                </a:path>
              </a:pathLst>
            </a:custGeom>
            <a:solidFill>
              <a:srgbClr val="335929"/>
            </a:solidFill>
          </p:spPr>
          <p:txBody>
            <a:bodyPr/>
            <a:lstStyle/>
            <a:p>
              <a:endParaRPr lang="en-US"/>
            </a:p>
          </p:txBody>
        </p:sp>
        <p:sp>
          <p:nvSpPr>
            <p:cNvPr id="7" name="TextBox 7"/>
            <p:cNvSpPr txBox="1"/>
            <p:nvPr/>
          </p:nvSpPr>
          <p:spPr>
            <a:xfrm>
              <a:off x="0" y="-28575"/>
              <a:ext cx="306147" cy="165739"/>
            </a:xfrm>
            <a:prstGeom prst="rect">
              <a:avLst/>
            </a:prstGeom>
          </p:spPr>
          <p:txBody>
            <a:bodyPr lIns="50800" tIns="50800" rIns="50800" bIns="50800" rtlCol="0" anchor="ctr"/>
            <a:lstStyle/>
            <a:p>
              <a:pPr algn="ctr">
                <a:lnSpc>
                  <a:spcPts val="1400"/>
                </a:lnSpc>
              </a:pPr>
              <a:endParaRPr/>
            </a:p>
          </p:txBody>
        </p:sp>
      </p:grpSp>
      <p:sp>
        <p:nvSpPr>
          <p:cNvPr id="8" name="TextBox 8"/>
          <p:cNvSpPr txBox="1"/>
          <p:nvPr/>
        </p:nvSpPr>
        <p:spPr>
          <a:xfrm>
            <a:off x="1516931" y="3266334"/>
            <a:ext cx="6268131" cy="1944369"/>
          </a:xfrm>
          <a:prstGeom prst="rect">
            <a:avLst/>
          </a:prstGeom>
        </p:spPr>
        <p:txBody>
          <a:bodyPr lIns="0" tIns="0" rIns="0" bIns="0" rtlCol="0" anchor="t">
            <a:spAutoFit/>
          </a:bodyPr>
          <a:lstStyle/>
          <a:p>
            <a:pPr>
              <a:lnSpc>
                <a:spcPts val="7865"/>
              </a:lnSpc>
            </a:pPr>
            <a:r>
              <a:rPr lang="en-US" sz="5500">
                <a:solidFill>
                  <a:srgbClr val="0C2675"/>
                </a:solidFill>
                <a:latin typeface="Roboto Slab Bold"/>
              </a:rPr>
              <a:t>She talks with her </a:t>
            </a:r>
            <a:r>
              <a:rPr lang="en-US" sz="5500">
                <a:solidFill>
                  <a:srgbClr val="FFFFFF"/>
                </a:solidFill>
                <a:latin typeface="Roboto Slab Bold"/>
              </a:rPr>
              <a:t>doctor</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1EFED"/>
        </a:solidFill>
        <a:effectLst/>
      </p:bgPr>
    </p:bg>
    <p:spTree>
      <p:nvGrpSpPr>
        <p:cNvPr id="1" name=""/>
        <p:cNvGrpSpPr/>
        <p:nvPr/>
      </p:nvGrpSpPr>
      <p:grpSpPr>
        <a:xfrm>
          <a:off x="0" y="0"/>
          <a:ext cx="0" cy="0"/>
          <a:chOff x="0" y="0"/>
          <a:chExt cx="0" cy="0"/>
        </a:xfrm>
      </p:grpSpPr>
      <p:grpSp>
        <p:nvGrpSpPr>
          <p:cNvPr id="2" name="Group 2"/>
          <p:cNvGrpSpPr/>
          <p:nvPr/>
        </p:nvGrpSpPr>
        <p:grpSpPr>
          <a:xfrm>
            <a:off x="9144000" y="0"/>
            <a:ext cx="9144000" cy="10287000"/>
            <a:chOff x="0" y="0"/>
            <a:chExt cx="12192000" cy="13716000"/>
          </a:xfrm>
        </p:grpSpPr>
        <p:pic>
          <p:nvPicPr>
            <p:cNvPr id="3" name="Picture 3"/>
            <p:cNvPicPr>
              <a:picLocks noChangeAspect="1"/>
            </p:cNvPicPr>
            <p:nvPr/>
          </p:nvPicPr>
          <p:blipFill>
            <a:blip r:embed="rId3"/>
            <a:srcRect l="27909" r="18238"/>
            <a:stretch>
              <a:fillRect/>
            </a:stretch>
          </p:blipFill>
          <p:spPr>
            <a:xfrm>
              <a:off x="0" y="0"/>
              <a:ext cx="12192000" cy="13716000"/>
            </a:xfrm>
            <a:prstGeom prst="rect">
              <a:avLst/>
            </a:prstGeom>
          </p:spPr>
        </p:pic>
      </p:grpSp>
      <p:sp>
        <p:nvSpPr>
          <p:cNvPr id="4" name="TextBox 4"/>
          <p:cNvSpPr txBox="1"/>
          <p:nvPr/>
        </p:nvSpPr>
        <p:spPr>
          <a:xfrm>
            <a:off x="1516931" y="2523570"/>
            <a:ext cx="3925169" cy="539496"/>
          </a:xfrm>
          <a:prstGeom prst="rect">
            <a:avLst/>
          </a:prstGeom>
        </p:spPr>
        <p:txBody>
          <a:bodyPr lIns="0" tIns="0" rIns="0" bIns="0" rtlCol="0" anchor="t">
            <a:spAutoFit/>
          </a:bodyPr>
          <a:lstStyle/>
          <a:p>
            <a:pPr>
              <a:lnSpc>
                <a:spcPts val="4632"/>
              </a:lnSpc>
            </a:pPr>
            <a:r>
              <a:rPr lang="en-US" sz="2400" spc="235">
                <a:solidFill>
                  <a:srgbClr val="0C2675"/>
                </a:solidFill>
                <a:latin typeface="Roboto Condensed Bold"/>
              </a:rPr>
              <a:t>STEP 6</a:t>
            </a:r>
          </a:p>
        </p:txBody>
      </p:sp>
      <p:grpSp>
        <p:nvGrpSpPr>
          <p:cNvPr id="5" name="Group 5"/>
          <p:cNvGrpSpPr/>
          <p:nvPr/>
        </p:nvGrpSpPr>
        <p:grpSpPr>
          <a:xfrm>
            <a:off x="1426564" y="4300431"/>
            <a:ext cx="2395042" cy="1073055"/>
            <a:chOff x="0" y="0"/>
            <a:chExt cx="306147" cy="137164"/>
          </a:xfrm>
        </p:grpSpPr>
        <p:sp>
          <p:nvSpPr>
            <p:cNvPr id="6" name="Freeform 6"/>
            <p:cNvSpPr/>
            <p:nvPr/>
          </p:nvSpPr>
          <p:spPr>
            <a:xfrm>
              <a:off x="0" y="0"/>
              <a:ext cx="306147" cy="137164"/>
            </a:xfrm>
            <a:custGeom>
              <a:avLst/>
              <a:gdLst/>
              <a:ahLst/>
              <a:cxnLst/>
              <a:rect l="l" t="t" r="r" b="b"/>
              <a:pathLst>
                <a:path w="306147" h="137164">
                  <a:moveTo>
                    <a:pt x="0" y="0"/>
                  </a:moveTo>
                  <a:lnTo>
                    <a:pt x="306147" y="0"/>
                  </a:lnTo>
                  <a:lnTo>
                    <a:pt x="306147" y="137164"/>
                  </a:lnTo>
                  <a:lnTo>
                    <a:pt x="0" y="137164"/>
                  </a:lnTo>
                  <a:close/>
                </a:path>
              </a:pathLst>
            </a:custGeom>
            <a:solidFill>
              <a:srgbClr val="335929"/>
            </a:solidFill>
          </p:spPr>
          <p:txBody>
            <a:bodyPr/>
            <a:lstStyle/>
            <a:p>
              <a:endParaRPr lang="en-US"/>
            </a:p>
          </p:txBody>
        </p:sp>
        <p:sp>
          <p:nvSpPr>
            <p:cNvPr id="7" name="TextBox 7"/>
            <p:cNvSpPr txBox="1"/>
            <p:nvPr/>
          </p:nvSpPr>
          <p:spPr>
            <a:xfrm>
              <a:off x="0" y="-28575"/>
              <a:ext cx="306147" cy="165739"/>
            </a:xfrm>
            <a:prstGeom prst="rect">
              <a:avLst/>
            </a:prstGeom>
          </p:spPr>
          <p:txBody>
            <a:bodyPr lIns="50800" tIns="50800" rIns="50800" bIns="50800" rtlCol="0" anchor="ctr"/>
            <a:lstStyle/>
            <a:p>
              <a:pPr algn="ctr">
                <a:lnSpc>
                  <a:spcPts val="1400"/>
                </a:lnSpc>
              </a:pPr>
              <a:endParaRPr/>
            </a:p>
          </p:txBody>
        </p:sp>
      </p:grpSp>
      <p:sp>
        <p:nvSpPr>
          <p:cNvPr id="8" name="TextBox 8"/>
          <p:cNvSpPr txBox="1"/>
          <p:nvPr/>
        </p:nvSpPr>
        <p:spPr>
          <a:xfrm>
            <a:off x="1516931" y="3256809"/>
            <a:ext cx="6551590" cy="1944369"/>
          </a:xfrm>
          <a:prstGeom prst="rect">
            <a:avLst/>
          </a:prstGeom>
        </p:spPr>
        <p:txBody>
          <a:bodyPr lIns="0" tIns="0" rIns="0" bIns="0" rtlCol="0" anchor="t">
            <a:spAutoFit/>
          </a:bodyPr>
          <a:lstStyle/>
          <a:p>
            <a:pPr>
              <a:lnSpc>
                <a:spcPts val="7865"/>
              </a:lnSpc>
            </a:pPr>
            <a:r>
              <a:rPr lang="en-US" sz="5500">
                <a:solidFill>
                  <a:srgbClr val="0C2675"/>
                </a:solidFill>
                <a:latin typeface="Roboto Slab Bold"/>
              </a:rPr>
              <a:t>She talks with her </a:t>
            </a:r>
            <a:r>
              <a:rPr lang="en-US" sz="5500">
                <a:solidFill>
                  <a:srgbClr val="FFFFFF"/>
                </a:solidFill>
                <a:latin typeface="Roboto Slab Bold"/>
              </a:rPr>
              <a:t>doctor</a:t>
            </a:r>
          </a:p>
        </p:txBody>
      </p:sp>
      <p:grpSp>
        <p:nvGrpSpPr>
          <p:cNvPr id="9" name="Group 9"/>
          <p:cNvGrpSpPr/>
          <p:nvPr/>
        </p:nvGrpSpPr>
        <p:grpSpPr>
          <a:xfrm>
            <a:off x="10235939" y="4201134"/>
            <a:ext cx="7023361" cy="4830674"/>
            <a:chOff x="0" y="0"/>
            <a:chExt cx="2072481" cy="1425454"/>
          </a:xfrm>
        </p:grpSpPr>
        <p:sp>
          <p:nvSpPr>
            <p:cNvPr id="10" name="Freeform 10"/>
            <p:cNvSpPr/>
            <p:nvPr/>
          </p:nvSpPr>
          <p:spPr>
            <a:xfrm>
              <a:off x="0" y="0"/>
              <a:ext cx="2072481" cy="1425454"/>
            </a:xfrm>
            <a:custGeom>
              <a:avLst/>
              <a:gdLst/>
              <a:ahLst/>
              <a:cxnLst/>
              <a:rect l="l" t="t" r="r" b="b"/>
              <a:pathLst>
                <a:path w="2072481" h="1425454">
                  <a:moveTo>
                    <a:pt x="103617" y="0"/>
                  </a:moveTo>
                  <a:lnTo>
                    <a:pt x="1968864" y="0"/>
                  </a:lnTo>
                  <a:cubicBezTo>
                    <a:pt x="1996345" y="0"/>
                    <a:pt x="2022700" y="10917"/>
                    <a:pt x="2042132" y="30349"/>
                  </a:cubicBezTo>
                  <a:cubicBezTo>
                    <a:pt x="2061564" y="49781"/>
                    <a:pt x="2072481" y="76136"/>
                    <a:pt x="2072481" y="103617"/>
                  </a:cubicBezTo>
                  <a:lnTo>
                    <a:pt x="2072481" y="1321837"/>
                  </a:lnTo>
                  <a:cubicBezTo>
                    <a:pt x="2072481" y="1349318"/>
                    <a:pt x="2061564" y="1375673"/>
                    <a:pt x="2042132" y="1395105"/>
                  </a:cubicBezTo>
                  <a:cubicBezTo>
                    <a:pt x="2022700" y="1414537"/>
                    <a:pt x="1996345" y="1425454"/>
                    <a:pt x="1968864" y="1425454"/>
                  </a:cubicBezTo>
                  <a:lnTo>
                    <a:pt x="103617" y="1425454"/>
                  </a:lnTo>
                  <a:cubicBezTo>
                    <a:pt x="76136" y="1425454"/>
                    <a:pt x="49781" y="1414537"/>
                    <a:pt x="30349" y="1395105"/>
                  </a:cubicBezTo>
                  <a:cubicBezTo>
                    <a:pt x="10917" y="1375673"/>
                    <a:pt x="0" y="1349318"/>
                    <a:pt x="0" y="1321837"/>
                  </a:cubicBezTo>
                  <a:lnTo>
                    <a:pt x="0" y="103617"/>
                  </a:lnTo>
                  <a:cubicBezTo>
                    <a:pt x="0" y="76136"/>
                    <a:pt x="10917" y="49781"/>
                    <a:pt x="30349" y="30349"/>
                  </a:cubicBezTo>
                  <a:cubicBezTo>
                    <a:pt x="49781" y="10917"/>
                    <a:pt x="76136" y="0"/>
                    <a:pt x="103617" y="0"/>
                  </a:cubicBezTo>
                  <a:close/>
                </a:path>
              </a:pathLst>
            </a:custGeom>
            <a:solidFill>
              <a:srgbClr val="FFFFFF"/>
            </a:solidFill>
          </p:spPr>
          <p:txBody>
            <a:bodyPr/>
            <a:lstStyle/>
            <a:p>
              <a:endParaRPr lang="en-US"/>
            </a:p>
          </p:txBody>
        </p:sp>
        <p:sp>
          <p:nvSpPr>
            <p:cNvPr id="11" name="TextBox 11"/>
            <p:cNvSpPr txBox="1"/>
            <p:nvPr/>
          </p:nvSpPr>
          <p:spPr>
            <a:xfrm>
              <a:off x="0" y="-38100"/>
              <a:ext cx="2072481" cy="1463554"/>
            </a:xfrm>
            <a:prstGeom prst="rect">
              <a:avLst/>
            </a:prstGeom>
          </p:spPr>
          <p:txBody>
            <a:bodyPr lIns="50800" tIns="50800" rIns="50800" bIns="50800" rtlCol="0" anchor="ctr"/>
            <a:lstStyle/>
            <a:p>
              <a:pPr algn="ctr">
                <a:lnSpc>
                  <a:spcPts val="2520"/>
                </a:lnSpc>
              </a:pPr>
              <a:endParaRPr/>
            </a:p>
          </p:txBody>
        </p:sp>
      </p:grpSp>
      <p:sp>
        <p:nvSpPr>
          <p:cNvPr id="12" name="TextBox 12"/>
          <p:cNvSpPr txBox="1"/>
          <p:nvPr/>
        </p:nvSpPr>
        <p:spPr>
          <a:xfrm>
            <a:off x="11009792" y="5370691"/>
            <a:ext cx="5988383" cy="3067938"/>
          </a:xfrm>
          <a:prstGeom prst="rect">
            <a:avLst/>
          </a:prstGeom>
        </p:spPr>
        <p:txBody>
          <a:bodyPr lIns="0" tIns="0" rIns="0" bIns="0" rtlCol="0" anchor="t">
            <a:spAutoFit/>
          </a:bodyPr>
          <a:lstStyle/>
          <a:p>
            <a:pPr marL="604523" lvl="1" indent="-302261">
              <a:lnSpc>
                <a:spcPts val="4928"/>
              </a:lnSpc>
              <a:buFont typeface="Arial"/>
              <a:buChar char="•"/>
            </a:pPr>
            <a:r>
              <a:rPr lang="en-US" sz="2800">
                <a:solidFill>
                  <a:srgbClr val="0C2675"/>
                </a:solidFill>
                <a:latin typeface="Roboto Condensed"/>
              </a:rPr>
              <a:t>  When was your wife’s last period?</a:t>
            </a:r>
          </a:p>
          <a:p>
            <a:pPr marL="604523" lvl="1" indent="-302261">
              <a:lnSpc>
                <a:spcPts val="4928"/>
              </a:lnSpc>
              <a:buFont typeface="Arial"/>
              <a:buChar char="•"/>
            </a:pPr>
            <a:r>
              <a:rPr lang="en-US" sz="2800">
                <a:solidFill>
                  <a:srgbClr val="0C2675"/>
                </a:solidFill>
                <a:latin typeface="Roboto Condensed"/>
              </a:rPr>
              <a:t>  Is your wife sexually active?</a:t>
            </a:r>
          </a:p>
          <a:p>
            <a:pPr marL="604523" lvl="1" indent="-302261">
              <a:lnSpc>
                <a:spcPts val="4928"/>
              </a:lnSpc>
              <a:buFont typeface="Arial"/>
              <a:buChar char="•"/>
            </a:pPr>
            <a:r>
              <a:rPr lang="en-US" sz="2800">
                <a:solidFill>
                  <a:srgbClr val="0C2675"/>
                </a:solidFill>
                <a:latin typeface="Roboto Condensed"/>
              </a:rPr>
              <a:t>  Is your wife using birth control?</a:t>
            </a:r>
          </a:p>
          <a:p>
            <a:pPr marL="604523" lvl="1" indent="-302261">
              <a:lnSpc>
                <a:spcPts val="4928"/>
              </a:lnSpc>
              <a:buFont typeface="Arial"/>
              <a:buChar char="•"/>
            </a:pPr>
            <a:r>
              <a:rPr lang="en-US" sz="2800">
                <a:solidFill>
                  <a:srgbClr val="0C2675"/>
                </a:solidFill>
                <a:latin typeface="Roboto Condensed"/>
              </a:rPr>
              <a:t>  Does your wife think she might be pregnant?</a:t>
            </a:r>
          </a:p>
        </p:txBody>
      </p:sp>
      <p:sp>
        <p:nvSpPr>
          <p:cNvPr id="13" name="TextBox 13"/>
          <p:cNvSpPr txBox="1"/>
          <p:nvPr/>
        </p:nvSpPr>
        <p:spPr>
          <a:xfrm>
            <a:off x="11009792" y="4723155"/>
            <a:ext cx="5292582" cy="554602"/>
          </a:xfrm>
          <a:prstGeom prst="rect">
            <a:avLst/>
          </a:prstGeom>
        </p:spPr>
        <p:txBody>
          <a:bodyPr lIns="0" tIns="0" rIns="0" bIns="0" rtlCol="0" anchor="t">
            <a:spAutoFit/>
          </a:bodyPr>
          <a:lstStyle/>
          <a:p>
            <a:pPr>
              <a:lnSpc>
                <a:spcPts val="4714"/>
              </a:lnSpc>
            </a:pPr>
            <a:r>
              <a:rPr lang="en-US" sz="2442" spc="239">
                <a:solidFill>
                  <a:srgbClr val="0C2675"/>
                </a:solidFill>
                <a:latin typeface="Roboto Condensed Bold"/>
              </a:rPr>
              <a:t>YOUR WIFE’S DOCTOR MAY ASK:</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1EFED"/>
        </a:solidFill>
        <a:effectLst/>
      </p:bgPr>
    </p:bg>
    <p:spTree>
      <p:nvGrpSpPr>
        <p:cNvPr id="1" name=""/>
        <p:cNvGrpSpPr/>
        <p:nvPr/>
      </p:nvGrpSpPr>
      <p:grpSpPr>
        <a:xfrm>
          <a:off x="0" y="0"/>
          <a:ext cx="0" cy="0"/>
          <a:chOff x="0" y="0"/>
          <a:chExt cx="0" cy="0"/>
        </a:xfrm>
      </p:grpSpPr>
      <p:grpSp>
        <p:nvGrpSpPr>
          <p:cNvPr id="2" name="Group 2"/>
          <p:cNvGrpSpPr/>
          <p:nvPr/>
        </p:nvGrpSpPr>
        <p:grpSpPr>
          <a:xfrm>
            <a:off x="9144000" y="0"/>
            <a:ext cx="9144000" cy="10287000"/>
            <a:chOff x="0" y="0"/>
            <a:chExt cx="12192000" cy="13716000"/>
          </a:xfrm>
        </p:grpSpPr>
        <p:pic>
          <p:nvPicPr>
            <p:cNvPr id="3" name="Picture 3"/>
            <p:cNvPicPr>
              <a:picLocks noChangeAspect="1"/>
            </p:cNvPicPr>
            <p:nvPr/>
          </p:nvPicPr>
          <p:blipFill>
            <a:blip r:embed="rId3"/>
            <a:srcRect l="28465" t="19745" r="23975"/>
            <a:stretch>
              <a:fillRect/>
            </a:stretch>
          </p:blipFill>
          <p:spPr>
            <a:xfrm>
              <a:off x="0" y="0"/>
              <a:ext cx="12192000" cy="13716000"/>
            </a:xfrm>
            <a:prstGeom prst="rect">
              <a:avLst/>
            </a:prstGeom>
          </p:spPr>
        </p:pic>
      </p:grpSp>
      <p:sp>
        <p:nvSpPr>
          <p:cNvPr id="4" name="TextBox 4"/>
          <p:cNvSpPr txBox="1"/>
          <p:nvPr/>
        </p:nvSpPr>
        <p:spPr>
          <a:xfrm>
            <a:off x="1516931" y="2523570"/>
            <a:ext cx="3925169" cy="539496"/>
          </a:xfrm>
          <a:prstGeom prst="rect">
            <a:avLst/>
          </a:prstGeom>
        </p:spPr>
        <p:txBody>
          <a:bodyPr lIns="0" tIns="0" rIns="0" bIns="0" rtlCol="0" anchor="t">
            <a:spAutoFit/>
          </a:bodyPr>
          <a:lstStyle/>
          <a:p>
            <a:pPr>
              <a:lnSpc>
                <a:spcPts val="4632"/>
              </a:lnSpc>
            </a:pPr>
            <a:r>
              <a:rPr lang="en-US" sz="2400" spc="235">
                <a:solidFill>
                  <a:srgbClr val="0C2675"/>
                </a:solidFill>
                <a:latin typeface="Roboto Condensed Bold"/>
              </a:rPr>
              <a:t>STEP 7</a:t>
            </a:r>
          </a:p>
        </p:txBody>
      </p:sp>
      <p:grpSp>
        <p:nvGrpSpPr>
          <p:cNvPr id="5" name="Group 5"/>
          <p:cNvGrpSpPr/>
          <p:nvPr/>
        </p:nvGrpSpPr>
        <p:grpSpPr>
          <a:xfrm>
            <a:off x="2616408" y="4290906"/>
            <a:ext cx="4330197" cy="1073055"/>
            <a:chOff x="0" y="0"/>
            <a:chExt cx="553508" cy="137164"/>
          </a:xfrm>
        </p:grpSpPr>
        <p:sp>
          <p:nvSpPr>
            <p:cNvPr id="6" name="Freeform 6"/>
            <p:cNvSpPr/>
            <p:nvPr/>
          </p:nvSpPr>
          <p:spPr>
            <a:xfrm>
              <a:off x="0" y="0"/>
              <a:ext cx="553509" cy="137164"/>
            </a:xfrm>
            <a:custGeom>
              <a:avLst/>
              <a:gdLst/>
              <a:ahLst/>
              <a:cxnLst/>
              <a:rect l="l" t="t" r="r" b="b"/>
              <a:pathLst>
                <a:path w="553509" h="137164">
                  <a:moveTo>
                    <a:pt x="0" y="0"/>
                  </a:moveTo>
                  <a:lnTo>
                    <a:pt x="553509" y="0"/>
                  </a:lnTo>
                  <a:lnTo>
                    <a:pt x="553509" y="137164"/>
                  </a:lnTo>
                  <a:lnTo>
                    <a:pt x="0" y="137164"/>
                  </a:lnTo>
                  <a:close/>
                </a:path>
              </a:pathLst>
            </a:custGeom>
            <a:solidFill>
              <a:srgbClr val="335929"/>
            </a:solidFill>
          </p:spPr>
          <p:txBody>
            <a:bodyPr/>
            <a:lstStyle/>
            <a:p>
              <a:endParaRPr lang="en-US"/>
            </a:p>
          </p:txBody>
        </p:sp>
        <p:sp>
          <p:nvSpPr>
            <p:cNvPr id="7" name="TextBox 7"/>
            <p:cNvSpPr txBox="1"/>
            <p:nvPr/>
          </p:nvSpPr>
          <p:spPr>
            <a:xfrm>
              <a:off x="0" y="-28575"/>
              <a:ext cx="553508" cy="165739"/>
            </a:xfrm>
            <a:prstGeom prst="rect">
              <a:avLst/>
            </a:prstGeom>
          </p:spPr>
          <p:txBody>
            <a:bodyPr lIns="50800" tIns="50800" rIns="50800" bIns="50800" rtlCol="0" anchor="ctr"/>
            <a:lstStyle/>
            <a:p>
              <a:pPr algn="ctr">
                <a:lnSpc>
                  <a:spcPts val="1400"/>
                </a:lnSpc>
              </a:pPr>
              <a:endParaRPr/>
            </a:p>
          </p:txBody>
        </p:sp>
      </p:grpSp>
      <p:sp>
        <p:nvSpPr>
          <p:cNvPr id="8" name="TextBox 8"/>
          <p:cNvSpPr txBox="1"/>
          <p:nvPr/>
        </p:nvSpPr>
        <p:spPr>
          <a:xfrm>
            <a:off x="1516931" y="3256809"/>
            <a:ext cx="6884363" cy="1944369"/>
          </a:xfrm>
          <a:prstGeom prst="rect">
            <a:avLst/>
          </a:prstGeom>
        </p:spPr>
        <p:txBody>
          <a:bodyPr lIns="0" tIns="0" rIns="0" bIns="0" rtlCol="0" anchor="t">
            <a:spAutoFit/>
          </a:bodyPr>
          <a:lstStyle/>
          <a:p>
            <a:pPr>
              <a:lnSpc>
                <a:spcPts val="7865"/>
              </a:lnSpc>
            </a:pPr>
            <a:r>
              <a:rPr lang="en-US" sz="5500">
                <a:solidFill>
                  <a:srgbClr val="0C2675"/>
                </a:solidFill>
                <a:latin typeface="Roboto Slab Bold"/>
              </a:rPr>
              <a:t>Your wife undergoes the </a:t>
            </a:r>
            <a:r>
              <a:rPr lang="en-US" sz="5500">
                <a:solidFill>
                  <a:srgbClr val="FFFFFF"/>
                </a:solidFill>
                <a:latin typeface="Roboto Slab Bold"/>
              </a:rPr>
              <a:t>breast exam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1EFED"/>
        </a:solidFill>
        <a:effectLst/>
      </p:bgPr>
    </p:bg>
    <p:spTree>
      <p:nvGrpSpPr>
        <p:cNvPr id="1" name=""/>
        <p:cNvGrpSpPr/>
        <p:nvPr/>
      </p:nvGrpSpPr>
      <p:grpSpPr>
        <a:xfrm>
          <a:off x="0" y="0"/>
          <a:ext cx="0" cy="0"/>
          <a:chOff x="0" y="0"/>
          <a:chExt cx="0" cy="0"/>
        </a:xfrm>
      </p:grpSpPr>
      <p:grpSp>
        <p:nvGrpSpPr>
          <p:cNvPr id="2" name="Group 2"/>
          <p:cNvGrpSpPr/>
          <p:nvPr/>
        </p:nvGrpSpPr>
        <p:grpSpPr>
          <a:xfrm>
            <a:off x="9144000" y="0"/>
            <a:ext cx="9144000" cy="10287000"/>
            <a:chOff x="0" y="0"/>
            <a:chExt cx="12192000" cy="13716000"/>
          </a:xfrm>
        </p:grpSpPr>
        <p:pic>
          <p:nvPicPr>
            <p:cNvPr id="3" name="Picture 3"/>
            <p:cNvPicPr>
              <a:picLocks noChangeAspect="1"/>
            </p:cNvPicPr>
            <p:nvPr/>
          </p:nvPicPr>
          <p:blipFill>
            <a:blip r:embed="rId3"/>
            <a:srcRect r="40740"/>
            <a:stretch>
              <a:fillRect/>
            </a:stretch>
          </p:blipFill>
          <p:spPr>
            <a:xfrm>
              <a:off x="0" y="0"/>
              <a:ext cx="12192000" cy="13716000"/>
            </a:xfrm>
            <a:prstGeom prst="rect">
              <a:avLst/>
            </a:prstGeom>
          </p:spPr>
        </p:pic>
      </p:grpSp>
      <p:sp>
        <p:nvSpPr>
          <p:cNvPr id="4" name="TextBox 4"/>
          <p:cNvSpPr txBox="1"/>
          <p:nvPr/>
        </p:nvSpPr>
        <p:spPr>
          <a:xfrm>
            <a:off x="1516931" y="2523570"/>
            <a:ext cx="3925169" cy="539496"/>
          </a:xfrm>
          <a:prstGeom prst="rect">
            <a:avLst/>
          </a:prstGeom>
        </p:spPr>
        <p:txBody>
          <a:bodyPr lIns="0" tIns="0" rIns="0" bIns="0" rtlCol="0" anchor="t">
            <a:spAutoFit/>
          </a:bodyPr>
          <a:lstStyle/>
          <a:p>
            <a:pPr>
              <a:lnSpc>
                <a:spcPts val="4632"/>
              </a:lnSpc>
            </a:pPr>
            <a:r>
              <a:rPr lang="en-US" sz="2400" spc="235">
                <a:solidFill>
                  <a:srgbClr val="0C2675"/>
                </a:solidFill>
                <a:latin typeface="Roboto Condensed Bold"/>
              </a:rPr>
              <a:t>STEP 8</a:t>
            </a:r>
          </a:p>
        </p:txBody>
      </p:sp>
      <p:grpSp>
        <p:nvGrpSpPr>
          <p:cNvPr id="5" name="Group 5"/>
          <p:cNvGrpSpPr/>
          <p:nvPr/>
        </p:nvGrpSpPr>
        <p:grpSpPr>
          <a:xfrm>
            <a:off x="2428397" y="4236779"/>
            <a:ext cx="4187183" cy="982027"/>
            <a:chOff x="0" y="0"/>
            <a:chExt cx="535228" cy="125528"/>
          </a:xfrm>
        </p:grpSpPr>
        <p:sp>
          <p:nvSpPr>
            <p:cNvPr id="6" name="Freeform 6"/>
            <p:cNvSpPr/>
            <p:nvPr/>
          </p:nvSpPr>
          <p:spPr>
            <a:xfrm>
              <a:off x="0" y="0"/>
              <a:ext cx="535228" cy="125528"/>
            </a:xfrm>
            <a:custGeom>
              <a:avLst/>
              <a:gdLst/>
              <a:ahLst/>
              <a:cxnLst/>
              <a:rect l="l" t="t" r="r" b="b"/>
              <a:pathLst>
                <a:path w="535228" h="125528">
                  <a:moveTo>
                    <a:pt x="0" y="0"/>
                  </a:moveTo>
                  <a:lnTo>
                    <a:pt x="535228" y="0"/>
                  </a:lnTo>
                  <a:lnTo>
                    <a:pt x="535228" y="125528"/>
                  </a:lnTo>
                  <a:lnTo>
                    <a:pt x="0" y="125528"/>
                  </a:lnTo>
                  <a:close/>
                </a:path>
              </a:pathLst>
            </a:custGeom>
            <a:solidFill>
              <a:srgbClr val="335929"/>
            </a:solidFill>
          </p:spPr>
          <p:txBody>
            <a:bodyPr/>
            <a:lstStyle/>
            <a:p>
              <a:endParaRPr lang="en-US"/>
            </a:p>
          </p:txBody>
        </p:sp>
        <p:sp>
          <p:nvSpPr>
            <p:cNvPr id="7" name="TextBox 7"/>
            <p:cNvSpPr txBox="1"/>
            <p:nvPr/>
          </p:nvSpPr>
          <p:spPr>
            <a:xfrm>
              <a:off x="0" y="-28575"/>
              <a:ext cx="535228" cy="154103"/>
            </a:xfrm>
            <a:prstGeom prst="rect">
              <a:avLst/>
            </a:prstGeom>
          </p:spPr>
          <p:txBody>
            <a:bodyPr lIns="50800" tIns="50800" rIns="50800" bIns="50800" rtlCol="0" anchor="ctr"/>
            <a:lstStyle/>
            <a:p>
              <a:pPr algn="ctr">
                <a:lnSpc>
                  <a:spcPts val="1400"/>
                </a:lnSpc>
              </a:pPr>
              <a:endParaRPr/>
            </a:p>
          </p:txBody>
        </p:sp>
      </p:grpSp>
      <p:grpSp>
        <p:nvGrpSpPr>
          <p:cNvPr id="8" name="Group 8"/>
          <p:cNvGrpSpPr/>
          <p:nvPr/>
        </p:nvGrpSpPr>
        <p:grpSpPr>
          <a:xfrm>
            <a:off x="1209046" y="5265457"/>
            <a:ext cx="2811113" cy="981687"/>
            <a:chOff x="0" y="0"/>
            <a:chExt cx="359331" cy="125484"/>
          </a:xfrm>
        </p:grpSpPr>
        <p:sp>
          <p:nvSpPr>
            <p:cNvPr id="9" name="Freeform 9"/>
            <p:cNvSpPr/>
            <p:nvPr/>
          </p:nvSpPr>
          <p:spPr>
            <a:xfrm>
              <a:off x="0" y="0"/>
              <a:ext cx="359331" cy="125484"/>
            </a:xfrm>
            <a:custGeom>
              <a:avLst/>
              <a:gdLst/>
              <a:ahLst/>
              <a:cxnLst/>
              <a:rect l="l" t="t" r="r" b="b"/>
              <a:pathLst>
                <a:path w="359331" h="125484">
                  <a:moveTo>
                    <a:pt x="0" y="0"/>
                  </a:moveTo>
                  <a:lnTo>
                    <a:pt x="359331" y="0"/>
                  </a:lnTo>
                  <a:lnTo>
                    <a:pt x="359331" y="125484"/>
                  </a:lnTo>
                  <a:lnTo>
                    <a:pt x="0" y="125484"/>
                  </a:lnTo>
                  <a:close/>
                </a:path>
              </a:pathLst>
            </a:custGeom>
            <a:solidFill>
              <a:srgbClr val="335929"/>
            </a:solidFill>
          </p:spPr>
          <p:txBody>
            <a:bodyPr/>
            <a:lstStyle/>
            <a:p>
              <a:endParaRPr lang="en-US"/>
            </a:p>
          </p:txBody>
        </p:sp>
        <p:sp>
          <p:nvSpPr>
            <p:cNvPr id="10" name="TextBox 10"/>
            <p:cNvSpPr txBox="1"/>
            <p:nvPr/>
          </p:nvSpPr>
          <p:spPr>
            <a:xfrm>
              <a:off x="0" y="-28575"/>
              <a:ext cx="359331" cy="154059"/>
            </a:xfrm>
            <a:prstGeom prst="rect">
              <a:avLst/>
            </a:prstGeom>
          </p:spPr>
          <p:txBody>
            <a:bodyPr lIns="50800" tIns="50800" rIns="50800" bIns="50800" rtlCol="0" anchor="ctr"/>
            <a:lstStyle/>
            <a:p>
              <a:pPr algn="ctr">
                <a:lnSpc>
                  <a:spcPts val="1400"/>
                </a:lnSpc>
              </a:pPr>
              <a:endParaRPr/>
            </a:p>
          </p:txBody>
        </p:sp>
      </p:grpSp>
      <p:sp>
        <p:nvSpPr>
          <p:cNvPr id="11" name="TextBox 11"/>
          <p:cNvSpPr txBox="1"/>
          <p:nvPr/>
        </p:nvSpPr>
        <p:spPr>
          <a:xfrm>
            <a:off x="1287362" y="3146265"/>
            <a:ext cx="7440677" cy="2934969"/>
          </a:xfrm>
          <a:prstGeom prst="rect">
            <a:avLst/>
          </a:prstGeom>
        </p:spPr>
        <p:txBody>
          <a:bodyPr lIns="0" tIns="0" rIns="0" bIns="0" rtlCol="0" anchor="t">
            <a:spAutoFit/>
          </a:bodyPr>
          <a:lstStyle/>
          <a:p>
            <a:pPr>
              <a:lnSpc>
                <a:spcPts val="7865"/>
              </a:lnSpc>
            </a:pPr>
            <a:r>
              <a:rPr lang="en-US" sz="5500">
                <a:solidFill>
                  <a:srgbClr val="0C2675"/>
                </a:solidFill>
                <a:latin typeface="Roboto Slab Bold"/>
              </a:rPr>
              <a:t>Your wife undergoes the </a:t>
            </a:r>
            <a:r>
              <a:rPr lang="en-US" sz="5500">
                <a:solidFill>
                  <a:srgbClr val="FFFFFF"/>
                </a:solidFill>
                <a:latin typeface="Roboto Slab Bold"/>
              </a:rPr>
              <a:t>pelvic exam</a:t>
            </a:r>
            <a:r>
              <a:rPr lang="en-US" sz="5500">
                <a:solidFill>
                  <a:srgbClr val="0C2675"/>
                </a:solidFill>
                <a:latin typeface="Roboto Slab Bold"/>
              </a:rPr>
              <a:t> and </a:t>
            </a:r>
            <a:r>
              <a:rPr lang="en-US" sz="5500">
                <a:solidFill>
                  <a:srgbClr val="FFFFFF"/>
                </a:solidFill>
                <a:latin typeface="Roboto Slab Bold"/>
              </a:rPr>
              <a:t>pap test</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1EFED"/>
        </a:solidFill>
        <a:effectLst/>
      </p:bgPr>
    </p:bg>
    <p:spTree>
      <p:nvGrpSpPr>
        <p:cNvPr id="1" name=""/>
        <p:cNvGrpSpPr/>
        <p:nvPr/>
      </p:nvGrpSpPr>
      <p:grpSpPr>
        <a:xfrm>
          <a:off x="0" y="0"/>
          <a:ext cx="0" cy="0"/>
          <a:chOff x="0" y="0"/>
          <a:chExt cx="0" cy="0"/>
        </a:xfrm>
      </p:grpSpPr>
      <p:grpSp>
        <p:nvGrpSpPr>
          <p:cNvPr id="2" name="Group 2"/>
          <p:cNvGrpSpPr/>
          <p:nvPr/>
        </p:nvGrpSpPr>
        <p:grpSpPr>
          <a:xfrm>
            <a:off x="9144000" y="0"/>
            <a:ext cx="9144000" cy="10287000"/>
            <a:chOff x="0" y="0"/>
            <a:chExt cx="12192000" cy="13716000"/>
          </a:xfrm>
        </p:grpSpPr>
        <p:pic>
          <p:nvPicPr>
            <p:cNvPr id="3" name="Picture 3"/>
            <p:cNvPicPr>
              <a:picLocks noChangeAspect="1"/>
            </p:cNvPicPr>
            <p:nvPr/>
          </p:nvPicPr>
          <p:blipFill>
            <a:blip r:embed="rId3"/>
            <a:srcRect r="40740"/>
            <a:stretch>
              <a:fillRect/>
            </a:stretch>
          </p:blipFill>
          <p:spPr>
            <a:xfrm>
              <a:off x="0" y="0"/>
              <a:ext cx="12192000" cy="13716000"/>
            </a:xfrm>
            <a:prstGeom prst="rect">
              <a:avLst/>
            </a:prstGeom>
          </p:spPr>
        </p:pic>
      </p:grpSp>
      <p:sp>
        <p:nvSpPr>
          <p:cNvPr id="4" name="AutoShape 4"/>
          <p:cNvSpPr/>
          <p:nvPr/>
        </p:nvSpPr>
        <p:spPr>
          <a:xfrm flipH="1" flipV="1">
            <a:off x="11015491" y="4641543"/>
            <a:ext cx="22472" cy="1774943"/>
          </a:xfrm>
          <a:prstGeom prst="line">
            <a:avLst/>
          </a:prstGeom>
          <a:ln w="76200" cap="flat">
            <a:solidFill>
              <a:srgbClr val="FFC72C"/>
            </a:solidFill>
            <a:prstDash val="solid"/>
            <a:headEnd type="none" w="sm" len="sm"/>
            <a:tailEnd type="arrow" w="med" len="sm"/>
          </a:ln>
        </p:spPr>
        <p:txBody>
          <a:bodyPr/>
          <a:lstStyle/>
          <a:p>
            <a:endParaRPr lang="en-US"/>
          </a:p>
        </p:txBody>
      </p:sp>
      <p:grpSp>
        <p:nvGrpSpPr>
          <p:cNvPr id="5" name="Group 5"/>
          <p:cNvGrpSpPr/>
          <p:nvPr/>
        </p:nvGrpSpPr>
        <p:grpSpPr>
          <a:xfrm>
            <a:off x="10042061" y="5839719"/>
            <a:ext cx="2067997" cy="643833"/>
            <a:chOff x="0" y="0"/>
            <a:chExt cx="2757330" cy="858444"/>
          </a:xfrm>
        </p:grpSpPr>
        <p:grpSp>
          <p:nvGrpSpPr>
            <p:cNvPr id="6" name="Group 6"/>
            <p:cNvGrpSpPr/>
            <p:nvPr/>
          </p:nvGrpSpPr>
          <p:grpSpPr>
            <a:xfrm>
              <a:off x="0" y="0"/>
              <a:ext cx="2757330" cy="858444"/>
              <a:chOff x="0" y="0"/>
              <a:chExt cx="264342" cy="82298"/>
            </a:xfrm>
          </p:grpSpPr>
          <p:sp>
            <p:nvSpPr>
              <p:cNvPr id="7" name="Freeform 7"/>
              <p:cNvSpPr/>
              <p:nvPr/>
            </p:nvSpPr>
            <p:spPr>
              <a:xfrm>
                <a:off x="0" y="0"/>
                <a:ext cx="264342" cy="82298"/>
              </a:xfrm>
              <a:custGeom>
                <a:avLst/>
                <a:gdLst/>
                <a:ahLst/>
                <a:cxnLst/>
                <a:rect l="l" t="t" r="r" b="b"/>
                <a:pathLst>
                  <a:path w="264342" h="82298">
                    <a:moveTo>
                      <a:pt x="0" y="0"/>
                    </a:moveTo>
                    <a:lnTo>
                      <a:pt x="264342" y="0"/>
                    </a:lnTo>
                    <a:lnTo>
                      <a:pt x="264342" y="82298"/>
                    </a:lnTo>
                    <a:lnTo>
                      <a:pt x="0" y="82298"/>
                    </a:lnTo>
                    <a:close/>
                  </a:path>
                </a:pathLst>
              </a:custGeom>
              <a:solidFill>
                <a:srgbClr val="FFC72C"/>
              </a:solidFill>
            </p:spPr>
            <p:txBody>
              <a:bodyPr/>
              <a:lstStyle/>
              <a:p>
                <a:endParaRPr lang="en-US"/>
              </a:p>
            </p:txBody>
          </p:sp>
          <p:sp>
            <p:nvSpPr>
              <p:cNvPr id="8" name="TextBox 8"/>
              <p:cNvSpPr txBox="1"/>
              <p:nvPr/>
            </p:nvSpPr>
            <p:spPr>
              <a:xfrm>
                <a:off x="0" y="-28575"/>
                <a:ext cx="264342" cy="110873"/>
              </a:xfrm>
              <a:prstGeom prst="rect">
                <a:avLst/>
              </a:prstGeom>
            </p:spPr>
            <p:txBody>
              <a:bodyPr lIns="50800" tIns="50800" rIns="50800" bIns="50800" rtlCol="0" anchor="ctr"/>
              <a:lstStyle/>
              <a:p>
                <a:pPr algn="ctr">
                  <a:lnSpc>
                    <a:spcPts val="1400"/>
                  </a:lnSpc>
                </a:pPr>
                <a:endParaRPr/>
              </a:p>
            </p:txBody>
          </p:sp>
        </p:grpSp>
        <p:sp>
          <p:nvSpPr>
            <p:cNvPr id="9" name="TextBox 9"/>
            <p:cNvSpPr txBox="1"/>
            <p:nvPr/>
          </p:nvSpPr>
          <p:spPr>
            <a:xfrm>
              <a:off x="167743" y="9233"/>
              <a:ext cx="2421844" cy="659003"/>
            </a:xfrm>
            <a:prstGeom prst="rect">
              <a:avLst/>
            </a:prstGeom>
          </p:spPr>
          <p:txBody>
            <a:bodyPr lIns="0" tIns="0" rIns="0" bIns="0" rtlCol="0" anchor="t">
              <a:spAutoFit/>
            </a:bodyPr>
            <a:lstStyle/>
            <a:p>
              <a:pPr algn="ctr">
                <a:lnSpc>
                  <a:spcPts val="4632"/>
                </a:lnSpc>
              </a:pPr>
              <a:r>
                <a:rPr lang="en-US" sz="2400" spc="235">
                  <a:solidFill>
                    <a:srgbClr val="0C2675"/>
                  </a:solidFill>
                  <a:latin typeface="Roboto Condensed Bold"/>
                </a:rPr>
                <a:t>STIRRUPS</a:t>
              </a:r>
            </a:p>
          </p:txBody>
        </p:sp>
      </p:grpSp>
      <p:sp>
        <p:nvSpPr>
          <p:cNvPr id="10" name="TextBox 10"/>
          <p:cNvSpPr txBox="1"/>
          <p:nvPr/>
        </p:nvSpPr>
        <p:spPr>
          <a:xfrm>
            <a:off x="1516931" y="2523570"/>
            <a:ext cx="3925169" cy="539496"/>
          </a:xfrm>
          <a:prstGeom prst="rect">
            <a:avLst/>
          </a:prstGeom>
        </p:spPr>
        <p:txBody>
          <a:bodyPr lIns="0" tIns="0" rIns="0" bIns="0" rtlCol="0" anchor="t">
            <a:spAutoFit/>
          </a:bodyPr>
          <a:lstStyle/>
          <a:p>
            <a:pPr>
              <a:lnSpc>
                <a:spcPts val="4632"/>
              </a:lnSpc>
            </a:pPr>
            <a:r>
              <a:rPr lang="en-US" sz="2400" spc="235">
                <a:solidFill>
                  <a:srgbClr val="0C2675"/>
                </a:solidFill>
                <a:latin typeface="Roboto Condensed Bold"/>
              </a:rPr>
              <a:t>STEP 8</a:t>
            </a:r>
          </a:p>
        </p:txBody>
      </p:sp>
      <p:grpSp>
        <p:nvGrpSpPr>
          <p:cNvPr id="11" name="Group 11"/>
          <p:cNvGrpSpPr/>
          <p:nvPr/>
        </p:nvGrpSpPr>
        <p:grpSpPr>
          <a:xfrm>
            <a:off x="2428397" y="4236779"/>
            <a:ext cx="4187183" cy="982027"/>
            <a:chOff x="0" y="0"/>
            <a:chExt cx="535228" cy="125528"/>
          </a:xfrm>
        </p:grpSpPr>
        <p:sp>
          <p:nvSpPr>
            <p:cNvPr id="12" name="Freeform 12"/>
            <p:cNvSpPr/>
            <p:nvPr/>
          </p:nvSpPr>
          <p:spPr>
            <a:xfrm>
              <a:off x="0" y="0"/>
              <a:ext cx="535228" cy="125528"/>
            </a:xfrm>
            <a:custGeom>
              <a:avLst/>
              <a:gdLst/>
              <a:ahLst/>
              <a:cxnLst/>
              <a:rect l="l" t="t" r="r" b="b"/>
              <a:pathLst>
                <a:path w="535228" h="125528">
                  <a:moveTo>
                    <a:pt x="0" y="0"/>
                  </a:moveTo>
                  <a:lnTo>
                    <a:pt x="535228" y="0"/>
                  </a:lnTo>
                  <a:lnTo>
                    <a:pt x="535228" y="125528"/>
                  </a:lnTo>
                  <a:lnTo>
                    <a:pt x="0" y="125528"/>
                  </a:lnTo>
                  <a:close/>
                </a:path>
              </a:pathLst>
            </a:custGeom>
            <a:solidFill>
              <a:srgbClr val="335929"/>
            </a:solidFill>
          </p:spPr>
          <p:txBody>
            <a:bodyPr/>
            <a:lstStyle/>
            <a:p>
              <a:endParaRPr lang="en-US"/>
            </a:p>
          </p:txBody>
        </p:sp>
        <p:sp>
          <p:nvSpPr>
            <p:cNvPr id="13" name="TextBox 13"/>
            <p:cNvSpPr txBox="1"/>
            <p:nvPr/>
          </p:nvSpPr>
          <p:spPr>
            <a:xfrm>
              <a:off x="0" y="-28575"/>
              <a:ext cx="535228" cy="154103"/>
            </a:xfrm>
            <a:prstGeom prst="rect">
              <a:avLst/>
            </a:prstGeom>
          </p:spPr>
          <p:txBody>
            <a:bodyPr lIns="50800" tIns="50800" rIns="50800" bIns="50800" rtlCol="0" anchor="ctr"/>
            <a:lstStyle/>
            <a:p>
              <a:pPr algn="ctr">
                <a:lnSpc>
                  <a:spcPts val="1400"/>
                </a:lnSpc>
              </a:pPr>
              <a:endParaRPr/>
            </a:p>
          </p:txBody>
        </p:sp>
      </p:grpSp>
      <p:grpSp>
        <p:nvGrpSpPr>
          <p:cNvPr id="14" name="Group 14"/>
          <p:cNvGrpSpPr/>
          <p:nvPr/>
        </p:nvGrpSpPr>
        <p:grpSpPr>
          <a:xfrm>
            <a:off x="1209046" y="5265457"/>
            <a:ext cx="2811113" cy="981687"/>
            <a:chOff x="0" y="0"/>
            <a:chExt cx="359331" cy="125484"/>
          </a:xfrm>
        </p:grpSpPr>
        <p:sp>
          <p:nvSpPr>
            <p:cNvPr id="15" name="Freeform 15"/>
            <p:cNvSpPr/>
            <p:nvPr/>
          </p:nvSpPr>
          <p:spPr>
            <a:xfrm>
              <a:off x="0" y="0"/>
              <a:ext cx="359331" cy="125484"/>
            </a:xfrm>
            <a:custGeom>
              <a:avLst/>
              <a:gdLst/>
              <a:ahLst/>
              <a:cxnLst/>
              <a:rect l="l" t="t" r="r" b="b"/>
              <a:pathLst>
                <a:path w="359331" h="125484">
                  <a:moveTo>
                    <a:pt x="0" y="0"/>
                  </a:moveTo>
                  <a:lnTo>
                    <a:pt x="359331" y="0"/>
                  </a:lnTo>
                  <a:lnTo>
                    <a:pt x="359331" y="125484"/>
                  </a:lnTo>
                  <a:lnTo>
                    <a:pt x="0" y="125484"/>
                  </a:lnTo>
                  <a:close/>
                </a:path>
              </a:pathLst>
            </a:custGeom>
            <a:solidFill>
              <a:srgbClr val="335929"/>
            </a:solidFill>
          </p:spPr>
          <p:txBody>
            <a:bodyPr/>
            <a:lstStyle/>
            <a:p>
              <a:endParaRPr lang="en-US"/>
            </a:p>
          </p:txBody>
        </p:sp>
        <p:sp>
          <p:nvSpPr>
            <p:cNvPr id="16" name="TextBox 16"/>
            <p:cNvSpPr txBox="1"/>
            <p:nvPr/>
          </p:nvSpPr>
          <p:spPr>
            <a:xfrm>
              <a:off x="0" y="-28575"/>
              <a:ext cx="359331" cy="154059"/>
            </a:xfrm>
            <a:prstGeom prst="rect">
              <a:avLst/>
            </a:prstGeom>
          </p:spPr>
          <p:txBody>
            <a:bodyPr lIns="50800" tIns="50800" rIns="50800" bIns="50800" rtlCol="0" anchor="ctr"/>
            <a:lstStyle/>
            <a:p>
              <a:pPr algn="ctr">
                <a:lnSpc>
                  <a:spcPts val="1400"/>
                </a:lnSpc>
              </a:pPr>
              <a:endParaRPr/>
            </a:p>
          </p:txBody>
        </p:sp>
      </p:grpSp>
      <p:sp>
        <p:nvSpPr>
          <p:cNvPr id="17" name="TextBox 17"/>
          <p:cNvSpPr txBox="1"/>
          <p:nvPr/>
        </p:nvSpPr>
        <p:spPr>
          <a:xfrm>
            <a:off x="1287362" y="3146265"/>
            <a:ext cx="7440677" cy="2934969"/>
          </a:xfrm>
          <a:prstGeom prst="rect">
            <a:avLst/>
          </a:prstGeom>
        </p:spPr>
        <p:txBody>
          <a:bodyPr lIns="0" tIns="0" rIns="0" bIns="0" rtlCol="0" anchor="t">
            <a:spAutoFit/>
          </a:bodyPr>
          <a:lstStyle/>
          <a:p>
            <a:pPr>
              <a:lnSpc>
                <a:spcPts val="7865"/>
              </a:lnSpc>
            </a:pPr>
            <a:r>
              <a:rPr lang="en-US" sz="5500">
                <a:solidFill>
                  <a:srgbClr val="0C2675"/>
                </a:solidFill>
                <a:latin typeface="Roboto Slab Bold"/>
              </a:rPr>
              <a:t>Your wife undergoes the </a:t>
            </a:r>
            <a:r>
              <a:rPr lang="en-US" sz="5500">
                <a:solidFill>
                  <a:srgbClr val="FFFFFF"/>
                </a:solidFill>
                <a:latin typeface="Roboto Slab Bold"/>
              </a:rPr>
              <a:t>pelvic exam</a:t>
            </a:r>
            <a:r>
              <a:rPr lang="en-US" sz="5500">
                <a:solidFill>
                  <a:srgbClr val="0C2675"/>
                </a:solidFill>
                <a:latin typeface="Roboto Slab Bold"/>
              </a:rPr>
              <a:t> and </a:t>
            </a:r>
            <a:r>
              <a:rPr lang="en-US" sz="5500">
                <a:solidFill>
                  <a:srgbClr val="FFFFFF"/>
                </a:solidFill>
                <a:latin typeface="Roboto Slab Bold"/>
              </a:rPr>
              <a:t>pap test</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1EFED"/>
        </a:solidFill>
        <a:effectLst/>
      </p:bgPr>
    </p:bg>
    <p:spTree>
      <p:nvGrpSpPr>
        <p:cNvPr id="1" name=""/>
        <p:cNvGrpSpPr/>
        <p:nvPr/>
      </p:nvGrpSpPr>
      <p:grpSpPr>
        <a:xfrm>
          <a:off x="0" y="0"/>
          <a:ext cx="0" cy="0"/>
          <a:chOff x="0" y="0"/>
          <a:chExt cx="0" cy="0"/>
        </a:xfrm>
      </p:grpSpPr>
      <p:grpSp>
        <p:nvGrpSpPr>
          <p:cNvPr id="2" name="Group 2"/>
          <p:cNvGrpSpPr/>
          <p:nvPr/>
        </p:nvGrpSpPr>
        <p:grpSpPr>
          <a:xfrm>
            <a:off x="9144000" y="0"/>
            <a:ext cx="9144000" cy="10287000"/>
            <a:chOff x="0" y="0"/>
            <a:chExt cx="12192000" cy="13716000"/>
          </a:xfrm>
        </p:grpSpPr>
        <p:pic>
          <p:nvPicPr>
            <p:cNvPr id="3" name="Picture 3"/>
            <p:cNvPicPr>
              <a:picLocks noChangeAspect="1"/>
            </p:cNvPicPr>
            <p:nvPr/>
          </p:nvPicPr>
          <p:blipFill>
            <a:blip r:embed="rId3"/>
            <a:srcRect l="20370" r="20370"/>
            <a:stretch>
              <a:fillRect/>
            </a:stretch>
          </p:blipFill>
          <p:spPr>
            <a:xfrm>
              <a:off x="0" y="0"/>
              <a:ext cx="12192000" cy="13716000"/>
            </a:xfrm>
            <a:prstGeom prst="rect">
              <a:avLst/>
            </a:prstGeom>
          </p:spPr>
        </p:pic>
      </p:grpSp>
      <p:sp>
        <p:nvSpPr>
          <p:cNvPr id="4" name="TextBox 4"/>
          <p:cNvSpPr txBox="1"/>
          <p:nvPr/>
        </p:nvSpPr>
        <p:spPr>
          <a:xfrm>
            <a:off x="1516931" y="2523570"/>
            <a:ext cx="3925169" cy="539496"/>
          </a:xfrm>
          <a:prstGeom prst="rect">
            <a:avLst/>
          </a:prstGeom>
        </p:spPr>
        <p:txBody>
          <a:bodyPr lIns="0" tIns="0" rIns="0" bIns="0" rtlCol="0" anchor="t">
            <a:spAutoFit/>
          </a:bodyPr>
          <a:lstStyle/>
          <a:p>
            <a:pPr>
              <a:lnSpc>
                <a:spcPts val="4632"/>
              </a:lnSpc>
            </a:pPr>
            <a:r>
              <a:rPr lang="en-US" sz="2400" spc="235">
                <a:solidFill>
                  <a:srgbClr val="0C2675"/>
                </a:solidFill>
                <a:latin typeface="Roboto Condensed Bold"/>
              </a:rPr>
              <a:t>STEP 8</a:t>
            </a:r>
          </a:p>
        </p:txBody>
      </p:sp>
      <p:grpSp>
        <p:nvGrpSpPr>
          <p:cNvPr id="5" name="Group 5"/>
          <p:cNvGrpSpPr/>
          <p:nvPr/>
        </p:nvGrpSpPr>
        <p:grpSpPr>
          <a:xfrm>
            <a:off x="2428397" y="4236779"/>
            <a:ext cx="4187183" cy="982027"/>
            <a:chOff x="0" y="0"/>
            <a:chExt cx="535228" cy="125528"/>
          </a:xfrm>
        </p:grpSpPr>
        <p:sp>
          <p:nvSpPr>
            <p:cNvPr id="6" name="Freeform 6"/>
            <p:cNvSpPr/>
            <p:nvPr/>
          </p:nvSpPr>
          <p:spPr>
            <a:xfrm>
              <a:off x="0" y="0"/>
              <a:ext cx="535228" cy="125528"/>
            </a:xfrm>
            <a:custGeom>
              <a:avLst/>
              <a:gdLst/>
              <a:ahLst/>
              <a:cxnLst/>
              <a:rect l="l" t="t" r="r" b="b"/>
              <a:pathLst>
                <a:path w="535228" h="125528">
                  <a:moveTo>
                    <a:pt x="0" y="0"/>
                  </a:moveTo>
                  <a:lnTo>
                    <a:pt x="535228" y="0"/>
                  </a:lnTo>
                  <a:lnTo>
                    <a:pt x="535228" y="125528"/>
                  </a:lnTo>
                  <a:lnTo>
                    <a:pt x="0" y="125528"/>
                  </a:lnTo>
                  <a:close/>
                </a:path>
              </a:pathLst>
            </a:custGeom>
            <a:solidFill>
              <a:srgbClr val="335929"/>
            </a:solidFill>
          </p:spPr>
          <p:txBody>
            <a:bodyPr/>
            <a:lstStyle/>
            <a:p>
              <a:endParaRPr lang="en-US"/>
            </a:p>
          </p:txBody>
        </p:sp>
        <p:sp>
          <p:nvSpPr>
            <p:cNvPr id="7" name="TextBox 7"/>
            <p:cNvSpPr txBox="1"/>
            <p:nvPr/>
          </p:nvSpPr>
          <p:spPr>
            <a:xfrm>
              <a:off x="0" y="-28575"/>
              <a:ext cx="535228" cy="154103"/>
            </a:xfrm>
            <a:prstGeom prst="rect">
              <a:avLst/>
            </a:prstGeom>
          </p:spPr>
          <p:txBody>
            <a:bodyPr lIns="50800" tIns="50800" rIns="50800" bIns="50800" rtlCol="0" anchor="ctr"/>
            <a:lstStyle/>
            <a:p>
              <a:pPr algn="ctr">
                <a:lnSpc>
                  <a:spcPts val="1400"/>
                </a:lnSpc>
              </a:pPr>
              <a:endParaRPr/>
            </a:p>
          </p:txBody>
        </p:sp>
      </p:grpSp>
      <p:grpSp>
        <p:nvGrpSpPr>
          <p:cNvPr id="8" name="Group 8"/>
          <p:cNvGrpSpPr/>
          <p:nvPr/>
        </p:nvGrpSpPr>
        <p:grpSpPr>
          <a:xfrm>
            <a:off x="1209046" y="5265457"/>
            <a:ext cx="2811113" cy="981687"/>
            <a:chOff x="0" y="0"/>
            <a:chExt cx="359331" cy="125484"/>
          </a:xfrm>
        </p:grpSpPr>
        <p:sp>
          <p:nvSpPr>
            <p:cNvPr id="9" name="Freeform 9"/>
            <p:cNvSpPr/>
            <p:nvPr/>
          </p:nvSpPr>
          <p:spPr>
            <a:xfrm>
              <a:off x="0" y="0"/>
              <a:ext cx="359331" cy="125484"/>
            </a:xfrm>
            <a:custGeom>
              <a:avLst/>
              <a:gdLst/>
              <a:ahLst/>
              <a:cxnLst/>
              <a:rect l="l" t="t" r="r" b="b"/>
              <a:pathLst>
                <a:path w="359331" h="125484">
                  <a:moveTo>
                    <a:pt x="0" y="0"/>
                  </a:moveTo>
                  <a:lnTo>
                    <a:pt x="359331" y="0"/>
                  </a:lnTo>
                  <a:lnTo>
                    <a:pt x="359331" y="125484"/>
                  </a:lnTo>
                  <a:lnTo>
                    <a:pt x="0" y="125484"/>
                  </a:lnTo>
                  <a:close/>
                </a:path>
              </a:pathLst>
            </a:custGeom>
            <a:solidFill>
              <a:srgbClr val="335929"/>
            </a:solidFill>
          </p:spPr>
          <p:txBody>
            <a:bodyPr/>
            <a:lstStyle/>
            <a:p>
              <a:endParaRPr lang="en-US"/>
            </a:p>
          </p:txBody>
        </p:sp>
        <p:sp>
          <p:nvSpPr>
            <p:cNvPr id="10" name="TextBox 10"/>
            <p:cNvSpPr txBox="1"/>
            <p:nvPr/>
          </p:nvSpPr>
          <p:spPr>
            <a:xfrm>
              <a:off x="0" y="-28575"/>
              <a:ext cx="359331" cy="154059"/>
            </a:xfrm>
            <a:prstGeom prst="rect">
              <a:avLst/>
            </a:prstGeom>
          </p:spPr>
          <p:txBody>
            <a:bodyPr lIns="50800" tIns="50800" rIns="50800" bIns="50800" rtlCol="0" anchor="ctr"/>
            <a:lstStyle/>
            <a:p>
              <a:pPr algn="ctr">
                <a:lnSpc>
                  <a:spcPts val="1400"/>
                </a:lnSpc>
              </a:pPr>
              <a:endParaRPr/>
            </a:p>
          </p:txBody>
        </p:sp>
      </p:grpSp>
      <p:sp>
        <p:nvSpPr>
          <p:cNvPr id="11" name="TextBox 11"/>
          <p:cNvSpPr txBox="1"/>
          <p:nvPr/>
        </p:nvSpPr>
        <p:spPr>
          <a:xfrm>
            <a:off x="1287362" y="3146265"/>
            <a:ext cx="7440677" cy="2934969"/>
          </a:xfrm>
          <a:prstGeom prst="rect">
            <a:avLst/>
          </a:prstGeom>
        </p:spPr>
        <p:txBody>
          <a:bodyPr lIns="0" tIns="0" rIns="0" bIns="0" rtlCol="0" anchor="t">
            <a:spAutoFit/>
          </a:bodyPr>
          <a:lstStyle/>
          <a:p>
            <a:pPr>
              <a:lnSpc>
                <a:spcPts val="7865"/>
              </a:lnSpc>
            </a:pPr>
            <a:r>
              <a:rPr lang="en-US" sz="5500">
                <a:solidFill>
                  <a:srgbClr val="0C2675"/>
                </a:solidFill>
                <a:latin typeface="Roboto Slab Bold"/>
              </a:rPr>
              <a:t>Your wife undergoes the </a:t>
            </a:r>
            <a:r>
              <a:rPr lang="en-US" sz="5500">
                <a:solidFill>
                  <a:srgbClr val="FFFFFF"/>
                </a:solidFill>
                <a:latin typeface="Roboto Slab Bold"/>
              </a:rPr>
              <a:t>pelvic exam</a:t>
            </a:r>
            <a:r>
              <a:rPr lang="en-US" sz="5500">
                <a:solidFill>
                  <a:srgbClr val="0C2675"/>
                </a:solidFill>
                <a:latin typeface="Roboto Slab Bold"/>
              </a:rPr>
              <a:t> and </a:t>
            </a:r>
            <a:r>
              <a:rPr lang="en-US" sz="5500">
                <a:solidFill>
                  <a:srgbClr val="FFFFFF"/>
                </a:solidFill>
                <a:latin typeface="Roboto Slab Bold"/>
              </a:rPr>
              <a:t>pap test</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1EFED"/>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pic>
          <p:nvPicPr>
            <p:cNvPr id="3" name="Picture 3"/>
            <p:cNvPicPr>
              <a:picLocks noChangeAspect="1"/>
            </p:cNvPicPr>
            <p:nvPr/>
          </p:nvPicPr>
          <p:blipFill>
            <a:blip r:embed="rId3"/>
            <a:srcRect t="1964" b="13713"/>
            <a:stretch>
              <a:fillRect/>
            </a:stretch>
          </p:blipFill>
          <p:spPr>
            <a:xfrm>
              <a:off x="0" y="0"/>
              <a:ext cx="24384000" cy="13716000"/>
            </a:xfrm>
            <a:prstGeom prst="rect">
              <a:avLst/>
            </a:prstGeom>
          </p:spPr>
        </p:pic>
      </p:grpSp>
      <p:sp>
        <p:nvSpPr>
          <p:cNvPr id="4" name="AutoShape 4"/>
          <p:cNvSpPr/>
          <p:nvPr/>
        </p:nvSpPr>
        <p:spPr>
          <a:xfrm>
            <a:off x="3342546" y="4095416"/>
            <a:ext cx="1211884" cy="2248976"/>
          </a:xfrm>
          <a:prstGeom prst="line">
            <a:avLst/>
          </a:prstGeom>
          <a:ln w="76200" cap="flat">
            <a:solidFill>
              <a:srgbClr val="0C2675"/>
            </a:solidFill>
            <a:prstDash val="solid"/>
            <a:headEnd type="none" w="sm" len="sm"/>
            <a:tailEnd type="arrow" w="med" len="sm"/>
          </a:ln>
        </p:spPr>
        <p:txBody>
          <a:bodyPr/>
          <a:lstStyle/>
          <a:p>
            <a:endParaRPr lang="en-US"/>
          </a:p>
        </p:txBody>
      </p:sp>
      <p:grpSp>
        <p:nvGrpSpPr>
          <p:cNvPr id="5" name="Group 5"/>
          <p:cNvGrpSpPr/>
          <p:nvPr/>
        </p:nvGrpSpPr>
        <p:grpSpPr>
          <a:xfrm>
            <a:off x="2286075" y="3519131"/>
            <a:ext cx="2067997" cy="643833"/>
            <a:chOff x="0" y="0"/>
            <a:chExt cx="2757330" cy="858444"/>
          </a:xfrm>
        </p:grpSpPr>
        <p:grpSp>
          <p:nvGrpSpPr>
            <p:cNvPr id="6" name="Group 6"/>
            <p:cNvGrpSpPr/>
            <p:nvPr/>
          </p:nvGrpSpPr>
          <p:grpSpPr>
            <a:xfrm>
              <a:off x="0" y="0"/>
              <a:ext cx="2757330" cy="858444"/>
              <a:chOff x="0" y="0"/>
              <a:chExt cx="264342" cy="82298"/>
            </a:xfrm>
          </p:grpSpPr>
          <p:sp>
            <p:nvSpPr>
              <p:cNvPr id="7" name="Freeform 7"/>
              <p:cNvSpPr/>
              <p:nvPr/>
            </p:nvSpPr>
            <p:spPr>
              <a:xfrm>
                <a:off x="0" y="0"/>
                <a:ext cx="264342" cy="82298"/>
              </a:xfrm>
              <a:custGeom>
                <a:avLst/>
                <a:gdLst/>
                <a:ahLst/>
                <a:cxnLst/>
                <a:rect l="l" t="t" r="r" b="b"/>
                <a:pathLst>
                  <a:path w="264342" h="82298">
                    <a:moveTo>
                      <a:pt x="0" y="0"/>
                    </a:moveTo>
                    <a:lnTo>
                      <a:pt x="264342" y="0"/>
                    </a:lnTo>
                    <a:lnTo>
                      <a:pt x="264342" y="82298"/>
                    </a:lnTo>
                    <a:lnTo>
                      <a:pt x="0" y="82298"/>
                    </a:lnTo>
                    <a:close/>
                  </a:path>
                </a:pathLst>
              </a:custGeom>
              <a:solidFill>
                <a:srgbClr val="FFFFFF"/>
              </a:solidFill>
            </p:spPr>
            <p:txBody>
              <a:bodyPr/>
              <a:lstStyle/>
              <a:p>
                <a:endParaRPr lang="en-US"/>
              </a:p>
            </p:txBody>
          </p:sp>
          <p:sp>
            <p:nvSpPr>
              <p:cNvPr id="8" name="TextBox 8"/>
              <p:cNvSpPr txBox="1"/>
              <p:nvPr/>
            </p:nvSpPr>
            <p:spPr>
              <a:xfrm>
                <a:off x="0" y="-28575"/>
                <a:ext cx="264342" cy="110873"/>
              </a:xfrm>
              <a:prstGeom prst="rect">
                <a:avLst/>
              </a:prstGeom>
            </p:spPr>
            <p:txBody>
              <a:bodyPr lIns="50800" tIns="50800" rIns="50800" bIns="50800" rtlCol="0" anchor="ctr"/>
              <a:lstStyle/>
              <a:p>
                <a:pPr algn="ctr">
                  <a:lnSpc>
                    <a:spcPts val="1400"/>
                  </a:lnSpc>
                </a:pPr>
                <a:endParaRPr/>
              </a:p>
            </p:txBody>
          </p:sp>
        </p:grpSp>
        <p:sp>
          <p:nvSpPr>
            <p:cNvPr id="9" name="TextBox 9"/>
            <p:cNvSpPr txBox="1"/>
            <p:nvPr/>
          </p:nvSpPr>
          <p:spPr>
            <a:xfrm>
              <a:off x="167743" y="9233"/>
              <a:ext cx="2421844" cy="659003"/>
            </a:xfrm>
            <a:prstGeom prst="rect">
              <a:avLst/>
            </a:prstGeom>
          </p:spPr>
          <p:txBody>
            <a:bodyPr lIns="0" tIns="0" rIns="0" bIns="0" rtlCol="0" anchor="t">
              <a:spAutoFit/>
            </a:bodyPr>
            <a:lstStyle/>
            <a:p>
              <a:pPr algn="ctr">
                <a:lnSpc>
                  <a:spcPts val="4632"/>
                </a:lnSpc>
              </a:pPr>
              <a:r>
                <a:rPr lang="en-US" sz="2400" spc="235">
                  <a:solidFill>
                    <a:srgbClr val="0C2675"/>
                  </a:solidFill>
                  <a:latin typeface="Roboto Condensed Bold"/>
                </a:rPr>
                <a:t>SPECULUM</a:t>
              </a: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1EFED"/>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pic>
          <p:nvPicPr>
            <p:cNvPr id="3" name="Picture 3"/>
            <p:cNvPicPr>
              <a:picLocks noChangeAspect="1"/>
            </p:cNvPicPr>
            <p:nvPr/>
          </p:nvPicPr>
          <p:blipFill>
            <a:blip r:embed="rId3"/>
            <a:srcRect t="1964" b="13713"/>
            <a:stretch>
              <a:fillRect/>
            </a:stretch>
          </p:blipFill>
          <p:spPr>
            <a:xfrm>
              <a:off x="0" y="0"/>
              <a:ext cx="24384000" cy="13716000"/>
            </a:xfrm>
            <a:prstGeom prst="rect">
              <a:avLst/>
            </a:prstGeom>
          </p:spPr>
        </p:pic>
      </p:grpSp>
      <p:sp>
        <p:nvSpPr>
          <p:cNvPr id="4" name="AutoShape 4"/>
          <p:cNvSpPr/>
          <p:nvPr/>
        </p:nvSpPr>
        <p:spPr>
          <a:xfrm>
            <a:off x="3342546" y="4095416"/>
            <a:ext cx="1211884" cy="2248976"/>
          </a:xfrm>
          <a:prstGeom prst="line">
            <a:avLst/>
          </a:prstGeom>
          <a:ln w="76200" cap="flat">
            <a:solidFill>
              <a:srgbClr val="0C2675"/>
            </a:solidFill>
            <a:prstDash val="solid"/>
            <a:headEnd type="none" w="sm" len="sm"/>
            <a:tailEnd type="arrow" w="med" len="sm"/>
          </a:ln>
        </p:spPr>
        <p:txBody>
          <a:bodyPr/>
          <a:lstStyle/>
          <a:p>
            <a:endParaRPr lang="en-US"/>
          </a:p>
        </p:txBody>
      </p:sp>
      <p:grpSp>
        <p:nvGrpSpPr>
          <p:cNvPr id="5" name="Group 5"/>
          <p:cNvGrpSpPr/>
          <p:nvPr/>
        </p:nvGrpSpPr>
        <p:grpSpPr>
          <a:xfrm>
            <a:off x="2286075" y="3519131"/>
            <a:ext cx="2067997" cy="643833"/>
            <a:chOff x="0" y="0"/>
            <a:chExt cx="2757330" cy="858444"/>
          </a:xfrm>
        </p:grpSpPr>
        <p:grpSp>
          <p:nvGrpSpPr>
            <p:cNvPr id="6" name="Group 6"/>
            <p:cNvGrpSpPr/>
            <p:nvPr/>
          </p:nvGrpSpPr>
          <p:grpSpPr>
            <a:xfrm>
              <a:off x="0" y="0"/>
              <a:ext cx="2757330" cy="858444"/>
              <a:chOff x="0" y="0"/>
              <a:chExt cx="264342" cy="82298"/>
            </a:xfrm>
          </p:grpSpPr>
          <p:sp>
            <p:nvSpPr>
              <p:cNvPr id="7" name="Freeform 7"/>
              <p:cNvSpPr/>
              <p:nvPr/>
            </p:nvSpPr>
            <p:spPr>
              <a:xfrm>
                <a:off x="0" y="0"/>
                <a:ext cx="264342" cy="82298"/>
              </a:xfrm>
              <a:custGeom>
                <a:avLst/>
                <a:gdLst/>
                <a:ahLst/>
                <a:cxnLst/>
                <a:rect l="l" t="t" r="r" b="b"/>
                <a:pathLst>
                  <a:path w="264342" h="82298">
                    <a:moveTo>
                      <a:pt x="0" y="0"/>
                    </a:moveTo>
                    <a:lnTo>
                      <a:pt x="264342" y="0"/>
                    </a:lnTo>
                    <a:lnTo>
                      <a:pt x="264342" y="82298"/>
                    </a:lnTo>
                    <a:lnTo>
                      <a:pt x="0" y="82298"/>
                    </a:lnTo>
                    <a:close/>
                  </a:path>
                </a:pathLst>
              </a:custGeom>
              <a:solidFill>
                <a:srgbClr val="FFFFFF"/>
              </a:solidFill>
            </p:spPr>
            <p:txBody>
              <a:bodyPr/>
              <a:lstStyle/>
              <a:p>
                <a:endParaRPr lang="en-US"/>
              </a:p>
            </p:txBody>
          </p:sp>
          <p:sp>
            <p:nvSpPr>
              <p:cNvPr id="8" name="TextBox 8"/>
              <p:cNvSpPr txBox="1"/>
              <p:nvPr/>
            </p:nvSpPr>
            <p:spPr>
              <a:xfrm>
                <a:off x="0" y="-28575"/>
                <a:ext cx="264342" cy="110873"/>
              </a:xfrm>
              <a:prstGeom prst="rect">
                <a:avLst/>
              </a:prstGeom>
            </p:spPr>
            <p:txBody>
              <a:bodyPr lIns="50800" tIns="50800" rIns="50800" bIns="50800" rtlCol="0" anchor="ctr"/>
              <a:lstStyle/>
              <a:p>
                <a:pPr algn="ctr">
                  <a:lnSpc>
                    <a:spcPts val="1400"/>
                  </a:lnSpc>
                </a:pPr>
                <a:endParaRPr/>
              </a:p>
            </p:txBody>
          </p:sp>
        </p:grpSp>
        <p:sp>
          <p:nvSpPr>
            <p:cNvPr id="9" name="TextBox 9"/>
            <p:cNvSpPr txBox="1"/>
            <p:nvPr/>
          </p:nvSpPr>
          <p:spPr>
            <a:xfrm>
              <a:off x="167743" y="9233"/>
              <a:ext cx="2421844" cy="659003"/>
            </a:xfrm>
            <a:prstGeom prst="rect">
              <a:avLst/>
            </a:prstGeom>
          </p:spPr>
          <p:txBody>
            <a:bodyPr lIns="0" tIns="0" rIns="0" bIns="0" rtlCol="0" anchor="t">
              <a:spAutoFit/>
            </a:bodyPr>
            <a:lstStyle/>
            <a:p>
              <a:pPr algn="ctr">
                <a:lnSpc>
                  <a:spcPts val="4632"/>
                </a:lnSpc>
              </a:pPr>
              <a:r>
                <a:rPr lang="en-US" sz="2400" spc="235">
                  <a:solidFill>
                    <a:srgbClr val="0C2675"/>
                  </a:solidFill>
                  <a:latin typeface="Roboto Condensed Bold"/>
                </a:rPr>
                <a:t>SPECULUM</a:t>
              </a:r>
            </a:p>
          </p:txBody>
        </p:sp>
      </p:grpSp>
      <p:sp>
        <p:nvSpPr>
          <p:cNvPr id="10" name="AutoShape 10"/>
          <p:cNvSpPr/>
          <p:nvPr/>
        </p:nvSpPr>
        <p:spPr>
          <a:xfrm flipV="1">
            <a:off x="7947446" y="1098140"/>
            <a:ext cx="531389" cy="1847768"/>
          </a:xfrm>
          <a:prstGeom prst="line">
            <a:avLst/>
          </a:prstGeom>
          <a:ln w="76200" cap="flat">
            <a:solidFill>
              <a:srgbClr val="0C2675"/>
            </a:solidFill>
            <a:prstDash val="solid"/>
            <a:headEnd type="none" w="sm" len="sm"/>
            <a:tailEnd type="arrow" w="med" len="sm"/>
          </a:ln>
        </p:spPr>
        <p:txBody>
          <a:bodyPr/>
          <a:lstStyle/>
          <a:p>
            <a:endParaRPr lang="en-US"/>
          </a:p>
        </p:txBody>
      </p:sp>
      <p:grpSp>
        <p:nvGrpSpPr>
          <p:cNvPr id="11" name="Group 11"/>
          <p:cNvGrpSpPr/>
          <p:nvPr/>
        </p:nvGrpSpPr>
        <p:grpSpPr>
          <a:xfrm>
            <a:off x="7278299" y="2789573"/>
            <a:ext cx="1444601" cy="643833"/>
            <a:chOff x="0" y="0"/>
            <a:chExt cx="1926135" cy="858444"/>
          </a:xfrm>
        </p:grpSpPr>
        <p:grpSp>
          <p:nvGrpSpPr>
            <p:cNvPr id="12" name="Group 12"/>
            <p:cNvGrpSpPr/>
            <p:nvPr/>
          </p:nvGrpSpPr>
          <p:grpSpPr>
            <a:xfrm>
              <a:off x="0" y="0"/>
              <a:ext cx="1926135" cy="858444"/>
              <a:chOff x="0" y="0"/>
              <a:chExt cx="184657" cy="82298"/>
            </a:xfrm>
          </p:grpSpPr>
          <p:sp>
            <p:nvSpPr>
              <p:cNvPr id="13" name="Freeform 13"/>
              <p:cNvSpPr/>
              <p:nvPr/>
            </p:nvSpPr>
            <p:spPr>
              <a:xfrm>
                <a:off x="0" y="0"/>
                <a:ext cx="184656" cy="82298"/>
              </a:xfrm>
              <a:custGeom>
                <a:avLst/>
                <a:gdLst/>
                <a:ahLst/>
                <a:cxnLst/>
                <a:rect l="l" t="t" r="r" b="b"/>
                <a:pathLst>
                  <a:path w="184656" h="82298">
                    <a:moveTo>
                      <a:pt x="0" y="0"/>
                    </a:moveTo>
                    <a:lnTo>
                      <a:pt x="184656" y="0"/>
                    </a:lnTo>
                    <a:lnTo>
                      <a:pt x="184656" y="82298"/>
                    </a:lnTo>
                    <a:lnTo>
                      <a:pt x="0" y="82298"/>
                    </a:lnTo>
                    <a:close/>
                  </a:path>
                </a:pathLst>
              </a:custGeom>
              <a:solidFill>
                <a:srgbClr val="FFFFFF"/>
              </a:solidFill>
            </p:spPr>
            <p:txBody>
              <a:bodyPr/>
              <a:lstStyle/>
              <a:p>
                <a:endParaRPr lang="en-US"/>
              </a:p>
            </p:txBody>
          </p:sp>
          <p:sp>
            <p:nvSpPr>
              <p:cNvPr id="14" name="TextBox 14"/>
              <p:cNvSpPr txBox="1"/>
              <p:nvPr/>
            </p:nvSpPr>
            <p:spPr>
              <a:xfrm>
                <a:off x="0" y="-28575"/>
                <a:ext cx="184657" cy="110873"/>
              </a:xfrm>
              <a:prstGeom prst="rect">
                <a:avLst/>
              </a:prstGeom>
            </p:spPr>
            <p:txBody>
              <a:bodyPr lIns="50800" tIns="50800" rIns="50800" bIns="50800" rtlCol="0" anchor="ctr"/>
              <a:lstStyle/>
              <a:p>
                <a:pPr algn="ctr">
                  <a:lnSpc>
                    <a:spcPts val="1400"/>
                  </a:lnSpc>
                </a:pPr>
                <a:endParaRPr/>
              </a:p>
            </p:txBody>
          </p:sp>
        </p:grpSp>
        <p:sp>
          <p:nvSpPr>
            <p:cNvPr id="15" name="TextBox 15"/>
            <p:cNvSpPr txBox="1"/>
            <p:nvPr/>
          </p:nvSpPr>
          <p:spPr>
            <a:xfrm>
              <a:off x="117177" y="9233"/>
              <a:ext cx="1691781" cy="659003"/>
            </a:xfrm>
            <a:prstGeom prst="rect">
              <a:avLst/>
            </a:prstGeom>
          </p:spPr>
          <p:txBody>
            <a:bodyPr lIns="0" tIns="0" rIns="0" bIns="0" rtlCol="0" anchor="t">
              <a:spAutoFit/>
            </a:bodyPr>
            <a:lstStyle/>
            <a:p>
              <a:pPr algn="ctr">
                <a:lnSpc>
                  <a:spcPts val="4632"/>
                </a:lnSpc>
              </a:pPr>
              <a:r>
                <a:rPr lang="en-US" sz="2400" spc="235">
                  <a:solidFill>
                    <a:srgbClr val="0C2675"/>
                  </a:solidFill>
                  <a:latin typeface="Roboto Condensed Bold"/>
                </a:rPr>
                <a:t>BRUSH</a:t>
              </a: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1EFED"/>
        </a:solidFill>
        <a:effectLst/>
      </p:bgPr>
    </p:bg>
    <p:spTree>
      <p:nvGrpSpPr>
        <p:cNvPr id="1" name=""/>
        <p:cNvGrpSpPr/>
        <p:nvPr/>
      </p:nvGrpSpPr>
      <p:grpSpPr>
        <a:xfrm>
          <a:off x="0" y="0"/>
          <a:ext cx="0" cy="0"/>
          <a:chOff x="0" y="0"/>
          <a:chExt cx="0" cy="0"/>
        </a:xfrm>
      </p:grpSpPr>
      <p:grpSp>
        <p:nvGrpSpPr>
          <p:cNvPr id="2" name="Group 2"/>
          <p:cNvGrpSpPr/>
          <p:nvPr/>
        </p:nvGrpSpPr>
        <p:grpSpPr>
          <a:xfrm>
            <a:off x="2022140" y="4122039"/>
            <a:ext cx="6870567" cy="679567"/>
            <a:chOff x="0" y="0"/>
            <a:chExt cx="878232" cy="86866"/>
          </a:xfrm>
        </p:grpSpPr>
        <p:sp>
          <p:nvSpPr>
            <p:cNvPr id="3" name="Freeform 3"/>
            <p:cNvSpPr/>
            <p:nvPr/>
          </p:nvSpPr>
          <p:spPr>
            <a:xfrm>
              <a:off x="0" y="0"/>
              <a:ext cx="878232" cy="86866"/>
            </a:xfrm>
            <a:custGeom>
              <a:avLst/>
              <a:gdLst/>
              <a:ahLst/>
              <a:cxnLst/>
              <a:rect l="l" t="t" r="r" b="b"/>
              <a:pathLst>
                <a:path w="878232" h="86866">
                  <a:moveTo>
                    <a:pt x="0" y="0"/>
                  </a:moveTo>
                  <a:lnTo>
                    <a:pt x="878232" y="0"/>
                  </a:lnTo>
                  <a:lnTo>
                    <a:pt x="878232" y="86866"/>
                  </a:lnTo>
                  <a:lnTo>
                    <a:pt x="0" y="86866"/>
                  </a:lnTo>
                  <a:close/>
                </a:path>
              </a:pathLst>
            </a:custGeom>
            <a:solidFill>
              <a:srgbClr val="FFC72C"/>
            </a:solidFill>
          </p:spPr>
          <p:txBody>
            <a:bodyPr/>
            <a:lstStyle/>
            <a:p>
              <a:endParaRPr lang="en-US"/>
            </a:p>
          </p:txBody>
        </p:sp>
        <p:sp>
          <p:nvSpPr>
            <p:cNvPr id="4" name="TextBox 4"/>
            <p:cNvSpPr txBox="1"/>
            <p:nvPr/>
          </p:nvSpPr>
          <p:spPr>
            <a:xfrm>
              <a:off x="0" y="-28575"/>
              <a:ext cx="878232" cy="115441"/>
            </a:xfrm>
            <a:prstGeom prst="rect">
              <a:avLst/>
            </a:prstGeom>
          </p:spPr>
          <p:txBody>
            <a:bodyPr lIns="50800" tIns="50800" rIns="50800" bIns="50800" rtlCol="0" anchor="ctr"/>
            <a:lstStyle/>
            <a:p>
              <a:pPr algn="ctr">
                <a:lnSpc>
                  <a:spcPts val="1400"/>
                </a:lnSpc>
              </a:pPr>
              <a:endParaRPr/>
            </a:p>
          </p:txBody>
        </p:sp>
      </p:grpSp>
      <p:grpSp>
        <p:nvGrpSpPr>
          <p:cNvPr id="5" name="Group 5"/>
          <p:cNvGrpSpPr/>
          <p:nvPr/>
        </p:nvGrpSpPr>
        <p:grpSpPr>
          <a:xfrm>
            <a:off x="2022140" y="2301156"/>
            <a:ext cx="2687584" cy="839087"/>
            <a:chOff x="0" y="0"/>
            <a:chExt cx="3583445" cy="1118783"/>
          </a:xfrm>
        </p:grpSpPr>
        <p:sp>
          <p:nvSpPr>
            <p:cNvPr id="6" name="Freeform 6"/>
            <p:cNvSpPr/>
            <p:nvPr/>
          </p:nvSpPr>
          <p:spPr>
            <a:xfrm>
              <a:off x="0" y="0"/>
              <a:ext cx="1101164" cy="1118783"/>
            </a:xfrm>
            <a:custGeom>
              <a:avLst/>
              <a:gdLst/>
              <a:ahLst/>
              <a:cxnLst/>
              <a:rect l="l" t="t" r="r" b="b"/>
              <a:pathLst>
                <a:path w="1101164" h="1118783">
                  <a:moveTo>
                    <a:pt x="0" y="0"/>
                  </a:moveTo>
                  <a:lnTo>
                    <a:pt x="1101164" y="0"/>
                  </a:lnTo>
                  <a:lnTo>
                    <a:pt x="1101164" y="1118783"/>
                  </a:lnTo>
                  <a:lnTo>
                    <a:pt x="0" y="1118783"/>
                  </a:lnTo>
                  <a:lnTo>
                    <a:pt x="0" y="0"/>
                  </a:lnTo>
                  <a:close/>
                </a:path>
              </a:pathLst>
            </a:custGeom>
            <a:blipFill>
              <a:blip r:embed="rId3"/>
              <a:stretch>
                <a:fillRect/>
              </a:stretch>
            </a:blipFill>
          </p:spPr>
          <p:txBody>
            <a:bodyPr/>
            <a:lstStyle/>
            <a:p>
              <a:endParaRPr lang="en-US"/>
            </a:p>
          </p:txBody>
        </p:sp>
        <p:sp>
          <p:nvSpPr>
            <p:cNvPr id="7" name="Freeform 7"/>
            <p:cNvSpPr/>
            <p:nvPr/>
          </p:nvSpPr>
          <p:spPr>
            <a:xfrm>
              <a:off x="1239332" y="0"/>
              <a:ext cx="1101164" cy="1118783"/>
            </a:xfrm>
            <a:custGeom>
              <a:avLst/>
              <a:gdLst/>
              <a:ahLst/>
              <a:cxnLst/>
              <a:rect l="l" t="t" r="r" b="b"/>
              <a:pathLst>
                <a:path w="1101164" h="1118783">
                  <a:moveTo>
                    <a:pt x="0" y="0"/>
                  </a:moveTo>
                  <a:lnTo>
                    <a:pt x="1101164" y="0"/>
                  </a:lnTo>
                  <a:lnTo>
                    <a:pt x="1101164" y="1118783"/>
                  </a:lnTo>
                  <a:lnTo>
                    <a:pt x="0" y="1118783"/>
                  </a:lnTo>
                  <a:lnTo>
                    <a:pt x="0" y="0"/>
                  </a:lnTo>
                  <a:close/>
                </a:path>
              </a:pathLst>
            </a:custGeom>
            <a:blipFill>
              <a:blip r:embed="rId4"/>
              <a:stretch>
                <a:fillRect/>
              </a:stretch>
            </a:blipFill>
          </p:spPr>
          <p:txBody>
            <a:bodyPr/>
            <a:lstStyle/>
            <a:p>
              <a:endParaRPr lang="en-US"/>
            </a:p>
          </p:txBody>
        </p:sp>
        <p:sp>
          <p:nvSpPr>
            <p:cNvPr id="8" name="Freeform 8"/>
            <p:cNvSpPr/>
            <p:nvPr/>
          </p:nvSpPr>
          <p:spPr>
            <a:xfrm>
              <a:off x="2482281" y="0"/>
              <a:ext cx="1101164" cy="1118783"/>
            </a:xfrm>
            <a:custGeom>
              <a:avLst/>
              <a:gdLst/>
              <a:ahLst/>
              <a:cxnLst/>
              <a:rect l="l" t="t" r="r" b="b"/>
              <a:pathLst>
                <a:path w="1101164" h="1118783">
                  <a:moveTo>
                    <a:pt x="0" y="0"/>
                  </a:moveTo>
                  <a:lnTo>
                    <a:pt x="1101164" y="0"/>
                  </a:lnTo>
                  <a:lnTo>
                    <a:pt x="1101164" y="1118783"/>
                  </a:lnTo>
                  <a:lnTo>
                    <a:pt x="0" y="1118783"/>
                  </a:lnTo>
                  <a:lnTo>
                    <a:pt x="0" y="0"/>
                  </a:lnTo>
                  <a:close/>
                </a:path>
              </a:pathLst>
            </a:custGeom>
            <a:blipFill>
              <a:blip r:embed="rId5"/>
              <a:stretch>
                <a:fillRect/>
              </a:stretch>
            </a:blipFill>
          </p:spPr>
          <p:txBody>
            <a:bodyPr/>
            <a:lstStyle/>
            <a:p>
              <a:endParaRPr lang="en-US"/>
            </a:p>
          </p:txBody>
        </p:sp>
      </p:grpSp>
      <p:sp>
        <p:nvSpPr>
          <p:cNvPr id="9" name="TextBox 9"/>
          <p:cNvSpPr txBox="1"/>
          <p:nvPr/>
        </p:nvSpPr>
        <p:spPr>
          <a:xfrm>
            <a:off x="2117390" y="4007739"/>
            <a:ext cx="14295786" cy="1587466"/>
          </a:xfrm>
          <a:prstGeom prst="rect">
            <a:avLst/>
          </a:prstGeom>
        </p:spPr>
        <p:txBody>
          <a:bodyPr lIns="0" tIns="0" rIns="0" bIns="0" rtlCol="0" anchor="t">
            <a:spAutoFit/>
          </a:bodyPr>
          <a:lstStyle/>
          <a:p>
            <a:pPr>
              <a:lnSpc>
                <a:spcPts val="6524"/>
              </a:lnSpc>
            </a:pPr>
            <a:r>
              <a:rPr lang="en-US" sz="4103" spc="82">
                <a:solidFill>
                  <a:srgbClr val="0C2675"/>
                </a:solidFill>
                <a:latin typeface="Roboto Slab Bold"/>
              </a:rPr>
              <a:t>Women's Wellness Exams are an opportunity to review the overall health of a woman.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1EFED"/>
        </a:solidFill>
        <a:effectLst/>
      </p:bgPr>
    </p:bg>
    <p:spTree>
      <p:nvGrpSpPr>
        <p:cNvPr id="1" name=""/>
        <p:cNvGrpSpPr/>
        <p:nvPr/>
      </p:nvGrpSpPr>
      <p:grpSpPr>
        <a:xfrm>
          <a:off x="0" y="0"/>
          <a:ext cx="0" cy="0"/>
          <a:chOff x="0" y="0"/>
          <a:chExt cx="0" cy="0"/>
        </a:xfrm>
      </p:grpSpPr>
      <p:grpSp>
        <p:nvGrpSpPr>
          <p:cNvPr id="2" name="Group 2"/>
          <p:cNvGrpSpPr/>
          <p:nvPr/>
        </p:nvGrpSpPr>
        <p:grpSpPr>
          <a:xfrm>
            <a:off x="9144000" y="0"/>
            <a:ext cx="9144000" cy="10287000"/>
            <a:chOff x="0" y="0"/>
            <a:chExt cx="12192000" cy="13716000"/>
          </a:xfrm>
        </p:grpSpPr>
        <p:pic>
          <p:nvPicPr>
            <p:cNvPr id="3" name="Picture 3"/>
            <p:cNvPicPr>
              <a:picLocks noChangeAspect="1"/>
            </p:cNvPicPr>
            <p:nvPr/>
          </p:nvPicPr>
          <p:blipFill>
            <a:blip r:embed="rId3"/>
            <a:srcRect l="9815" r="31072"/>
            <a:stretch>
              <a:fillRect/>
            </a:stretch>
          </p:blipFill>
          <p:spPr>
            <a:xfrm>
              <a:off x="0" y="0"/>
              <a:ext cx="12192000" cy="13716000"/>
            </a:xfrm>
            <a:prstGeom prst="rect">
              <a:avLst/>
            </a:prstGeom>
          </p:spPr>
        </p:pic>
      </p:grpSp>
      <p:sp>
        <p:nvSpPr>
          <p:cNvPr id="4" name="TextBox 4"/>
          <p:cNvSpPr txBox="1"/>
          <p:nvPr/>
        </p:nvSpPr>
        <p:spPr>
          <a:xfrm>
            <a:off x="1516931" y="2523570"/>
            <a:ext cx="3925169" cy="539496"/>
          </a:xfrm>
          <a:prstGeom prst="rect">
            <a:avLst/>
          </a:prstGeom>
        </p:spPr>
        <p:txBody>
          <a:bodyPr lIns="0" tIns="0" rIns="0" bIns="0" rtlCol="0" anchor="t">
            <a:spAutoFit/>
          </a:bodyPr>
          <a:lstStyle/>
          <a:p>
            <a:pPr>
              <a:lnSpc>
                <a:spcPts val="4632"/>
              </a:lnSpc>
            </a:pPr>
            <a:r>
              <a:rPr lang="en-US" sz="2400" spc="235">
                <a:solidFill>
                  <a:srgbClr val="0C2675"/>
                </a:solidFill>
                <a:latin typeface="Roboto Condensed Bold"/>
              </a:rPr>
              <a:t>STEP 8</a:t>
            </a:r>
          </a:p>
        </p:txBody>
      </p:sp>
      <p:grpSp>
        <p:nvGrpSpPr>
          <p:cNvPr id="5" name="Group 5"/>
          <p:cNvGrpSpPr/>
          <p:nvPr/>
        </p:nvGrpSpPr>
        <p:grpSpPr>
          <a:xfrm>
            <a:off x="2428397" y="4236779"/>
            <a:ext cx="4187183" cy="982027"/>
            <a:chOff x="0" y="0"/>
            <a:chExt cx="535228" cy="125528"/>
          </a:xfrm>
        </p:grpSpPr>
        <p:sp>
          <p:nvSpPr>
            <p:cNvPr id="6" name="Freeform 6"/>
            <p:cNvSpPr/>
            <p:nvPr/>
          </p:nvSpPr>
          <p:spPr>
            <a:xfrm>
              <a:off x="0" y="0"/>
              <a:ext cx="535228" cy="125528"/>
            </a:xfrm>
            <a:custGeom>
              <a:avLst/>
              <a:gdLst/>
              <a:ahLst/>
              <a:cxnLst/>
              <a:rect l="l" t="t" r="r" b="b"/>
              <a:pathLst>
                <a:path w="535228" h="125528">
                  <a:moveTo>
                    <a:pt x="0" y="0"/>
                  </a:moveTo>
                  <a:lnTo>
                    <a:pt x="535228" y="0"/>
                  </a:lnTo>
                  <a:lnTo>
                    <a:pt x="535228" y="125528"/>
                  </a:lnTo>
                  <a:lnTo>
                    <a:pt x="0" y="125528"/>
                  </a:lnTo>
                  <a:close/>
                </a:path>
              </a:pathLst>
            </a:custGeom>
            <a:solidFill>
              <a:srgbClr val="335929"/>
            </a:solidFill>
          </p:spPr>
          <p:txBody>
            <a:bodyPr/>
            <a:lstStyle/>
            <a:p>
              <a:endParaRPr lang="en-US"/>
            </a:p>
          </p:txBody>
        </p:sp>
        <p:sp>
          <p:nvSpPr>
            <p:cNvPr id="7" name="TextBox 7"/>
            <p:cNvSpPr txBox="1"/>
            <p:nvPr/>
          </p:nvSpPr>
          <p:spPr>
            <a:xfrm>
              <a:off x="0" y="-28575"/>
              <a:ext cx="535228" cy="154103"/>
            </a:xfrm>
            <a:prstGeom prst="rect">
              <a:avLst/>
            </a:prstGeom>
          </p:spPr>
          <p:txBody>
            <a:bodyPr lIns="50800" tIns="50800" rIns="50800" bIns="50800" rtlCol="0" anchor="ctr"/>
            <a:lstStyle/>
            <a:p>
              <a:pPr algn="ctr">
                <a:lnSpc>
                  <a:spcPts val="1400"/>
                </a:lnSpc>
              </a:pPr>
              <a:endParaRPr/>
            </a:p>
          </p:txBody>
        </p:sp>
      </p:grpSp>
      <p:grpSp>
        <p:nvGrpSpPr>
          <p:cNvPr id="8" name="Group 8"/>
          <p:cNvGrpSpPr/>
          <p:nvPr/>
        </p:nvGrpSpPr>
        <p:grpSpPr>
          <a:xfrm>
            <a:off x="1209046" y="5265457"/>
            <a:ext cx="2811113" cy="981687"/>
            <a:chOff x="0" y="0"/>
            <a:chExt cx="359331" cy="125484"/>
          </a:xfrm>
        </p:grpSpPr>
        <p:sp>
          <p:nvSpPr>
            <p:cNvPr id="9" name="Freeform 9"/>
            <p:cNvSpPr/>
            <p:nvPr/>
          </p:nvSpPr>
          <p:spPr>
            <a:xfrm>
              <a:off x="0" y="0"/>
              <a:ext cx="359331" cy="125484"/>
            </a:xfrm>
            <a:custGeom>
              <a:avLst/>
              <a:gdLst/>
              <a:ahLst/>
              <a:cxnLst/>
              <a:rect l="l" t="t" r="r" b="b"/>
              <a:pathLst>
                <a:path w="359331" h="125484">
                  <a:moveTo>
                    <a:pt x="0" y="0"/>
                  </a:moveTo>
                  <a:lnTo>
                    <a:pt x="359331" y="0"/>
                  </a:lnTo>
                  <a:lnTo>
                    <a:pt x="359331" y="125484"/>
                  </a:lnTo>
                  <a:lnTo>
                    <a:pt x="0" y="125484"/>
                  </a:lnTo>
                  <a:close/>
                </a:path>
              </a:pathLst>
            </a:custGeom>
            <a:solidFill>
              <a:srgbClr val="335929"/>
            </a:solidFill>
          </p:spPr>
          <p:txBody>
            <a:bodyPr/>
            <a:lstStyle/>
            <a:p>
              <a:endParaRPr lang="en-US"/>
            </a:p>
          </p:txBody>
        </p:sp>
        <p:sp>
          <p:nvSpPr>
            <p:cNvPr id="10" name="TextBox 10"/>
            <p:cNvSpPr txBox="1"/>
            <p:nvPr/>
          </p:nvSpPr>
          <p:spPr>
            <a:xfrm>
              <a:off x="0" y="-28575"/>
              <a:ext cx="359331" cy="154059"/>
            </a:xfrm>
            <a:prstGeom prst="rect">
              <a:avLst/>
            </a:prstGeom>
          </p:spPr>
          <p:txBody>
            <a:bodyPr lIns="50800" tIns="50800" rIns="50800" bIns="50800" rtlCol="0" anchor="ctr"/>
            <a:lstStyle/>
            <a:p>
              <a:pPr algn="ctr">
                <a:lnSpc>
                  <a:spcPts val="1400"/>
                </a:lnSpc>
              </a:pPr>
              <a:endParaRPr/>
            </a:p>
          </p:txBody>
        </p:sp>
      </p:grpSp>
      <p:sp>
        <p:nvSpPr>
          <p:cNvPr id="11" name="TextBox 11"/>
          <p:cNvSpPr txBox="1"/>
          <p:nvPr/>
        </p:nvSpPr>
        <p:spPr>
          <a:xfrm>
            <a:off x="1287362" y="3146265"/>
            <a:ext cx="7440677" cy="2934969"/>
          </a:xfrm>
          <a:prstGeom prst="rect">
            <a:avLst/>
          </a:prstGeom>
        </p:spPr>
        <p:txBody>
          <a:bodyPr lIns="0" tIns="0" rIns="0" bIns="0" rtlCol="0" anchor="t">
            <a:spAutoFit/>
          </a:bodyPr>
          <a:lstStyle/>
          <a:p>
            <a:pPr>
              <a:lnSpc>
                <a:spcPts val="7865"/>
              </a:lnSpc>
            </a:pPr>
            <a:r>
              <a:rPr lang="en-US" sz="5500">
                <a:solidFill>
                  <a:srgbClr val="0C2675"/>
                </a:solidFill>
                <a:latin typeface="Roboto Slab Bold"/>
              </a:rPr>
              <a:t>Your wife undergoes the </a:t>
            </a:r>
            <a:r>
              <a:rPr lang="en-US" sz="5500">
                <a:solidFill>
                  <a:srgbClr val="FFFFFF"/>
                </a:solidFill>
                <a:latin typeface="Roboto Slab Bold"/>
              </a:rPr>
              <a:t>pelvic exam</a:t>
            </a:r>
            <a:r>
              <a:rPr lang="en-US" sz="5500">
                <a:solidFill>
                  <a:srgbClr val="0C2675"/>
                </a:solidFill>
                <a:latin typeface="Roboto Slab Bold"/>
              </a:rPr>
              <a:t> and </a:t>
            </a:r>
            <a:r>
              <a:rPr lang="en-US" sz="5500">
                <a:solidFill>
                  <a:srgbClr val="FFFFFF"/>
                </a:solidFill>
                <a:latin typeface="Roboto Slab Bold"/>
              </a:rPr>
              <a:t>pap test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1EFED"/>
        </a:solidFill>
        <a:effectLst/>
      </p:bgPr>
    </p:bg>
    <p:spTree>
      <p:nvGrpSpPr>
        <p:cNvPr id="1" name=""/>
        <p:cNvGrpSpPr/>
        <p:nvPr/>
      </p:nvGrpSpPr>
      <p:grpSpPr>
        <a:xfrm>
          <a:off x="0" y="0"/>
          <a:ext cx="0" cy="0"/>
          <a:chOff x="0" y="0"/>
          <a:chExt cx="0" cy="0"/>
        </a:xfrm>
      </p:grpSpPr>
      <p:grpSp>
        <p:nvGrpSpPr>
          <p:cNvPr id="2" name="Group 2"/>
          <p:cNvGrpSpPr/>
          <p:nvPr/>
        </p:nvGrpSpPr>
        <p:grpSpPr>
          <a:xfrm>
            <a:off x="4939084" y="1549045"/>
            <a:ext cx="8409833" cy="7188910"/>
            <a:chOff x="0" y="0"/>
            <a:chExt cx="2481606" cy="2121332"/>
          </a:xfrm>
        </p:grpSpPr>
        <p:sp>
          <p:nvSpPr>
            <p:cNvPr id="3" name="Freeform 3"/>
            <p:cNvSpPr/>
            <p:nvPr/>
          </p:nvSpPr>
          <p:spPr>
            <a:xfrm>
              <a:off x="0" y="0"/>
              <a:ext cx="2481606" cy="2121332"/>
            </a:xfrm>
            <a:custGeom>
              <a:avLst/>
              <a:gdLst/>
              <a:ahLst/>
              <a:cxnLst/>
              <a:rect l="l" t="t" r="r" b="b"/>
              <a:pathLst>
                <a:path w="2481606" h="2121332">
                  <a:moveTo>
                    <a:pt x="86534" y="0"/>
                  </a:moveTo>
                  <a:lnTo>
                    <a:pt x="2395072" y="0"/>
                  </a:lnTo>
                  <a:cubicBezTo>
                    <a:pt x="2442864" y="0"/>
                    <a:pt x="2481606" y="38743"/>
                    <a:pt x="2481606" y="86534"/>
                  </a:cubicBezTo>
                  <a:lnTo>
                    <a:pt x="2481606" y="2034797"/>
                  </a:lnTo>
                  <a:cubicBezTo>
                    <a:pt x="2481606" y="2082589"/>
                    <a:pt x="2442864" y="2121332"/>
                    <a:pt x="2395072" y="2121332"/>
                  </a:cubicBezTo>
                  <a:lnTo>
                    <a:pt x="86534" y="2121332"/>
                  </a:lnTo>
                  <a:cubicBezTo>
                    <a:pt x="38743" y="2121332"/>
                    <a:pt x="0" y="2082589"/>
                    <a:pt x="0" y="2034797"/>
                  </a:cubicBezTo>
                  <a:lnTo>
                    <a:pt x="0" y="86534"/>
                  </a:lnTo>
                  <a:cubicBezTo>
                    <a:pt x="0" y="38743"/>
                    <a:pt x="38743" y="0"/>
                    <a:pt x="86534" y="0"/>
                  </a:cubicBezTo>
                  <a:close/>
                </a:path>
              </a:pathLst>
            </a:custGeom>
            <a:solidFill>
              <a:srgbClr val="FFFFFF"/>
            </a:solidFill>
          </p:spPr>
          <p:txBody>
            <a:bodyPr/>
            <a:lstStyle/>
            <a:p>
              <a:endParaRPr lang="en-US"/>
            </a:p>
          </p:txBody>
        </p:sp>
        <p:sp>
          <p:nvSpPr>
            <p:cNvPr id="4" name="TextBox 4"/>
            <p:cNvSpPr txBox="1"/>
            <p:nvPr/>
          </p:nvSpPr>
          <p:spPr>
            <a:xfrm>
              <a:off x="0" y="-38100"/>
              <a:ext cx="2481606" cy="2159432"/>
            </a:xfrm>
            <a:prstGeom prst="rect">
              <a:avLst/>
            </a:prstGeom>
          </p:spPr>
          <p:txBody>
            <a:bodyPr lIns="50800" tIns="50800" rIns="50800" bIns="50800" rtlCol="0" anchor="ctr"/>
            <a:lstStyle/>
            <a:p>
              <a:pPr algn="ctr">
                <a:lnSpc>
                  <a:spcPts val="2520"/>
                </a:lnSpc>
              </a:pPr>
              <a:endParaRPr/>
            </a:p>
          </p:txBody>
        </p:sp>
      </p:grpSp>
      <p:sp>
        <p:nvSpPr>
          <p:cNvPr id="5" name="Freeform 5"/>
          <p:cNvSpPr/>
          <p:nvPr/>
        </p:nvSpPr>
        <p:spPr>
          <a:xfrm>
            <a:off x="3435272" y="531174"/>
            <a:ext cx="2236485" cy="2894274"/>
          </a:xfrm>
          <a:custGeom>
            <a:avLst/>
            <a:gdLst/>
            <a:ahLst/>
            <a:cxnLst/>
            <a:rect l="l" t="t" r="r" b="b"/>
            <a:pathLst>
              <a:path w="2236485" h="2894274">
                <a:moveTo>
                  <a:pt x="0" y="0"/>
                </a:moveTo>
                <a:lnTo>
                  <a:pt x="2236485" y="0"/>
                </a:lnTo>
                <a:lnTo>
                  <a:pt x="2236485" y="2894274"/>
                </a:lnTo>
                <a:lnTo>
                  <a:pt x="0" y="2894274"/>
                </a:lnTo>
                <a:lnTo>
                  <a:pt x="0" y="0"/>
                </a:lnTo>
                <a:close/>
              </a:path>
            </a:pathLst>
          </a:custGeom>
          <a:blipFill>
            <a:blip r:embed="rId3"/>
            <a:stretch>
              <a:fillRect/>
            </a:stretch>
          </a:blipFill>
        </p:spPr>
        <p:txBody>
          <a:bodyPr/>
          <a:lstStyle/>
          <a:p>
            <a:endParaRPr lang="en-US"/>
          </a:p>
        </p:txBody>
      </p:sp>
      <p:grpSp>
        <p:nvGrpSpPr>
          <p:cNvPr id="6" name="Group 6"/>
          <p:cNvGrpSpPr/>
          <p:nvPr/>
        </p:nvGrpSpPr>
        <p:grpSpPr>
          <a:xfrm>
            <a:off x="5884881" y="2753200"/>
            <a:ext cx="5421951" cy="672248"/>
            <a:chOff x="0" y="0"/>
            <a:chExt cx="1233672" cy="152959"/>
          </a:xfrm>
        </p:grpSpPr>
        <p:sp>
          <p:nvSpPr>
            <p:cNvPr id="7" name="Freeform 7"/>
            <p:cNvSpPr/>
            <p:nvPr/>
          </p:nvSpPr>
          <p:spPr>
            <a:xfrm>
              <a:off x="0" y="0"/>
              <a:ext cx="1233672" cy="152959"/>
            </a:xfrm>
            <a:custGeom>
              <a:avLst/>
              <a:gdLst/>
              <a:ahLst/>
              <a:cxnLst/>
              <a:rect l="l" t="t" r="r" b="b"/>
              <a:pathLst>
                <a:path w="1233672" h="152959">
                  <a:moveTo>
                    <a:pt x="0" y="0"/>
                  </a:moveTo>
                  <a:lnTo>
                    <a:pt x="1233672" y="0"/>
                  </a:lnTo>
                  <a:lnTo>
                    <a:pt x="1233672" y="152959"/>
                  </a:lnTo>
                  <a:lnTo>
                    <a:pt x="0" y="152959"/>
                  </a:lnTo>
                  <a:close/>
                </a:path>
              </a:pathLst>
            </a:custGeom>
            <a:solidFill>
              <a:srgbClr val="335929"/>
            </a:solidFill>
          </p:spPr>
          <p:txBody>
            <a:bodyPr/>
            <a:lstStyle/>
            <a:p>
              <a:endParaRPr lang="en-US"/>
            </a:p>
          </p:txBody>
        </p:sp>
        <p:sp>
          <p:nvSpPr>
            <p:cNvPr id="8" name="TextBox 8"/>
            <p:cNvSpPr txBox="1"/>
            <p:nvPr/>
          </p:nvSpPr>
          <p:spPr>
            <a:xfrm>
              <a:off x="0" y="-28575"/>
              <a:ext cx="1233672" cy="181534"/>
            </a:xfrm>
            <a:prstGeom prst="rect">
              <a:avLst/>
            </a:prstGeom>
          </p:spPr>
          <p:txBody>
            <a:bodyPr lIns="50800" tIns="50800" rIns="50800" bIns="50800" rtlCol="0" anchor="ctr"/>
            <a:lstStyle/>
            <a:p>
              <a:pPr algn="ctr">
                <a:lnSpc>
                  <a:spcPts val="1400"/>
                </a:lnSpc>
              </a:pPr>
              <a:endParaRPr/>
            </a:p>
          </p:txBody>
        </p:sp>
      </p:grpSp>
      <p:sp>
        <p:nvSpPr>
          <p:cNvPr id="9" name="TextBox 9"/>
          <p:cNvSpPr txBox="1"/>
          <p:nvPr/>
        </p:nvSpPr>
        <p:spPr>
          <a:xfrm>
            <a:off x="6083382" y="3755553"/>
            <a:ext cx="6570380" cy="3917442"/>
          </a:xfrm>
          <a:prstGeom prst="rect">
            <a:avLst/>
          </a:prstGeom>
        </p:spPr>
        <p:txBody>
          <a:bodyPr lIns="0" tIns="0" rIns="0" bIns="0" rtlCol="0" anchor="t">
            <a:spAutoFit/>
          </a:bodyPr>
          <a:lstStyle/>
          <a:p>
            <a:pPr marL="712470" lvl="1" indent="-356235">
              <a:lnSpc>
                <a:spcPts val="5214"/>
              </a:lnSpc>
              <a:buFont typeface="Arial"/>
              <a:buChar char="•"/>
            </a:pPr>
            <a:r>
              <a:rPr lang="en-US" sz="3300">
                <a:solidFill>
                  <a:srgbClr val="0C2675"/>
                </a:solidFill>
                <a:latin typeface="Roboto Condensed"/>
              </a:rPr>
              <a:t>Your wife has the right to ask her doctor questions</a:t>
            </a:r>
          </a:p>
          <a:p>
            <a:pPr marL="712470" lvl="1" indent="-356235">
              <a:lnSpc>
                <a:spcPts val="5214"/>
              </a:lnSpc>
              <a:buFont typeface="Arial"/>
              <a:buChar char="•"/>
            </a:pPr>
            <a:r>
              <a:rPr lang="en-US" sz="3300">
                <a:solidFill>
                  <a:srgbClr val="0C2675"/>
                </a:solidFill>
                <a:latin typeface="Roboto Condensed"/>
              </a:rPr>
              <a:t>Your wife should express any discomfort or hesitation so that her doctor can give her the best care possible</a:t>
            </a:r>
          </a:p>
        </p:txBody>
      </p:sp>
      <p:sp>
        <p:nvSpPr>
          <p:cNvPr id="10" name="TextBox 10"/>
          <p:cNvSpPr txBox="1"/>
          <p:nvPr/>
        </p:nvSpPr>
        <p:spPr>
          <a:xfrm>
            <a:off x="6022384" y="2690630"/>
            <a:ext cx="5570262" cy="612515"/>
          </a:xfrm>
          <a:prstGeom prst="rect">
            <a:avLst/>
          </a:prstGeom>
        </p:spPr>
        <p:txBody>
          <a:bodyPr lIns="0" tIns="0" rIns="0" bIns="0" rtlCol="0" anchor="t">
            <a:spAutoFit/>
          </a:bodyPr>
          <a:lstStyle/>
          <a:p>
            <a:pPr>
              <a:lnSpc>
                <a:spcPts val="5293"/>
              </a:lnSpc>
            </a:pPr>
            <a:r>
              <a:rPr lang="en-US" sz="2742" spc="268">
                <a:solidFill>
                  <a:srgbClr val="FFFFFF"/>
                </a:solidFill>
                <a:latin typeface="Roboto Condensed Bold"/>
              </a:rPr>
              <a:t>YOUR WIFE MUST REMEMBER:</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1EFED"/>
        </a:solidFill>
        <a:effectLst/>
      </p:bgPr>
    </p:bg>
    <p:spTree>
      <p:nvGrpSpPr>
        <p:cNvPr id="1" name=""/>
        <p:cNvGrpSpPr/>
        <p:nvPr/>
      </p:nvGrpSpPr>
      <p:grpSpPr>
        <a:xfrm>
          <a:off x="0" y="0"/>
          <a:ext cx="0" cy="0"/>
          <a:chOff x="0" y="0"/>
          <a:chExt cx="0" cy="0"/>
        </a:xfrm>
      </p:grpSpPr>
      <p:grpSp>
        <p:nvGrpSpPr>
          <p:cNvPr id="2" name="Group 2"/>
          <p:cNvGrpSpPr/>
          <p:nvPr/>
        </p:nvGrpSpPr>
        <p:grpSpPr>
          <a:xfrm>
            <a:off x="1271237" y="3633215"/>
            <a:ext cx="2783087" cy="1073055"/>
            <a:chOff x="0" y="0"/>
            <a:chExt cx="355749" cy="137164"/>
          </a:xfrm>
        </p:grpSpPr>
        <p:sp>
          <p:nvSpPr>
            <p:cNvPr id="3" name="Freeform 3"/>
            <p:cNvSpPr/>
            <p:nvPr/>
          </p:nvSpPr>
          <p:spPr>
            <a:xfrm>
              <a:off x="0" y="0"/>
              <a:ext cx="355749" cy="137164"/>
            </a:xfrm>
            <a:custGeom>
              <a:avLst/>
              <a:gdLst/>
              <a:ahLst/>
              <a:cxnLst/>
              <a:rect l="l" t="t" r="r" b="b"/>
              <a:pathLst>
                <a:path w="355749" h="137164">
                  <a:moveTo>
                    <a:pt x="0" y="0"/>
                  </a:moveTo>
                  <a:lnTo>
                    <a:pt x="355749" y="0"/>
                  </a:lnTo>
                  <a:lnTo>
                    <a:pt x="355749" y="137164"/>
                  </a:lnTo>
                  <a:lnTo>
                    <a:pt x="0" y="137164"/>
                  </a:lnTo>
                  <a:close/>
                </a:path>
              </a:pathLst>
            </a:custGeom>
            <a:solidFill>
              <a:srgbClr val="335929"/>
            </a:solidFill>
          </p:spPr>
          <p:txBody>
            <a:bodyPr/>
            <a:lstStyle/>
            <a:p>
              <a:endParaRPr lang="en-US"/>
            </a:p>
          </p:txBody>
        </p:sp>
        <p:sp>
          <p:nvSpPr>
            <p:cNvPr id="4" name="TextBox 4"/>
            <p:cNvSpPr txBox="1"/>
            <p:nvPr/>
          </p:nvSpPr>
          <p:spPr>
            <a:xfrm>
              <a:off x="0" y="-28575"/>
              <a:ext cx="355749" cy="165739"/>
            </a:xfrm>
            <a:prstGeom prst="rect">
              <a:avLst/>
            </a:prstGeom>
          </p:spPr>
          <p:txBody>
            <a:bodyPr lIns="50800" tIns="50800" rIns="50800" bIns="50800" rtlCol="0" anchor="ctr"/>
            <a:lstStyle/>
            <a:p>
              <a:pPr algn="ctr">
                <a:lnSpc>
                  <a:spcPts val="1400"/>
                </a:lnSpc>
              </a:pPr>
              <a:endParaRPr/>
            </a:p>
          </p:txBody>
        </p:sp>
      </p:grpSp>
      <p:sp>
        <p:nvSpPr>
          <p:cNvPr id="5" name="Freeform 5"/>
          <p:cNvSpPr/>
          <p:nvPr/>
        </p:nvSpPr>
        <p:spPr>
          <a:xfrm>
            <a:off x="9860519" y="1345697"/>
            <a:ext cx="7710963" cy="7710963"/>
          </a:xfrm>
          <a:custGeom>
            <a:avLst/>
            <a:gdLst/>
            <a:ahLst/>
            <a:cxnLst/>
            <a:rect l="l" t="t" r="r" b="b"/>
            <a:pathLst>
              <a:path w="7710963" h="7710963">
                <a:moveTo>
                  <a:pt x="0" y="0"/>
                </a:moveTo>
                <a:lnTo>
                  <a:pt x="7710962" y="0"/>
                </a:lnTo>
                <a:lnTo>
                  <a:pt x="7710962" y="7710962"/>
                </a:lnTo>
                <a:lnTo>
                  <a:pt x="0" y="7710962"/>
                </a:lnTo>
                <a:lnTo>
                  <a:pt x="0" y="0"/>
                </a:lnTo>
                <a:close/>
              </a:path>
            </a:pathLst>
          </a:custGeom>
          <a:blipFill>
            <a:blip r:embed="rId3"/>
            <a:stretch>
              <a:fillRect/>
            </a:stretch>
          </a:blipFill>
        </p:spPr>
        <p:txBody>
          <a:bodyPr/>
          <a:lstStyle/>
          <a:p>
            <a:endParaRPr lang="en-US"/>
          </a:p>
        </p:txBody>
      </p:sp>
      <p:sp>
        <p:nvSpPr>
          <p:cNvPr id="6" name="TextBox 6"/>
          <p:cNvSpPr txBox="1"/>
          <p:nvPr/>
        </p:nvSpPr>
        <p:spPr>
          <a:xfrm>
            <a:off x="1382970" y="2869226"/>
            <a:ext cx="3925169" cy="539496"/>
          </a:xfrm>
          <a:prstGeom prst="rect">
            <a:avLst/>
          </a:prstGeom>
        </p:spPr>
        <p:txBody>
          <a:bodyPr lIns="0" tIns="0" rIns="0" bIns="0" rtlCol="0" anchor="t">
            <a:spAutoFit/>
          </a:bodyPr>
          <a:lstStyle/>
          <a:p>
            <a:pPr>
              <a:lnSpc>
                <a:spcPts val="4632"/>
              </a:lnSpc>
            </a:pPr>
            <a:r>
              <a:rPr lang="en-US" sz="2400" spc="235">
                <a:solidFill>
                  <a:srgbClr val="0C2675"/>
                </a:solidFill>
                <a:latin typeface="Roboto Condensed Bold"/>
              </a:rPr>
              <a:t>STEP 9</a:t>
            </a:r>
          </a:p>
        </p:txBody>
      </p:sp>
      <p:sp>
        <p:nvSpPr>
          <p:cNvPr id="7" name="TextBox 7"/>
          <p:cNvSpPr txBox="1"/>
          <p:nvPr/>
        </p:nvSpPr>
        <p:spPr>
          <a:xfrm>
            <a:off x="1382970" y="3614103"/>
            <a:ext cx="6853071" cy="2934969"/>
          </a:xfrm>
          <a:prstGeom prst="rect">
            <a:avLst/>
          </a:prstGeom>
        </p:spPr>
        <p:txBody>
          <a:bodyPr lIns="0" tIns="0" rIns="0" bIns="0" rtlCol="0" anchor="t">
            <a:spAutoFit/>
          </a:bodyPr>
          <a:lstStyle/>
          <a:p>
            <a:pPr>
              <a:lnSpc>
                <a:spcPts val="7865"/>
              </a:lnSpc>
            </a:pPr>
            <a:r>
              <a:rPr lang="en-US" sz="5500">
                <a:solidFill>
                  <a:srgbClr val="FFFFFF"/>
                </a:solidFill>
                <a:latin typeface="Roboto Slab Bold"/>
              </a:rPr>
              <a:t>Discuss</a:t>
            </a:r>
            <a:r>
              <a:rPr lang="en-US" sz="5500">
                <a:solidFill>
                  <a:srgbClr val="0C2675"/>
                </a:solidFill>
                <a:latin typeface="Roboto Slab Bold"/>
              </a:rPr>
              <a:t> your wife’s results and next steps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1EFED"/>
        </a:solidFill>
        <a:effectLst/>
      </p:bgPr>
    </p:bg>
    <p:spTree>
      <p:nvGrpSpPr>
        <p:cNvPr id="1" name=""/>
        <p:cNvGrpSpPr/>
        <p:nvPr/>
      </p:nvGrpSpPr>
      <p:grpSpPr>
        <a:xfrm>
          <a:off x="0" y="0"/>
          <a:ext cx="0" cy="0"/>
          <a:chOff x="0" y="0"/>
          <a:chExt cx="0" cy="0"/>
        </a:xfrm>
      </p:grpSpPr>
      <p:grpSp>
        <p:nvGrpSpPr>
          <p:cNvPr id="2" name="Group 2"/>
          <p:cNvGrpSpPr/>
          <p:nvPr/>
        </p:nvGrpSpPr>
        <p:grpSpPr>
          <a:xfrm>
            <a:off x="2395307" y="4009533"/>
            <a:ext cx="2772094" cy="679567"/>
            <a:chOff x="0" y="0"/>
            <a:chExt cx="354344" cy="86866"/>
          </a:xfrm>
        </p:grpSpPr>
        <p:sp>
          <p:nvSpPr>
            <p:cNvPr id="3" name="Freeform 3"/>
            <p:cNvSpPr/>
            <p:nvPr/>
          </p:nvSpPr>
          <p:spPr>
            <a:xfrm>
              <a:off x="0" y="0"/>
              <a:ext cx="354344" cy="86866"/>
            </a:xfrm>
            <a:custGeom>
              <a:avLst/>
              <a:gdLst/>
              <a:ahLst/>
              <a:cxnLst/>
              <a:rect l="l" t="t" r="r" b="b"/>
              <a:pathLst>
                <a:path w="354344" h="86866">
                  <a:moveTo>
                    <a:pt x="0" y="0"/>
                  </a:moveTo>
                  <a:lnTo>
                    <a:pt x="354344" y="0"/>
                  </a:lnTo>
                  <a:lnTo>
                    <a:pt x="354344" y="86866"/>
                  </a:lnTo>
                  <a:lnTo>
                    <a:pt x="0" y="86866"/>
                  </a:lnTo>
                  <a:close/>
                </a:path>
              </a:pathLst>
            </a:custGeom>
            <a:solidFill>
              <a:srgbClr val="FFC72C"/>
            </a:solidFill>
          </p:spPr>
          <p:txBody>
            <a:bodyPr/>
            <a:lstStyle/>
            <a:p>
              <a:endParaRPr lang="en-US"/>
            </a:p>
          </p:txBody>
        </p:sp>
        <p:sp>
          <p:nvSpPr>
            <p:cNvPr id="4" name="TextBox 4"/>
            <p:cNvSpPr txBox="1"/>
            <p:nvPr/>
          </p:nvSpPr>
          <p:spPr>
            <a:xfrm>
              <a:off x="0" y="-28575"/>
              <a:ext cx="354344" cy="115441"/>
            </a:xfrm>
            <a:prstGeom prst="rect">
              <a:avLst/>
            </a:prstGeom>
          </p:spPr>
          <p:txBody>
            <a:bodyPr lIns="50800" tIns="50800" rIns="50800" bIns="50800" rtlCol="0" anchor="ctr"/>
            <a:lstStyle/>
            <a:p>
              <a:pPr algn="ctr">
                <a:lnSpc>
                  <a:spcPts val="1400"/>
                </a:lnSpc>
              </a:pPr>
              <a:endParaRPr/>
            </a:p>
          </p:txBody>
        </p:sp>
      </p:grpSp>
      <p:sp>
        <p:nvSpPr>
          <p:cNvPr id="5" name="TextBox 5"/>
          <p:cNvSpPr txBox="1"/>
          <p:nvPr/>
        </p:nvSpPr>
        <p:spPr>
          <a:xfrm>
            <a:off x="2490557" y="3895233"/>
            <a:ext cx="13074813" cy="3225766"/>
          </a:xfrm>
          <a:prstGeom prst="rect">
            <a:avLst/>
          </a:prstGeom>
        </p:spPr>
        <p:txBody>
          <a:bodyPr lIns="0" tIns="0" rIns="0" bIns="0" rtlCol="0" anchor="t">
            <a:spAutoFit/>
          </a:bodyPr>
          <a:lstStyle/>
          <a:p>
            <a:pPr>
              <a:lnSpc>
                <a:spcPts val="6524"/>
              </a:lnSpc>
            </a:pPr>
            <a:r>
              <a:rPr lang="en-US" sz="4103" spc="82">
                <a:solidFill>
                  <a:srgbClr val="0C2675"/>
                </a:solidFill>
                <a:latin typeface="Roboto Slab Bold"/>
              </a:rPr>
              <a:t>You did it! You took an important step to detecting health concerns early and taking care of your wife’s and other female family members’ overall health.</a:t>
            </a:r>
          </a:p>
        </p:txBody>
      </p:sp>
      <p:grpSp>
        <p:nvGrpSpPr>
          <p:cNvPr id="6" name="Group 6"/>
          <p:cNvGrpSpPr/>
          <p:nvPr/>
        </p:nvGrpSpPr>
        <p:grpSpPr>
          <a:xfrm>
            <a:off x="2395307" y="2188650"/>
            <a:ext cx="2687584" cy="839087"/>
            <a:chOff x="0" y="0"/>
            <a:chExt cx="3583445" cy="1118783"/>
          </a:xfrm>
        </p:grpSpPr>
        <p:sp>
          <p:nvSpPr>
            <p:cNvPr id="7" name="Freeform 7"/>
            <p:cNvSpPr/>
            <p:nvPr/>
          </p:nvSpPr>
          <p:spPr>
            <a:xfrm>
              <a:off x="0" y="0"/>
              <a:ext cx="1101164" cy="1118783"/>
            </a:xfrm>
            <a:custGeom>
              <a:avLst/>
              <a:gdLst/>
              <a:ahLst/>
              <a:cxnLst/>
              <a:rect l="l" t="t" r="r" b="b"/>
              <a:pathLst>
                <a:path w="1101164" h="1118783">
                  <a:moveTo>
                    <a:pt x="0" y="0"/>
                  </a:moveTo>
                  <a:lnTo>
                    <a:pt x="1101164" y="0"/>
                  </a:lnTo>
                  <a:lnTo>
                    <a:pt x="1101164" y="1118783"/>
                  </a:lnTo>
                  <a:lnTo>
                    <a:pt x="0" y="1118783"/>
                  </a:lnTo>
                  <a:lnTo>
                    <a:pt x="0" y="0"/>
                  </a:lnTo>
                  <a:close/>
                </a:path>
              </a:pathLst>
            </a:custGeom>
            <a:blipFill>
              <a:blip r:embed="rId3"/>
              <a:stretch>
                <a:fillRect/>
              </a:stretch>
            </a:blipFill>
          </p:spPr>
          <p:txBody>
            <a:bodyPr/>
            <a:lstStyle/>
            <a:p>
              <a:endParaRPr lang="en-US"/>
            </a:p>
          </p:txBody>
        </p:sp>
        <p:sp>
          <p:nvSpPr>
            <p:cNvPr id="8" name="Freeform 8"/>
            <p:cNvSpPr/>
            <p:nvPr/>
          </p:nvSpPr>
          <p:spPr>
            <a:xfrm>
              <a:off x="1239332" y="0"/>
              <a:ext cx="1101164" cy="1118783"/>
            </a:xfrm>
            <a:custGeom>
              <a:avLst/>
              <a:gdLst/>
              <a:ahLst/>
              <a:cxnLst/>
              <a:rect l="l" t="t" r="r" b="b"/>
              <a:pathLst>
                <a:path w="1101164" h="1118783">
                  <a:moveTo>
                    <a:pt x="0" y="0"/>
                  </a:moveTo>
                  <a:lnTo>
                    <a:pt x="1101164" y="0"/>
                  </a:lnTo>
                  <a:lnTo>
                    <a:pt x="1101164" y="1118783"/>
                  </a:lnTo>
                  <a:lnTo>
                    <a:pt x="0" y="1118783"/>
                  </a:lnTo>
                  <a:lnTo>
                    <a:pt x="0" y="0"/>
                  </a:lnTo>
                  <a:close/>
                </a:path>
              </a:pathLst>
            </a:custGeom>
            <a:blipFill>
              <a:blip r:embed="rId4"/>
              <a:stretch>
                <a:fillRect/>
              </a:stretch>
            </a:blipFill>
          </p:spPr>
          <p:txBody>
            <a:bodyPr/>
            <a:lstStyle/>
            <a:p>
              <a:endParaRPr lang="en-US"/>
            </a:p>
          </p:txBody>
        </p:sp>
        <p:sp>
          <p:nvSpPr>
            <p:cNvPr id="9" name="Freeform 9"/>
            <p:cNvSpPr/>
            <p:nvPr/>
          </p:nvSpPr>
          <p:spPr>
            <a:xfrm>
              <a:off x="2482281" y="0"/>
              <a:ext cx="1101164" cy="1118783"/>
            </a:xfrm>
            <a:custGeom>
              <a:avLst/>
              <a:gdLst/>
              <a:ahLst/>
              <a:cxnLst/>
              <a:rect l="l" t="t" r="r" b="b"/>
              <a:pathLst>
                <a:path w="1101164" h="1118783">
                  <a:moveTo>
                    <a:pt x="0" y="0"/>
                  </a:moveTo>
                  <a:lnTo>
                    <a:pt x="1101164" y="0"/>
                  </a:lnTo>
                  <a:lnTo>
                    <a:pt x="1101164" y="1118783"/>
                  </a:lnTo>
                  <a:lnTo>
                    <a:pt x="0" y="1118783"/>
                  </a:lnTo>
                  <a:lnTo>
                    <a:pt x="0" y="0"/>
                  </a:lnTo>
                  <a:close/>
                </a:path>
              </a:pathLst>
            </a:custGeom>
            <a:blipFill>
              <a:blip r:embed="rId5"/>
              <a:stretch>
                <a:fillRect/>
              </a:stretch>
            </a:blipFill>
          </p:spPr>
          <p:txBody>
            <a:bodyPr/>
            <a:lstStyle/>
            <a:p>
              <a:endParaRPr lang="en-US"/>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1EFED"/>
        </a:solidFill>
        <a:effectLst/>
      </p:bgPr>
    </p:bg>
    <p:spTree>
      <p:nvGrpSpPr>
        <p:cNvPr id="1" name=""/>
        <p:cNvGrpSpPr/>
        <p:nvPr/>
      </p:nvGrpSpPr>
      <p:grpSpPr>
        <a:xfrm>
          <a:off x="0" y="0"/>
          <a:ext cx="0" cy="0"/>
          <a:chOff x="0" y="0"/>
          <a:chExt cx="0" cy="0"/>
        </a:xfrm>
      </p:grpSpPr>
      <p:grpSp>
        <p:nvGrpSpPr>
          <p:cNvPr id="2" name="Group 2"/>
          <p:cNvGrpSpPr/>
          <p:nvPr/>
        </p:nvGrpSpPr>
        <p:grpSpPr>
          <a:xfrm>
            <a:off x="2022140" y="3674498"/>
            <a:ext cx="6870567" cy="679567"/>
            <a:chOff x="0" y="0"/>
            <a:chExt cx="878232" cy="86866"/>
          </a:xfrm>
        </p:grpSpPr>
        <p:sp>
          <p:nvSpPr>
            <p:cNvPr id="3" name="Freeform 3"/>
            <p:cNvSpPr/>
            <p:nvPr/>
          </p:nvSpPr>
          <p:spPr>
            <a:xfrm>
              <a:off x="0" y="0"/>
              <a:ext cx="878232" cy="86866"/>
            </a:xfrm>
            <a:custGeom>
              <a:avLst/>
              <a:gdLst/>
              <a:ahLst/>
              <a:cxnLst/>
              <a:rect l="l" t="t" r="r" b="b"/>
              <a:pathLst>
                <a:path w="878232" h="86866">
                  <a:moveTo>
                    <a:pt x="0" y="0"/>
                  </a:moveTo>
                  <a:lnTo>
                    <a:pt x="878232" y="0"/>
                  </a:lnTo>
                  <a:lnTo>
                    <a:pt x="878232" y="86866"/>
                  </a:lnTo>
                  <a:lnTo>
                    <a:pt x="0" y="86866"/>
                  </a:lnTo>
                  <a:close/>
                </a:path>
              </a:pathLst>
            </a:custGeom>
            <a:solidFill>
              <a:srgbClr val="FFC72C"/>
            </a:solidFill>
          </p:spPr>
          <p:txBody>
            <a:bodyPr/>
            <a:lstStyle/>
            <a:p>
              <a:endParaRPr lang="en-US"/>
            </a:p>
          </p:txBody>
        </p:sp>
        <p:sp>
          <p:nvSpPr>
            <p:cNvPr id="4" name="TextBox 4"/>
            <p:cNvSpPr txBox="1"/>
            <p:nvPr/>
          </p:nvSpPr>
          <p:spPr>
            <a:xfrm>
              <a:off x="0" y="-28575"/>
              <a:ext cx="878232" cy="115441"/>
            </a:xfrm>
            <a:prstGeom prst="rect">
              <a:avLst/>
            </a:prstGeom>
          </p:spPr>
          <p:txBody>
            <a:bodyPr lIns="50800" tIns="50800" rIns="50800" bIns="50800" rtlCol="0" anchor="ctr"/>
            <a:lstStyle/>
            <a:p>
              <a:pPr algn="ctr">
                <a:lnSpc>
                  <a:spcPts val="1400"/>
                </a:lnSpc>
              </a:pPr>
              <a:endParaRPr/>
            </a:p>
          </p:txBody>
        </p:sp>
      </p:grpSp>
      <p:sp>
        <p:nvSpPr>
          <p:cNvPr id="5" name="TextBox 5"/>
          <p:cNvSpPr txBox="1"/>
          <p:nvPr/>
        </p:nvSpPr>
        <p:spPr>
          <a:xfrm>
            <a:off x="2117390" y="3522098"/>
            <a:ext cx="14295786" cy="2406616"/>
          </a:xfrm>
          <a:prstGeom prst="rect">
            <a:avLst/>
          </a:prstGeom>
        </p:spPr>
        <p:txBody>
          <a:bodyPr lIns="0" tIns="0" rIns="0" bIns="0" rtlCol="0" anchor="t">
            <a:spAutoFit/>
          </a:bodyPr>
          <a:lstStyle/>
          <a:p>
            <a:pPr>
              <a:lnSpc>
                <a:spcPts val="6524"/>
              </a:lnSpc>
            </a:pPr>
            <a:r>
              <a:rPr lang="en-US" sz="4103" spc="82">
                <a:solidFill>
                  <a:srgbClr val="0C2675"/>
                </a:solidFill>
                <a:latin typeface="Roboto Slab Bold"/>
              </a:rPr>
              <a:t>Women's Wellness Exams are an opportunity to review the overall health of your wife and other female family members.</a:t>
            </a:r>
          </a:p>
        </p:txBody>
      </p:sp>
      <p:sp>
        <p:nvSpPr>
          <p:cNvPr id="6" name="TextBox 6"/>
          <p:cNvSpPr txBox="1"/>
          <p:nvPr/>
        </p:nvSpPr>
        <p:spPr>
          <a:xfrm>
            <a:off x="2117390" y="6045774"/>
            <a:ext cx="2183383" cy="491363"/>
          </a:xfrm>
          <a:prstGeom prst="rect">
            <a:avLst/>
          </a:prstGeom>
        </p:spPr>
        <p:txBody>
          <a:bodyPr lIns="0" tIns="0" rIns="0" bIns="0" rtlCol="0" anchor="t">
            <a:spAutoFit/>
          </a:bodyPr>
          <a:lstStyle/>
          <a:p>
            <a:pPr>
              <a:lnSpc>
                <a:spcPts val="4246"/>
              </a:lnSpc>
            </a:pPr>
            <a:r>
              <a:rPr lang="en-US" sz="2200" spc="215">
                <a:solidFill>
                  <a:srgbClr val="0C2675"/>
                </a:solidFill>
                <a:latin typeface="Roboto Condensed"/>
              </a:rPr>
              <a:t>MAY INCLUDE: </a:t>
            </a:r>
          </a:p>
        </p:txBody>
      </p:sp>
      <p:sp>
        <p:nvSpPr>
          <p:cNvPr id="7" name="TextBox 7"/>
          <p:cNvSpPr txBox="1"/>
          <p:nvPr/>
        </p:nvSpPr>
        <p:spPr>
          <a:xfrm>
            <a:off x="4233473" y="5993006"/>
            <a:ext cx="11185240" cy="568323"/>
          </a:xfrm>
          <a:prstGeom prst="rect">
            <a:avLst/>
          </a:prstGeom>
        </p:spPr>
        <p:txBody>
          <a:bodyPr lIns="0" tIns="0" rIns="0" bIns="0" rtlCol="0" anchor="t">
            <a:spAutoFit/>
          </a:bodyPr>
          <a:lstStyle/>
          <a:p>
            <a:pPr>
              <a:lnSpc>
                <a:spcPts val="4900"/>
              </a:lnSpc>
            </a:pPr>
            <a:r>
              <a:rPr lang="en-US" sz="2500">
                <a:solidFill>
                  <a:srgbClr val="0C2675"/>
                </a:solidFill>
                <a:latin typeface="Roboto Condensed"/>
              </a:rPr>
              <a:t>Height and weight check, blood pressure and pulse check, vaccine review, or other tests</a:t>
            </a:r>
          </a:p>
        </p:txBody>
      </p:sp>
      <p:grpSp>
        <p:nvGrpSpPr>
          <p:cNvPr id="8" name="Group 8"/>
          <p:cNvGrpSpPr/>
          <p:nvPr/>
        </p:nvGrpSpPr>
        <p:grpSpPr>
          <a:xfrm>
            <a:off x="2022140" y="2301156"/>
            <a:ext cx="2687584" cy="839087"/>
            <a:chOff x="0" y="0"/>
            <a:chExt cx="3583445" cy="1118783"/>
          </a:xfrm>
        </p:grpSpPr>
        <p:sp>
          <p:nvSpPr>
            <p:cNvPr id="9" name="Freeform 9"/>
            <p:cNvSpPr/>
            <p:nvPr/>
          </p:nvSpPr>
          <p:spPr>
            <a:xfrm>
              <a:off x="0" y="0"/>
              <a:ext cx="1101164" cy="1118783"/>
            </a:xfrm>
            <a:custGeom>
              <a:avLst/>
              <a:gdLst/>
              <a:ahLst/>
              <a:cxnLst/>
              <a:rect l="l" t="t" r="r" b="b"/>
              <a:pathLst>
                <a:path w="1101164" h="1118783">
                  <a:moveTo>
                    <a:pt x="0" y="0"/>
                  </a:moveTo>
                  <a:lnTo>
                    <a:pt x="1101164" y="0"/>
                  </a:lnTo>
                  <a:lnTo>
                    <a:pt x="1101164" y="1118783"/>
                  </a:lnTo>
                  <a:lnTo>
                    <a:pt x="0" y="1118783"/>
                  </a:lnTo>
                  <a:lnTo>
                    <a:pt x="0" y="0"/>
                  </a:lnTo>
                  <a:close/>
                </a:path>
              </a:pathLst>
            </a:custGeom>
            <a:blipFill>
              <a:blip r:embed="rId3"/>
              <a:stretch>
                <a:fillRect/>
              </a:stretch>
            </a:blipFill>
          </p:spPr>
          <p:txBody>
            <a:bodyPr/>
            <a:lstStyle/>
            <a:p>
              <a:endParaRPr lang="en-US"/>
            </a:p>
          </p:txBody>
        </p:sp>
        <p:sp>
          <p:nvSpPr>
            <p:cNvPr id="10" name="Freeform 10"/>
            <p:cNvSpPr/>
            <p:nvPr/>
          </p:nvSpPr>
          <p:spPr>
            <a:xfrm>
              <a:off x="1239332" y="0"/>
              <a:ext cx="1101164" cy="1118783"/>
            </a:xfrm>
            <a:custGeom>
              <a:avLst/>
              <a:gdLst/>
              <a:ahLst/>
              <a:cxnLst/>
              <a:rect l="l" t="t" r="r" b="b"/>
              <a:pathLst>
                <a:path w="1101164" h="1118783">
                  <a:moveTo>
                    <a:pt x="0" y="0"/>
                  </a:moveTo>
                  <a:lnTo>
                    <a:pt x="1101164" y="0"/>
                  </a:lnTo>
                  <a:lnTo>
                    <a:pt x="1101164" y="1118783"/>
                  </a:lnTo>
                  <a:lnTo>
                    <a:pt x="0" y="1118783"/>
                  </a:lnTo>
                  <a:lnTo>
                    <a:pt x="0" y="0"/>
                  </a:lnTo>
                  <a:close/>
                </a:path>
              </a:pathLst>
            </a:custGeom>
            <a:blipFill>
              <a:blip r:embed="rId4"/>
              <a:stretch>
                <a:fillRect/>
              </a:stretch>
            </a:blipFill>
          </p:spPr>
          <p:txBody>
            <a:bodyPr/>
            <a:lstStyle/>
            <a:p>
              <a:endParaRPr lang="en-US"/>
            </a:p>
          </p:txBody>
        </p:sp>
        <p:sp>
          <p:nvSpPr>
            <p:cNvPr id="11" name="Freeform 11"/>
            <p:cNvSpPr/>
            <p:nvPr/>
          </p:nvSpPr>
          <p:spPr>
            <a:xfrm>
              <a:off x="2482281" y="0"/>
              <a:ext cx="1101164" cy="1118783"/>
            </a:xfrm>
            <a:custGeom>
              <a:avLst/>
              <a:gdLst/>
              <a:ahLst/>
              <a:cxnLst/>
              <a:rect l="l" t="t" r="r" b="b"/>
              <a:pathLst>
                <a:path w="1101164" h="1118783">
                  <a:moveTo>
                    <a:pt x="0" y="0"/>
                  </a:moveTo>
                  <a:lnTo>
                    <a:pt x="1101164" y="0"/>
                  </a:lnTo>
                  <a:lnTo>
                    <a:pt x="1101164" y="1118783"/>
                  </a:lnTo>
                  <a:lnTo>
                    <a:pt x="0" y="1118783"/>
                  </a:lnTo>
                  <a:lnTo>
                    <a:pt x="0" y="0"/>
                  </a:lnTo>
                  <a:close/>
                </a:path>
              </a:pathLst>
            </a:custGeom>
            <a:blipFill>
              <a:blip r:embed="rId5"/>
              <a:stretch>
                <a:fillRect/>
              </a:stretch>
            </a:blipFill>
          </p:spPr>
          <p:txBody>
            <a:bodyPr/>
            <a:lstStyle/>
            <a:p>
              <a:endParaRPr lang="en-US"/>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1EFED"/>
        </a:solidFill>
        <a:effectLst/>
      </p:bgPr>
    </p:bg>
    <p:spTree>
      <p:nvGrpSpPr>
        <p:cNvPr id="1" name=""/>
        <p:cNvGrpSpPr/>
        <p:nvPr/>
      </p:nvGrpSpPr>
      <p:grpSpPr>
        <a:xfrm>
          <a:off x="0" y="0"/>
          <a:ext cx="0" cy="0"/>
          <a:chOff x="0" y="0"/>
          <a:chExt cx="0" cy="0"/>
        </a:xfrm>
      </p:grpSpPr>
      <p:grpSp>
        <p:nvGrpSpPr>
          <p:cNvPr id="2" name="Group 2"/>
          <p:cNvGrpSpPr/>
          <p:nvPr/>
        </p:nvGrpSpPr>
        <p:grpSpPr>
          <a:xfrm>
            <a:off x="5455032" y="2308272"/>
            <a:ext cx="7377936" cy="5670456"/>
            <a:chOff x="0" y="0"/>
            <a:chExt cx="2177110" cy="1673260"/>
          </a:xfrm>
        </p:grpSpPr>
        <p:sp>
          <p:nvSpPr>
            <p:cNvPr id="3" name="Freeform 3"/>
            <p:cNvSpPr/>
            <p:nvPr/>
          </p:nvSpPr>
          <p:spPr>
            <a:xfrm>
              <a:off x="0" y="0"/>
              <a:ext cx="2177110" cy="1673260"/>
            </a:xfrm>
            <a:custGeom>
              <a:avLst/>
              <a:gdLst/>
              <a:ahLst/>
              <a:cxnLst/>
              <a:rect l="l" t="t" r="r" b="b"/>
              <a:pathLst>
                <a:path w="2177110" h="1673260">
                  <a:moveTo>
                    <a:pt x="98637" y="0"/>
                  </a:moveTo>
                  <a:lnTo>
                    <a:pt x="2078473" y="0"/>
                  </a:lnTo>
                  <a:cubicBezTo>
                    <a:pt x="2104633" y="0"/>
                    <a:pt x="2129722" y="10392"/>
                    <a:pt x="2148220" y="28890"/>
                  </a:cubicBezTo>
                  <a:cubicBezTo>
                    <a:pt x="2166718" y="47388"/>
                    <a:pt x="2177110" y="72477"/>
                    <a:pt x="2177110" y="98637"/>
                  </a:cubicBezTo>
                  <a:lnTo>
                    <a:pt x="2177110" y="1574623"/>
                  </a:lnTo>
                  <a:cubicBezTo>
                    <a:pt x="2177110" y="1600783"/>
                    <a:pt x="2166718" y="1625872"/>
                    <a:pt x="2148220" y="1644370"/>
                  </a:cubicBezTo>
                  <a:cubicBezTo>
                    <a:pt x="2129722" y="1662868"/>
                    <a:pt x="2104633" y="1673260"/>
                    <a:pt x="2078473" y="1673260"/>
                  </a:cubicBezTo>
                  <a:lnTo>
                    <a:pt x="98637" y="1673260"/>
                  </a:lnTo>
                  <a:cubicBezTo>
                    <a:pt x="72477" y="1673260"/>
                    <a:pt x="47388" y="1662868"/>
                    <a:pt x="28890" y="1644370"/>
                  </a:cubicBezTo>
                  <a:cubicBezTo>
                    <a:pt x="10392" y="1625872"/>
                    <a:pt x="0" y="1600783"/>
                    <a:pt x="0" y="1574623"/>
                  </a:cubicBezTo>
                  <a:lnTo>
                    <a:pt x="0" y="98637"/>
                  </a:lnTo>
                  <a:cubicBezTo>
                    <a:pt x="0" y="72477"/>
                    <a:pt x="10392" y="47388"/>
                    <a:pt x="28890" y="28890"/>
                  </a:cubicBezTo>
                  <a:cubicBezTo>
                    <a:pt x="47388" y="10392"/>
                    <a:pt x="72477" y="0"/>
                    <a:pt x="98637" y="0"/>
                  </a:cubicBezTo>
                  <a:close/>
                </a:path>
              </a:pathLst>
            </a:custGeom>
            <a:solidFill>
              <a:srgbClr val="FFFFFF"/>
            </a:solidFill>
          </p:spPr>
          <p:txBody>
            <a:bodyPr/>
            <a:lstStyle/>
            <a:p>
              <a:endParaRPr lang="en-US"/>
            </a:p>
          </p:txBody>
        </p:sp>
        <p:sp>
          <p:nvSpPr>
            <p:cNvPr id="4" name="TextBox 4"/>
            <p:cNvSpPr txBox="1"/>
            <p:nvPr/>
          </p:nvSpPr>
          <p:spPr>
            <a:xfrm>
              <a:off x="0" y="-38100"/>
              <a:ext cx="2177110" cy="1711360"/>
            </a:xfrm>
            <a:prstGeom prst="rect">
              <a:avLst/>
            </a:prstGeom>
          </p:spPr>
          <p:txBody>
            <a:bodyPr lIns="50800" tIns="50800" rIns="50800" bIns="50800" rtlCol="0" anchor="ctr"/>
            <a:lstStyle/>
            <a:p>
              <a:pPr algn="ctr">
                <a:lnSpc>
                  <a:spcPts val="2520"/>
                </a:lnSpc>
              </a:pPr>
              <a:endParaRPr/>
            </a:p>
          </p:txBody>
        </p:sp>
      </p:grpSp>
      <p:sp>
        <p:nvSpPr>
          <p:cNvPr id="5" name="TextBox 5"/>
          <p:cNvSpPr txBox="1"/>
          <p:nvPr/>
        </p:nvSpPr>
        <p:spPr>
          <a:xfrm>
            <a:off x="6593714" y="4690297"/>
            <a:ext cx="3095801" cy="2386584"/>
          </a:xfrm>
          <a:prstGeom prst="rect">
            <a:avLst/>
          </a:prstGeom>
        </p:spPr>
        <p:txBody>
          <a:bodyPr lIns="0" tIns="0" rIns="0" bIns="0" rtlCol="0" anchor="t">
            <a:spAutoFit/>
          </a:bodyPr>
          <a:lstStyle/>
          <a:p>
            <a:pPr marL="712470" lvl="1" indent="-356235">
              <a:lnSpc>
                <a:spcPts val="6467"/>
              </a:lnSpc>
              <a:buFont typeface="Arial"/>
              <a:buChar char="•"/>
            </a:pPr>
            <a:r>
              <a:rPr lang="en-US" sz="3300">
                <a:solidFill>
                  <a:srgbClr val="0C2675"/>
                </a:solidFill>
                <a:latin typeface="Roboto Condensed"/>
              </a:rPr>
              <a:t>  Breast exam</a:t>
            </a:r>
          </a:p>
          <a:p>
            <a:pPr marL="712470" lvl="1" indent="-356235">
              <a:lnSpc>
                <a:spcPts val="6467"/>
              </a:lnSpc>
              <a:buFont typeface="Arial"/>
              <a:buChar char="•"/>
            </a:pPr>
            <a:r>
              <a:rPr lang="en-US" sz="3300">
                <a:solidFill>
                  <a:srgbClr val="0C2675"/>
                </a:solidFill>
                <a:latin typeface="Roboto Condensed"/>
              </a:rPr>
              <a:t>  Pelvic exam</a:t>
            </a:r>
          </a:p>
          <a:p>
            <a:pPr marL="712470" lvl="1" indent="-356235">
              <a:lnSpc>
                <a:spcPts val="6467"/>
              </a:lnSpc>
              <a:buFont typeface="Arial"/>
              <a:buChar char="•"/>
            </a:pPr>
            <a:r>
              <a:rPr lang="en-US" sz="3300">
                <a:solidFill>
                  <a:srgbClr val="0C2675"/>
                </a:solidFill>
                <a:latin typeface="Roboto Condensed"/>
              </a:rPr>
              <a:t>  Pap test</a:t>
            </a:r>
          </a:p>
        </p:txBody>
      </p:sp>
      <p:grpSp>
        <p:nvGrpSpPr>
          <p:cNvPr id="6" name="Group 6"/>
          <p:cNvGrpSpPr/>
          <p:nvPr/>
        </p:nvGrpSpPr>
        <p:grpSpPr>
          <a:xfrm>
            <a:off x="6398307" y="3940369"/>
            <a:ext cx="3486616" cy="672248"/>
            <a:chOff x="0" y="0"/>
            <a:chExt cx="793319" cy="152959"/>
          </a:xfrm>
        </p:grpSpPr>
        <p:sp>
          <p:nvSpPr>
            <p:cNvPr id="7" name="Freeform 7"/>
            <p:cNvSpPr/>
            <p:nvPr/>
          </p:nvSpPr>
          <p:spPr>
            <a:xfrm>
              <a:off x="0" y="0"/>
              <a:ext cx="793319" cy="152959"/>
            </a:xfrm>
            <a:custGeom>
              <a:avLst/>
              <a:gdLst/>
              <a:ahLst/>
              <a:cxnLst/>
              <a:rect l="l" t="t" r="r" b="b"/>
              <a:pathLst>
                <a:path w="793319" h="152959">
                  <a:moveTo>
                    <a:pt x="0" y="0"/>
                  </a:moveTo>
                  <a:lnTo>
                    <a:pt x="793319" y="0"/>
                  </a:lnTo>
                  <a:lnTo>
                    <a:pt x="793319" y="152959"/>
                  </a:lnTo>
                  <a:lnTo>
                    <a:pt x="0" y="152959"/>
                  </a:lnTo>
                  <a:close/>
                </a:path>
              </a:pathLst>
            </a:custGeom>
            <a:solidFill>
              <a:srgbClr val="335929"/>
            </a:solidFill>
          </p:spPr>
          <p:txBody>
            <a:bodyPr/>
            <a:lstStyle/>
            <a:p>
              <a:endParaRPr lang="en-US"/>
            </a:p>
          </p:txBody>
        </p:sp>
        <p:sp>
          <p:nvSpPr>
            <p:cNvPr id="8" name="TextBox 8"/>
            <p:cNvSpPr txBox="1"/>
            <p:nvPr/>
          </p:nvSpPr>
          <p:spPr>
            <a:xfrm>
              <a:off x="0" y="-28575"/>
              <a:ext cx="793319" cy="181534"/>
            </a:xfrm>
            <a:prstGeom prst="rect">
              <a:avLst/>
            </a:prstGeom>
          </p:spPr>
          <p:txBody>
            <a:bodyPr lIns="50800" tIns="50800" rIns="50800" bIns="50800" rtlCol="0" anchor="ctr"/>
            <a:lstStyle/>
            <a:p>
              <a:pPr algn="ctr">
                <a:lnSpc>
                  <a:spcPts val="1400"/>
                </a:lnSpc>
              </a:pPr>
              <a:endParaRPr/>
            </a:p>
          </p:txBody>
        </p:sp>
      </p:grpSp>
      <p:sp>
        <p:nvSpPr>
          <p:cNvPr id="9" name="TextBox 9"/>
          <p:cNvSpPr txBox="1"/>
          <p:nvPr/>
        </p:nvSpPr>
        <p:spPr>
          <a:xfrm>
            <a:off x="6497709" y="3211050"/>
            <a:ext cx="5292582" cy="1279265"/>
          </a:xfrm>
          <a:prstGeom prst="rect">
            <a:avLst/>
          </a:prstGeom>
        </p:spPr>
        <p:txBody>
          <a:bodyPr lIns="0" tIns="0" rIns="0" bIns="0" rtlCol="0" anchor="t">
            <a:spAutoFit/>
          </a:bodyPr>
          <a:lstStyle/>
          <a:p>
            <a:pPr>
              <a:lnSpc>
                <a:spcPts val="5293"/>
              </a:lnSpc>
            </a:pPr>
            <a:r>
              <a:rPr lang="en-US" sz="2742" spc="268">
                <a:solidFill>
                  <a:srgbClr val="0C2675"/>
                </a:solidFill>
                <a:latin typeface="Roboto Condensed Bold"/>
              </a:rPr>
              <a:t>WOMEN'S WELLNESS EXAMS </a:t>
            </a:r>
            <a:r>
              <a:rPr lang="en-US" sz="2742" spc="268">
                <a:solidFill>
                  <a:srgbClr val="FFFFFF"/>
                </a:solidFill>
                <a:latin typeface="Roboto Condensed Bold"/>
              </a:rPr>
              <a:t>USUALLY INCLUDE: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1EFED"/>
        </a:solidFill>
        <a:effectLst/>
      </p:bgPr>
    </p:bg>
    <p:spTree>
      <p:nvGrpSpPr>
        <p:cNvPr id="1" name=""/>
        <p:cNvGrpSpPr/>
        <p:nvPr/>
      </p:nvGrpSpPr>
      <p:grpSpPr>
        <a:xfrm>
          <a:off x="0" y="0"/>
          <a:ext cx="0" cy="0"/>
          <a:chOff x="0" y="0"/>
          <a:chExt cx="0" cy="0"/>
        </a:xfrm>
      </p:grpSpPr>
      <p:grpSp>
        <p:nvGrpSpPr>
          <p:cNvPr id="2" name="Group 2"/>
          <p:cNvGrpSpPr/>
          <p:nvPr/>
        </p:nvGrpSpPr>
        <p:grpSpPr>
          <a:xfrm>
            <a:off x="9144000" y="0"/>
            <a:ext cx="9144000" cy="10287000"/>
            <a:chOff x="0" y="0"/>
            <a:chExt cx="12192000" cy="13716000"/>
          </a:xfrm>
        </p:grpSpPr>
        <p:pic>
          <p:nvPicPr>
            <p:cNvPr id="3" name="Picture 3"/>
            <p:cNvPicPr>
              <a:picLocks noChangeAspect="1"/>
            </p:cNvPicPr>
            <p:nvPr/>
          </p:nvPicPr>
          <p:blipFill>
            <a:blip r:embed="rId3"/>
            <a:srcRect l="20370" r="20370"/>
            <a:stretch>
              <a:fillRect/>
            </a:stretch>
          </p:blipFill>
          <p:spPr>
            <a:xfrm>
              <a:off x="0" y="0"/>
              <a:ext cx="12192000" cy="13716000"/>
            </a:xfrm>
            <a:prstGeom prst="rect">
              <a:avLst/>
            </a:prstGeom>
          </p:spPr>
        </p:pic>
      </p:grpSp>
      <p:sp>
        <p:nvSpPr>
          <p:cNvPr id="4" name="TextBox 4"/>
          <p:cNvSpPr txBox="1"/>
          <p:nvPr/>
        </p:nvSpPr>
        <p:spPr>
          <a:xfrm>
            <a:off x="1516931" y="2518485"/>
            <a:ext cx="3925169" cy="539496"/>
          </a:xfrm>
          <a:prstGeom prst="rect">
            <a:avLst/>
          </a:prstGeom>
        </p:spPr>
        <p:txBody>
          <a:bodyPr lIns="0" tIns="0" rIns="0" bIns="0" rtlCol="0" anchor="t">
            <a:spAutoFit/>
          </a:bodyPr>
          <a:lstStyle/>
          <a:p>
            <a:pPr>
              <a:lnSpc>
                <a:spcPts val="4632"/>
              </a:lnSpc>
            </a:pPr>
            <a:r>
              <a:rPr lang="en-US" sz="2400" spc="235">
                <a:solidFill>
                  <a:srgbClr val="0C2675"/>
                </a:solidFill>
                <a:latin typeface="Roboto Condensed Bold"/>
              </a:rPr>
              <a:t>STEP 1</a:t>
            </a:r>
          </a:p>
        </p:txBody>
      </p:sp>
      <p:grpSp>
        <p:nvGrpSpPr>
          <p:cNvPr id="5" name="Group 5"/>
          <p:cNvGrpSpPr/>
          <p:nvPr/>
        </p:nvGrpSpPr>
        <p:grpSpPr>
          <a:xfrm>
            <a:off x="1397198" y="6049274"/>
            <a:ext cx="3678533" cy="1170795"/>
            <a:chOff x="0" y="0"/>
            <a:chExt cx="470209" cy="149657"/>
          </a:xfrm>
        </p:grpSpPr>
        <p:sp>
          <p:nvSpPr>
            <p:cNvPr id="6" name="Freeform 6"/>
            <p:cNvSpPr/>
            <p:nvPr/>
          </p:nvSpPr>
          <p:spPr>
            <a:xfrm>
              <a:off x="0" y="0"/>
              <a:ext cx="470209" cy="149657"/>
            </a:xfrm>
            <a:custGeom>
              <a:avLst/>
              <a:gdLst/>
              <a:ahLst/>
              <a:cxnLst/>
              <a:rect l="l" t="t" r="r" b="b"/>
              <a:pathLst>
                <a:path w="470209" h="149657">
                  <a:moveTo>
                    <a:pt x="0" y="0"/>
                  </a:moveTo>
                  <a:lnTo>
                    <a:pt x="470209" y="0"/>
                  </a:lnTo>
                  <a:lnTo>
                    <a:pt x="470209" y="149657"/>
                  </a:lnTo>
                  <a:lnTo>
                    <a:pt x="0" y="149657"/>
                  </a:lnTo>
                  <a:close/>
                </a:path>
              </a:pathLst>
            </a:custGeom>
            <a:solidFill>
              <a:srgbClr val="335929"/>
            </a:solidFill>
          </p:spPr>
          <p:txBody>
            <a:bodyPr/>
            <a:lstStyle/>
            <a:p>
              <a:endParaRPr lang="en-US"/>
            </a:p>
          </p:txBody>
        </p:sp>
        <p:sp>
          <p:nvSpPr>
            <p:cNvPr id="7" name="TextBox 7"/>
            <p:cNvSpPr txBox="1"/>
            <p:nvPr/>
          </p:nvSpPr>
          <p:spPr>
            <a:xfrm>
              <a:off x="0" y="-28575"/>
              <a:ext cx="470209" cy="178232"/>
            </a:xfrm>
            <a:prstGeom prst="rect">
              <a:avLst/>
            </a:prstGeom>
          </p:spPr>
          <p:txBody>
            <a:bodyPr lIns="50800" tIns="50800" rIns="50800" bIns="50800" rtlCol="0" anchor="ctr"/>
            <a:lstStyle/>
            <a:p>
              <a:pPr algn="ctr">
                <a:lnSpc>
                  <a:spcPts val="1400"/>
                </a:lnSpc>
              </a:pPr>
              <a:endParaRPr/>
            </a:p>
          </p:txBody>
        </p:sp>
      </p:grpSp>
      <p:sp>
        <p:nvSpPr>
          <p:cNvPr id="8" name="TextBox 8"/>
          <p:cNvSpPr txBox="1"/>
          <p:nvPr/>
        </p:nvSpPr>
        <p:spPr>
          <a:xfrm>
            <a:off x="1516931" y="3118803"/>
            <a:ext cx="6612715" cy="3925569"/>
          </a:xfrm>
          <a:prstGeom prst="rect">
            <a:avLst/>
          </a:prstGeom>
        </p:spPr>
        <p:txBody>
          <a:bodyPr lIns="0" tIns="0" rIns="0" bIns="0" rtlCol="0" anchor="t">
            <a:spAutoFit/>
          </a:bodyPr>
          <a:lstStyle/>
          <a:p>
            <a:pPr>
              <a:lnSpc>
                <a:spcPts val="7865"/>
              </a:lnSpc>
            </a:pPr>
            <a:r>
              <a:rPr lang="en-US" sz="5500">
                <a:solidFill>
                  <a:srgbClr val="0C2675"/>
                </a:solidFill>
                <a:latin typeface="Roboto Slab Bold"/>
              </a:rPr>
              <a:t>Your wife or female family member checks in at the </a:t>
            </a:r>
            <a:r>
              <a:rPr lang="en-US" sz="5500">
                <a:solidFill>
                  <a:srgbClr val="FFFFFF"/>
                </a:solidFill>
                <a:latin typeface="Roboto Slab Bold"/>
              </a:rPr>
              <a:t>front desk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1EFED"/>
        </a:solidFill>
        <a:effectLst/>
      </p:bgPr>
    </p:bg>
    <p:spTree>
      <p:nvGrpSpPr>
        <p:cNvPr id="1" name=""/>
        <p:cNvGrpSpPr/>
        <p:nvPr/>
      </p:nvGrpSpPr>
      <p:grpSpPr>
        <a:xfrm>
          <a:off x="0" y="0"/>
          <a:ext cx="0" cy="0"/>
          <a:chOff x="0" y="0"/>
          <a:chExt cx="0" cy="0"/>
        </a:xfrm>
      </p:grpSpPr>
      <p:grpSp>
        <p:nvGrpSpPr>
          <p:cNvPr id="2" name="Group 2"/>
          <p:cNvGrpSpPr/>
          <p:nvPr/>
        </p:nvGrpSpPr>
        <p:grpSpPr>
          <a:xfrm>
            <a:off x="9144000" y="0"/>
            <a:ext cx="9144000" cy="10287000"/>
            <a:chOff x="0" y="0"/>
            <a:chExt cx="12192000" cy="13716000"/>
          </a:xfrm>
        </p:grpSpPr>
        <p:pic>
          <p:nvPicPr>
            <p:cNvPr id="3" name="Picture 3"/>
            <p:cNvPicPr>
              <a:picLocks noChangeAspect="1"/>
            </p:cNvPicPr>
            <p:nvPr/>
          </p:nvPicPr>
          <p:blipFill>
            <a:blip r:embed="rId3"/>
            <a:srcRect l="23512" r="17228"/>
            <a:stretch>
              <a:fillRect/>
            </a:stretch>
          </p:blipFill>
          <p:spPr>
            <a:xfrm>
              <a:off x="0" y="0"/>
              <a:ext cx="12192000" cy="13716000"/>
            </a:xfrm>
            <a:prstGeom prst="rect">
              <a:avLst/>
            </a:prstGeom>
          </p:spPr>
        </p:pic>
      </p:grpSp>
      <p:sp>
        <p:nvSpPr>
          <p:cNvPr id="4" name="TextBox 4"/>
          <p:cNvSpPr txBox="1"/>
          <p:nvPr/>
        </p:nvSpPr>
        <p:spPr>
          <a:xfrm>
            <a:off x="1416656" y="1385032"/>
            <a:ext cx="3925169" cy="539496"/>
          </a:xfrm>
          <a:prstGeom prst="rect">
            <a:avLst/>
          </a:prstGeom>
        </p:spPr>
        <p:txBody>
          <a:bodyPr lIns="0" tIns="0" rIns="0" bIns="0" rtlCol="0" anchor="t">
            <a:spAutoFit/>
          </a:bodyPr>
          <a:lstStyle/>
          <a:p>
            <a:pPr>
              <a:lnSpc>
                <a:spcPts val="4632"/>
              </a:lnSpc>
            </a:pPr>
            <a:r>
              <a:rPr lang="en-US" sz="2400" spc="235">
                <a:solidFill>
                  <a:srgbClr val="0C2675"/>
                </a:solidFill>
                <a:latin typeface="Roboto Condensed Bold"/>
              </a:rPr>
              <a:t>STEP 2</a:t>
            </a:r>
          </a:p>
        </p:txBody>
      </p:sp>
      <p:grpSp>
        <p:nvGrpSpPr>
          <p:cNvPr id="5" name="Group 5"/>
          <p:cNvGrpSpPr/>
          <p:nvPr/>
        </p:nvGrpSpPr>
        <p:grpSpPr>
          <a:xfrm>
            <a:off x="4841151" y="3922047"/>
            <a:ext cx="3832993" cy="1073055"/>
            <a:chOff x="0" y="0"/>
            <a:chExt cx="489953" cy="137164"/>
          </a:xfrm>
        </p:grpSpPr>
        <p:sp>
          <p:nvSpPr>
            <p:cNvPr id="6" name="Freeform 6"/>
            <p:cNvSpPr/>
            <p:nvPr/>
          </p:nvSpPr>
          <p:spPr>
            <a:xfrm>
              <a:off x="0" y="0"/>
              <a:ext cx="489953" cy="137164"/>
            </a:xfrm>
            <a:custGeom>
              <a:avLst/>
              <a:gdLst/>
              <a:ahLst/>
              <a:cxnLst/>
              <a:rect l="l" t="t" r="r" b="b"/>
              <a:pathLst>
                <a:path w="489953" h="137164">
                  <a:moveTo>
                    <a:pt x="0" y="0"/>
                  </a:moveTo>
                  <a:lnTo>
                    <a:pt x="489953" y="0"/>
                  </a:lnTo>
                  <a:lnTo>
                    <a:pt x="489953" y="137164"/>
                  </a:lnTo>
                  <a:lnTo>
                    <a:pt x="0" y="137164"/>
                  </a:lnTo>
                  <a:close/>
                </a:path>
              </a:pathLst>
            </a:custGeom>
            <a:solidFill>
              <a:srgbClr val="335929"/>
            </a:solidFill>
          </p:spPr>
          <p:txBody>
            <a:bodyPr/>
            <a:lstStyle/>
            <a:p>
              <a:endParaRPr lang="en-US"/>
            </a:p>
          </p:txBody>
        </p:sp>
        <p:sp>
          <p:nvSpPr>
            <p:cNvPr id="7" name="TextBox 7"/>
            <p:cNvSpPr txBox="1"/>
            <p:nvPr/>
          </p:nvSpPr>
          <p:spPr>
            <a:xfrm>
              <a:off x="0" y="-28575"/>
              <a:ext cx="489953" cy="165739"/>
            </a:xfrm>
            <a:prstGeom prst="rect">
              <a:avLst/>
            </a:prstGeom>
          </p:spPr>
          <p:txBody>
            <a:bodyPr lIns="50800" tIns="50800" rIns="50800" bIns="50800" rtlCol="0" anchor="ctr"/>
            <a:lstStyle/>
            <a:p>
              <a:pPr algn="ctr">
                <a:lnSpc>
                  <a:spcPts val="1400"/>
                </a:lnSpc>
              </a:pPr>
              <a:endParaRPr/>
            </a:p>
          </p:txBody>
        </p:sp>
      </p:grpSp>
      <p:sp>
        <p:nvSpPr>
          <p:cNvPr id="8" name="TextBox 8"/>
          <p:cNvSpPr txBox="1"/>
          <p:nvPr/>
        </p:nvSpPr>
        <p:spPr>
          <a:xfrm>
            <a:off x="1397198" y="1915954"/>
            <a:ext cx="7627069" cy="2934969"/>
          </a:xfrm>
          <a:prstGeom prst="rect">
            <a:avLst/>
          </a:prstGeom>
        </p:spPr>
        <p:txBody>
          <a:bodyPr lIns="0" tIns="0" rIns="0" bIns="0" rtlCol="0" anchor="t">
            <a:spAutoFit/>
          </a:bodyPr>
          <a:lstStyle/>
          <a:p>
            <a:pPr>
              <a:lnSpc>
                <a:spcPts val="7865"/>
              </a:lnSpc>
            </a:pPr>
            <a:r>
              <a:rPr lang="en-US" sz="5500">
                <a:solidFill>
                  <a:srgbClr val="0C2675"/>
                </a:solidFill>
                <a:latin typeface="Roboto Slab Bold"/>
              </a:rPr>
              <a:t>Your  wife &amp; female family members out necessary </a:t>
            </a:r>
            <a:r>
              <a:rPr lang="en-US" sz="5500">
                <a:solidFill>
                  <a:srgbClr val="FFFFFF"/>
                </a:solidFill>
                <a:latin typeface="Roboto Slab Bold"/>
              </a:rPr>
              <a:t>paperwork</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1EFED"/>
        </a:solidFill>
        <a:effectLst/>
      </p:bgPr>
    </p:bg>
    <p:spTree>
      <p:nvGrpSpPr>
        <p:cNvPr id="1" name=""/>
        <p:cNvGrpSpPr/>
        <p:nvPr/>
      </p:nvGrpSpPr>
      <p:grpSpPr>
        <a:xfrm>
          <a:off x="0" y="0"/>
          <a:ext cx="0" cy="0"/>
          <a:chOff x="0" y="0"/>
          <a:chExt cx="0" cy="0"/>
        </a:xfrm>
      </p:grpSpPr>
      <p:sp>
        <p:nvSpPr>
          <p:cNvPr id="2" name="Freeform 2"/>
          <p:cNvSpPr/>
          <p:nvPr/>
        </p:nvSpPr>
        <p:spPr>
          <a:xfrm>
            <a:off x="4617833" y="1870955"/>
            <a:ext cx="9052335" cy="4938711"/>
          </a:xfrm>
          <a:custGeom>
            <a:avLst/>
            <a:gdLst/>
            <a:ahLst/>
            <a:cxnLst/>
            <a:rect l="l" t="t" r="r" b="b"/>
            <a:pathLst>
              <a:path w="9052335" h="4938711">
                <a:moveTo>
                  <a:pt x="0" y="0"/>
                </a:moveTo>
                <a:lnTo>
                  <a:pt x="9052334" y="0"/>
                </a:lnTo>
                <a:lnTo>
                  <a:pt x="9052334" y="4938711"/>
                </a:lnTo>
                <a:lnTo>
                  <a:pt x="0" y="4938711"/>
                </a:lnTo>
                <a:lnTo>
                  <a:pt x="0" y="0"/>
                </a:lnTo>
                <a:close/>
              </a:path>
            </a:pathLst>
          </a:custGeom>
          <a:blipFill>
            <a:blip r:embed="rId3"/>
            <a:stretch>
              <a:fillRect l="-5235" t="-27874" r="-4487" b="-24218"/>
            </a:stretch>
          </a:blipFill>
        </p:spPr>
        <p:txBody>
          <a:bodyPr/>
          <a:lstStyle/>
          <a:p>
            <a:endParaRPr lang="en-US"/>
          </a:p>
        </p:txBody>
      </p:sp>
      <p:sp>
        <p:nvSpPr>
          <p:cNvPr id="3" name="TextBox 3"/>
          <p:cNvSpPr txBox="1"/>
          <p:nvPr/>
        </p:nvSpPr>
        <p:spPr>
          <a:xfrm>
            <a:off x="4617833" y="7001084"/>
            <a:ext cx="2087101" cy="612515"/>
          </a:xfrm>
          <a:prstGeom prst="rect">
            <a:avLst/>
          </a:prstGeom>
        </p:spPr>
        <p:txBody>
          <a:bodyPr lIns="0" tIns="0" rIns="0" bIns="0" rtlCol="0" anchor="t">
            <a:spAutoFit/>
          </a:bodyPr>
          <a:lstStyle/>
          <a:p>
            <a:pPr>
              <a:lnSpc>
                <a:spcPts val="5293"/>
              </a:lnSpc>
            </a:pPr>
            <a:r>
              <a:rPr lang="en-US" sz="2742" spc="268">
                <a:solidFill>
                  <a:srgbClr val="0C2675"/>
                </a:solidFill>
                <a:latin typeface="Roboto Condensed Bold"/>
              </a:rPr>
              <a:t>REMEMBER:</a:t>
            </a:r>
          </a:p>
        </p:txBody>
      </p:sp>
      <p:sp>
        <p:nvSpPr>
          <p:cNvPr id="4" name="TextBox 4"/>
          <p:cNvSpPr txBox="1"/>
          <p:nvPr/>
        </p:nvSpPr>
        <p:spPr>
          <a:xfrm>
            <a:off x="6890176" y="7161292"/>
            <a:ext cx="6574009" cy="1308099"/>
          </a:xfrm>
          <a:prstGeom prst="rect">
            <a:avLst/>
          </a:prstGeom>
        </p:spPr>
        <p:txBody>
          <a:bodyPr lIns="0" tIns="0" rIns="0" bIns="0" rtlCol="0" anchor="t">
            <a:spAutoFit/>
          </a:bodyPr>
          <a:lstStyle/>
          <a:p>
            <a:pPr>
              <a:lnSpc>
                <a:spcPts val="3500"/>
              </a:lnSpc>
            </a:pPr>
            <a:r>
              <a:rPr lang="en-US" sz="2500">
                <a:solidFill>
                  <a:srgbClr val="0C2675"/>
                </a:solidFill>
                <a:latin typeface="Roboto Condensed"/>
              </a:rPr>
              <a:t>Your wife or female family members must ask for an interpreter if they need one—their medical provider is required to provide care your wife understands.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1EFED"/>
        </a:solidFill>
        <a:effectLst/>
      </p:bgPr>
    </p:bg>
    <p:spTree>
      <p:nvGrpSpPr>
        <p:cNvPr id="1" name=""/>
        <p:cNvGrpSpPr/>
        <p:nvPr/>
      </p:nvGrpSpPr>
      <p:grpSpPr>
        <a:xfrm>
          <a:off x="0" y="0"/>
          <a:ext cx="0" cy="0"/>
          <a:chOff x="0" y="0"/>
          <a:chExt cx="0" cy="0"/>
        </a:xfrm>
      </p:grpSpPr>
      <p:grpSp>
        <p:nvGrpSpPr>
          <p:cNvPr id="2" name="Group 2"/>
          <p:cNvGrpSpPr/>
          <p:nvPr/>
        </p:nvGrpSpPr>
        <p:grpSpPr>
          <a:xfrm>
            <a:off x="9144000" y="0"/>
            <a:ext cx="9144000" cy="10287000"/>
            <a:chOff x="0" y="0"/>
            <a:chExt cx="12192000" cy="13716000"/>
          </a:xfrm>
        </p:grpSpPr>
        <p:pic>
          <p:nvPicPr>
            <p:cNvPr id="3" name="Picture 3"/>
            <p:cNvPicPr>
              <a:picLocks noChangeAspect="1"/>
            </p:cNvPicPr>
            <p:nvPr/>
          </p:nvPicPr>
          <p:blipFill>
            <a:blip r:embed="rId3"/>
            <a:srcRect l="20259" r="20259"/>
            <a:stretch>
              <a:fillRect/>
            </a:stretch>
          </p:blipFill>
          <p:spPr>
            <a:xfrm>
              <a:off x="0" y="0"/>
              <a:ext cx="12192000" cy="13716000"/>
            </a:xfrm>
            <a:prstGeom prst="rect">
              <a:avLst/>
            </a:prstGeom>
          </p:spPr>
        </p:pic>
      </p:grpSp>
      <p:sp>
        <p:nvSpPr>
          <p:cNvPr id="4" name="TextBox 4"/>
          <p:cNvSpPr txBox="1"/>
          <p:nvPr/>
        </p:nvSpPr>
        <p:spPr>
          <a:xfrm>
            <a:off x="1516931" y="2518485"/>
            <a:ext cx="3925169" cy="539496"/>
          </a:xfrm>
          <a:prstGeom prst="rect">
            <a:avLst/>
          </a:prstGeom>
        </p:spPr>
        <p:txBody>
          <a:bodyPr lIns="0" tIns="0" rIns="0" bIns="0" rtlCol="0" anchor="t">
            <a:spAutoFit/>
          </a:bodyPr>
          <a:lstStyle/>
          <a:p>
            <a:pPr>
              <a:lnSpc>
                <a:spcPts val="4632"/>
              </a:lnSpc>
            </a:pPr>
            <a:r>
              <a:rPr lang="en-US" sz="2400" spc="235">
                <a:solidFill>
                  <a:srgbClr val="0C2675"/>
                </a:solidFill>
                <a:latin typeface="Roboto Condensed Bold"/>
              </a:rPr>
              <a:t>STEP 3</a:t>
            </a:r>
          </a:p>
        </p:txBody>
      </p:sp>
      <p:grpSp>
        <p:nvGrpSpPr>
          <p:cNvPr id="5" name="Group 5"/>
          <p:cNvGrpSpPr/>
          <p:nvPr/>
        </p:nvGrpSpPr>
        <p:grpSpPr>
          <a:xfrm>
            <a:off x="2642072" y="6013764"/>
            <a:ext cx="2081554" cy="961865"/>
            <a:chOff x="0" y="0"/>
            <a:chExt cx="266075" cy="122951"/>
          </a:xfrm>
        </p:grpSpPr>
        <p:sp>
          <p:nvSpPr>
            <p:cNvPr id="6" name="Freeform 6"/>
            <p:cNvSpPr/>
            <p:nvPr/>
          </p:nvSpPr>
          <p:spPr>
            <a:xfrm>
              <a:off x="0" y="0"/>
              <a:ext cx="266075" cy="122951"/>
            </a:xfrm>
            <a:custGeom>
              <a:avLst/>
              <a:gdLst/>
              <a:ahLst/>
              <a:cxnLst/>
              <a:rect l="l" t="t" r="r" b="b"/>
              <a:pathLst>
                <a:path w="266075" h="122951">
                  <a:moveTo>
                    <a:pt x="0" y="0"/>
                  </a:moveTo>
                  <a:lnTo>
                    <a:pt x="266075" y="0"/>
                  </a:lnTo>
                  <a:lnTo>
                    <a:pt x="266075" y="122951"/>
                  </a:lnTo>
                  <a:lnTo>
                    <a:pt x="0" y="122951"/>
                  </a:lnTo>
                  <a:close/>
                </a:path>
              </a:pathLst>
            </a:custGeom>
            <a:solidFill>
              <a:srgbClr val="335929"/>
            </a:solidFill>
          </p:spPr>
          <p:txBody>
            <a:bodyPr/>
            <a:lstStyle/>
            <a:p>
              <a:endParaRPr lang="en-US"/>
            </a:p>
          </p:txBody>
        </p:sp>
        <p:sp>
          <p:nvSpPr>
            <p:cNvPr id="7" name="TextBox 7"/>
            <p:cNvSpPr txBox="1"/>
            <p:nvPr/>
          </p:nvSpPr>
          <p:spPr>
            <a:xfrm>
              <a:off x="0" y="-28575"/>
              <a:ext cx="266075" cy="151526"/>
            </a:xfrm>
            <a:prstGeom prst="rect">
              <a:avLst/>
            </a:prstGeom>
          </p:spPr>
          <p:txBody>
            <a:bodyPr lIns="50800" tIns="50800" rIns="50800" bIns="50800" rtlCol="0" anchor="ctr"/>
            <a:lstStyle/>
            <a:p>
              <a:pPr algn="ctr">
                <a:lnSpc>
                  <a:spcPts val="1400"/>
                </a:lnSpc>
              </a:pPr>
              <a:endParaRPr/>
            </a:p>
          </p:txBody>
        </p:sp>
      </p:grpSp>
      <p:sp>
        <p:nvSpPr>
          <p:cNvPr id="8" name="TextBox 8"/>
          <p:cNvSpPr txBox="1"/>
          <p:nvPr/>
        </p:nvSpPr>
        <p:spPr>
          <a:xfrm>
            <a:off x="1516931" y="2934156"/>
            <a:ext cx="5772076" cy="4916169"/>
          </a:xfrm>
          <a:prstGeom prst="rect">
            <a:avLst/>
          </a:prstGeom>
        </p:spPr>
        <p:txBody>
          <a:bodyPr lIns="0" tIns="0" rIns="0" bIns="0" rtlCol="0" anchor="t">
            <a:spAutoFit/>
          </a:bodyPr>
          <a:lstStyle/>
          <a:p>
            <a:pPr>
              <a:lnSpc>
                <a:spcPts val="7865"/>
              </a:lnSpc>
            </a:pPr>
            <a:r>
              <a:rPr lang="en-US" sz="5500">
                <a:solidFill>
                  <a:srgbClr val="0C2675"/>
                </a:solidFill>
                <a:latin typeface="Roboto Slab Bold"/>
              </a:rPr>
              <a:t>Your wife or female family member waits in the </a:t>
            </a:r>
            <a:r>
              <a:rPr lang="en-US" sz="5500">
                <a:solidFill>
                  <a:srgbClr val="FFFFFF"/>
                </a:solidFill>
                <a:latin typeface="Roboto Slab Bold"/>
              </a:rPr>
              <a:t>lobby</a:t>
            </a:r>
            <a:r>
              <a:rPr lang="en-US" sz="5500">
                <a:solidFill>
                  <a:srgbClr val="0C2675"/>
                </a:solidFill>
                <a:latin typeface="Roboto Slab Bold"/>
              </a:rPr>
              <a:t> for their turn</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1EFED"/>
        </a:solidFill>
        <a:effectLst/>
      </p:bgPr>
    </p:bg>
    <p:spTree>
      <p:nvGrpSpPr>
        <p:cNvPr id="1" name=""/>
        <p:cNvGrpSpPr/>
        <p:nvPr/>
      </p:nvGrpSpPr>
      <p:grpSpPr>
        <a:xfrm>
          <a:off x="0" y="0"/>
          <a:ext cx="0" cy="0"/>
          <a:chOff x="0" y="0"/>
          <a:chExt cx="0" cy="0"/>
        </a:xfrm>
      </p:grpSpPr>
      <p:grpSp>
        <p:nvGrpSpPr>
          <p:cNvPr id="2" name="Group 2"/>
          <p:cNvGrpSpPr/>
          <p:nvPr/>
        </p:nvGrpSpPr>
        <p:grpSpPr>
          <a:xfrm>
            <a:off x="9144000" y="0"/>
            <a:ext cx="9144000" cy="10287000"/>
            <a:chOff x="0" y="0"/>
            <a:chExt cx="12192000" cy="13716000"/>
          </a:xfrm>
        </p:grpSpPr>
        <p:pic>
          <p:nvPicPr>
            <p:cNvPr id="3" name="Picture 3"/>
            <p:cNvPicPr>
              <a:picLocks noChangeAspect="1"/>
            </p:cNvPicPr>
            <p:nvPr/>
          </p:nvPicPr>
          <p:blipFill>
            <a:blip r:embed="rId3"/>
            <a:srcRect t="13343" b="13343"/>
            <a:stretch>
              <a:fillRect/>
            </a:stretch>
          </p:blipFill>
          <p:spPr>
            <a:xfrm>
              <a:off x="0" y="0"/>
              <a:ext cx="12192000" cy="13716000"/>
            </a:xfrm>
            <a:prstGeom prst="rect">
              <a:avLst/>
            </a:prstGeom>
          </p:spPr>
        </p:pic>
      </p:grpSp>
      <p:sp>
        <p:nvSpPr>
          <p:cNvPr id="4" name="TextBox 4"/>
          <p:cNvSpPr txBox="1"/>
          <p:nvPr/>
        </p:nvSpPr>
        <p:spPr>
          <a:xfrm>
            <a:off x="1516931" y="2518485"/>
            <a:ext cx="3925169" cy="539496"/>
          </a:xfrm>
          <a:prstGeom prst="rect">
            <a:avLst/>
          </a:prstGeom>
        </p:spPr>
        <p:txBody>
          <a:bodyPr lIns="0" tIns="0" rIns="0" bIns="0" rtlCol="0" anchor="t">
            <a:spAutoFit/>
          </a:bodyPr>
          <a:lstStyle/>
          <a:p>
            <a:pPr>
              <a:lnSpc>
                <a:spcPts val="4632"/>
              </a:lnSpc>
            </a:pPr>
            <a:r>
              <a:rPr lang="en-US" sz="2400" spc="235">
                <a:solidFill>
                  <a:srgbClr val="0C2675"/>
                </a:solidFill>
                <a:latin typeface="Roboto Condensed Bold"/>
              </a:rPr>
              <a:t>STEP 4</a:t>
            </a:r>
          </a:p>
        </p:txBody>
      </p:sp>
      <p:grpSp>
        <p:nvGrpSpPr>
          <p:cNvPr id="5" name="Group 5"/>
          <p:cNvGrpSpPr/>
          <p:nvPr/>
        </p:nvGrpSpPr>
        <p:grpSpPr>
          <a:xfrm>
            <a:off x="5083684" y="3241341"/>
            <a:ext cx="1693727" cy="1073055"/>
            <a:chOff x="0" y="0"/>
            <a:chExt cx="216501" cy="137164"/>
          </a:xfrm>
        </p:grpSpPr>
        <p:sp>
          <p:nvSpPr>
            <p:cNvPr id="6" name="Freeform 6"/>
            <p:cNvSpPr/>
            <p:nvPr/>
          </p:nvSpPr>
          <p:spPr>
            <a:xfrm>
              <a:off x="0" y="0"/>
              <a:ext cx="216501" cy="137164"/>
            </a:xfrm>
            <a:custGeom>
              <a:avLst/>
              <a:gdLst/>
              <a:ahLst/>
              <a:cxnLst/>
              <a:rect l="l" t="t" r="r" b="b"/>
              <a:pathLst>
                <a:path w="216501" h="137164">
                  <a:moveTo>
                    <a:pt x="0" y="0"/>
                  </a:moveTo>
                  <a:lnTo>
                    <a:pt x="216501" y="0"/>
                  </a:lnTo>
                  <a:lnTo>
                    <a:pt x="216501" y="137164"/>
                  </a:lnTo>
                  <a:lnTo>
                    <a:pt x="0" y="137164"/>
                  </a:lnTo>
                  <a:close/>
                </a:path>
              </a:pathLst>
            </a:custGeom>
            <a:solidFill>
              <a:srgbClr val="335929"/>
            </a:solidFill>
          </p:spPr>
          <p:txBody>
            <a:bodyPr/>
            <a:lstStyle/>
            <a:p>
              <a:endParaRPr lang="en-US"/>
            </a:p>
          </p:txBody>
        </p:sp>
        <p:sp>
          <p:nvSpPr>
            <p:cNvPr id="7" name="TextBox 7"/>
            <p:cNvSpPr txBox="1"/>
            <p:nvPr/>
          </p:nvSpPr>
          <p:spPr>
            <a:xfrm>
              <a:off x="0" y="-28575"/>
              <a:ext cx="216501" cy="165739"/>
            </a:xfrm>
            <a:prstGeom prst="rect">
              <a:avLst/>
            </a:prstGeom>
          </p:spPr>
          <p:txBody>
            <a:bodyPr lIns="50800" tIns="50800" rIns="50800" bIns="50800" rtlCol="0" anchor="ctr"/>
            <a:lstStyle/>
            <a:p>
              <a:pPr algn="ctr">
                <a:lnSpc>
                  <a:spcPts val="1400"/>
                </a:lnSpc>
              </a:pPr>
              <a:endParaRPr/>
            </a:p>
          </p:txBody>
        </p:sp>
      </p:grpSp>
      <p:grpSp>
        <p:nvGrpSpPr>
          <p:cNvPr id="8" name="Group 8"/>
          <p:cNvGrpSpPr/>
          <p:nvPr/>
        </p:nvGrpSpPr>
        <p:grpSpPr>
          <a:xfrm>
            <a:off x="1426564" y="4314396"/>
            <a:ext cx="1981726" cy="1073055"/>
            <a:chOff x="0" y="0"/>
            <a:chExt cx="253315" cy="137164"/>
          </a:xfrm>
        </p:grpSpPr>
        <p:sp>
          <p:nvSpPr>
            <p:cNvPr id="9" name="Freeform 9"/>
            <p:cNvSpPr/>
            <p:nvPr/>
          </p:nvSpPr>
          <p:spPr>
            <a:xfrm>
              <a:off x="0" y="0"/>
              <a:ext cx="253315" cy="137164"/>
            </a:xfrm>
            <a:custGeom>
              <a:avLst/>
              <a:gdLst/>
              <a:ahLst/>
              <a:cxnLst/>
              <a:rect l="l" t="t" r="r" b="b"/>
              <a:pathLst>
                <a:path w="253315" h="137164">
                  <a:moveTo>
                    <a:pt x="0" y="0"/>
                  </a:moveTo>
                  <a:lnTo>
                    <a:pt x="253315" y="0"/>
                  </a:lnTo>
                  <a:lnTo>
                    <a:pt x="253315" y="137164"/>
                  </a:lnTo>
                  <a:lnTo>
                    <a:pt x="0" y="137164"/>
                  </a:lnTo>
                  <a:close/>
                </a:path>
              </a:pathLst>
            </a:custGeom>
            <a:solidFill>
              <a:srgbClr val="335929"/>
            </a:solidFill>
          </p:spPr>
          <p:txBody>
            <a:bodyPr/>
            <a:lstStyle/>
            <a:p>
              <a:endParaRPr lang="en-US"/>
            </a:p>
          </p:txBody>
        </p:sp>
        <p:sp>
          <p:nvSpPr>
            <p:cNvPr id="10" name="TextBox 10"/>
            <p:cNvSpPr txBox="1"/>
            <p:nvPr/>
          </p:nvSpPr>
          <p:spPr>
            <a:xfrm>
              <a:off x="0" y="-28575"/>
              <a:ext cx="253315" cy="165739"/>
            </a:xfrm>
            <a:prstGeom prst="rect">
              <a:avLst/>
            </a:prstGeom>
          </p:spPr>
          <p:txBody>
            <a:bodyPr lIns="50800" tIns="50800" rIns="50800" bIns="50800" rtlCol="0" anchor="ctr"/>
            <a:lstStyle/>
            <a:p>
              <a:pPr algn="ctr">
                <a:lnSpc>
                  <a:spcPts val="1400"/>
                </a:lnSpc>
              </a:pPr>
              <a:endParaRPr/>
            </a:p>
          </p:txBody>
        </p:sp>
      </p:grpSp>
      <p:sp>
        <p:nvSpPr>
          <p:cNvPr id="11" name="TextBox 11"/>
          <p:cNvSpPr txBox="1"/>
          <p:nvPr/>
        </p:nvSpPr>
        <p:spPr>
          <a:xfrm>
            <a:off x="1516931" y="3251724"/>
            <a:ext cx="5772076" cy="1944369"/>
          </a:xfrm>
          <a:prstGeom prst="rect">
            <a:avLst/>
          </a:prstGeom>
        </p:spPr>
        <p:txBody>
          <a:bodyPr lIns="0" tIns="0" rIns="0" bIns="0" rtlCol="0" anchor="t">
            <a:spAutoFit/>
          </a:bodyPr>
          <a:lstStyle/>
          <a:p>
            <a:pPr>
              <a:lnSpc>
                <a:spcPts val="7865"/>
              </a:lnSpc>
            </a:pPr>
            <a:r>
              <a:rPr lang="en-US" sz="5500">
                <a:solidFill>
                  <a:srgbClr val="0C2675"/>
                </a:solidFill>
                <a:latin typeface="Roboto Slab Bold"/>
              </a:rPr>
              <a:t>Have their </a:t>
            </a:r>
            <a:r>
              <a:rPr lang="en-US" sz="5500">
                <a:solidFill>
                  <a:srgbClr val="FFFFFF"/>
                </a:solidFill>
                <a:latin typeface="Roboto Slab Bold"/>
              </a:rPr>
              <a:t>vital signs</a:t>
            </a:r>
            <a:r>
              <a:rPr lang="en-US" sz="5500">
                <a:solidFill>
                  <a:srgbClr val="0C2675"/>
                </a:solidFill>
                <a:latin typeface="Roboto Slab Bold"/>
              </a:rPr>
              <a:t> checked</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1698</Words>
  <Application>Microsoft Macintosh PowerPoint</Application>
  <PresentationFormat>Custom</PresentationFormat>
  <Paragraphs>215</Paragraphs>
  <Slides>23</Slides>
  <Notes>23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Calibri</vt:lpstr>
      <vt:lpstr>Roboto Condensed Bold</vt:lpstr>
      <vt:lpstr>Arial</vt:lpstr>
      <vt:lpstr>Roboto Slab Bold</vt:lpstr>
      <vt:lpstr>Roboto Condensed</vt:lpstr>
      <vt:lpstr>Roboto Slab</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Video 3: Women's Wellness: What Happens at a Women’s Wellness Exam (English) (for men)-</dc:title>
  <cp:lastModifiedBy>Syreeta L Wilkins</cp:lastModifiedBy>
  <cp:revision>2</cp:revision>
  <dcterms:created xsi:type="dcterms:W3CDTF">2006-08-16T00:00:00Z</dcterms:created>
  <dcterms:modified xsi:type="dcterms:W3CDTF">2024-03-11T17:15:21Z</dcterms:modified>
  <dc:identifier>DAF1fLwbNr0</dc:identifier>
</cp:coreProperties>
</file>