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78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Roboto Condensed" panose="02000000000000000000" pitchFamily="2" charset="0"/>
      <p:regular r:id="rId24"/>
      <p:bold r:id="rId25"/>
      <p:italic r:id="rId26"/>
      <p:boldItalic r:id="rId27"/>
    </p:embeddedFont>
    <p:embeddedFont>
      <p:font typeface="Roboto Condensed Bold" panose="02000000000000000000" pitchFamily="2" charset="0"/>
      <p:regular r:id="rId28"/>
      <p:bold r:id="rId29"/>
    </p:embeddedFont>
    <p:embeddedFont>
      <p:font typeface="Roboto Slab" pitchFamily="2" charset="0"/>
      <p:regular r:id="rId30"/>
      <p:bold r:id="rId31"/>
    </p:embeddedFont>
    <p:embeddedFont>
      <p:font typeface="Roboto Slab Bold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86395" autoAdjust="0"/>
  </p:normalViewPr>
  <p:slideViewPr>
    <p:cSldViewPr>
      <p:cViewPr varScale="1">
        <p:scale>
          <a:sx n="70" d="100"/>
          <a:sy n="70" d="100"/>
        </p:scale>
        <p:origin x="12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 Slab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 Slab" pitchFamily="2" charset="0"/>
              </a:defRPr>
            </a:lvl1pPr>
          </a:lstStyle>
          <a:p>
            <a:fld id="{B7268E1E-0E44-426D-905E-8AD9B19D2182}" type="datetimeFigureOut">
              <a:rPr lang="cs-CZ" smtClean="0"/>
              <a:pPr/>
              <a:t>11.03.2024</a:t>
            </a:fld>
            <a:endParaRPr lang="cs-C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 Slab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 Slab" pitchFamily="2" charset="0"/>
              </a:defRPr>
            </a:lvl1pPr>
          </a:lstStyle>
          <a:p>
            <a:fld id="{871B2431-D351-4C6E-A3CF-9DFAC0E3E05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 Slab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 Slab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 Slab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 Slab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 Slab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ویدیوی</a:t>
            </a:r>
            <a:r>
              <a:rPr lang="en-US" dirty="0"/>
              <a:t> </a:t>
            </a:r>
            <a:r>
              <a:rPr lang="en-US" dirty="0" err="1"/>
              <a:t>اول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افغان</a:t>
            </a:r>
            <a:r>
              <a:rPr lang="en-US" dirty="0"/>
              <a:t> </a:t>
            </a:r>
            <a:r>
              <a:rPr lang="en-US" dirty="0" err="1"/>
              <a:t>کمک</a:t>
            </a:r>
            <a:r>
              <a:rPr lang="en-US" dirty="0"/>
              <a:t> </a:t>
            </a:r>
            <a:r>
              <a:rPr lang="en-US" dirty="0" err="1"/>
              <a:t>میکند</a:t>
            </a:r>
            <a:r>
              <a:rPr lang="en-US" dirty="0"/>
              <a:t> </a:t>
            </a:r>
            <a:r>
              <a:rPr lang="en-US" dirty="0" err="1"/>
              <a:t>تا</a:t>
            </a:r>
            <a:r>
              <a:rPr lang="en-US" dirty="0"/>
              <a:t> </a:t>
            </a:r>
            <a:r>
              <a:rPr lang="en-US" dirty="0" err="1"/>
              <a:t>با</a:t>
            </a:r>
            <a:r>
              <a:rPr lang="en-US" dirty="0"/>
              <a:t> </a:t>
            </a:r>
            <a:r>
              <a:rPr lang="en-US" dirty="0" err="1"/>
              <a:t>انواع</a:t>
            </a:r>
            <a:r>
              <a:rPr lang="en-US" dirty="0"/>
              <a:t> </a:t>
            </a:r>
            <a:r>
              <a:rPr lang="en-US" dirty="0" err="1"/>
              <a:t>کارمندان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انجام</a:t>
            </a:r>
            <a:r>
              <a:rPr lang="en-US" dirty="0"/>
              <a:t> </a:t>
            </a:r>
            <a:r>
              <a:rPr lang="en-US" dirty="0" err="1"/>
              <a:t>میدهند</a:t>
            </a:r>
            <a:r>
              <a:rPr lang="en-US" dirty="0"/>
              <a:t> </a:t>
            </a:r>
            <a:r>
              <a:rPr lang="en-US" dirty="0" err="1"/>
              <a:t>بیشتر</a:t>
            </a:r>
            <a:r>
              <a:rPr lang="en-US" dirty="0"/>
              <a:t> </a:t>
            </a:r>
            <a:r>
              <a:rPr lang="en-US" dirty="0" err="1"/>
              <a:t>آشنا</a:t>
            </a:r>
            <a:r>
              <a:rPr lang="en-US" dirty="0"/>
              <a:t> </a:t>
            </a:r>
            <a:r>
              <a:rPr lang="en-US" dirty="0" err="1"/>
              <a:t>شوند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ویدیوی</a:t>
            </a:r>
            <a:r>
              <a:rPr lang="en-US" dirty="0"/>
              <a:t> </a:t>
            </a:r>
            <a:r>
              <a:rPr lang="en-US" dirty="0" err="1"/>
              <a:t>اول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افغان</a:t>
            </a:r>
            <a:r>
              <a:rPr lang="en-US" dirty="0"/>
              <a:t> </a:t>
            </a:r>
            <a:r>
              <a:rPr lang="en-US" dirty="0" err="1"/>
              <a:t>کمک</a:t>
            </a:r>
            <a:r>
              <a:rPr lang="en-US" dirty="0"/>
              <a:t> </a:t>
            </a:r>
            <a:r>
              <a:rPr lang="en-US" dirty="0" err="1"/>
              <a:t>میکند</a:t>
            </a:r>
            <a:r>
              <a:rPr lang="en-US" dirty="0"/>
              <a:t> </a:t>
            </a:r>
            <a:r>
              <a:rPr lang="en-US" dirty="0" err="1"/>
              <a:t>تا</a:t>
            </a:r>
            <a:r>
              <a:rPr lang="en-US" dirty="0"/>
              <a:t> </a:t>
            </a:r>
            <a:r>
              <a:rPr lang="en-US" dirty="0" err="1"/>
              <a:t>با</a:t>
            </a:r>
            <a:r>
              <a:rPr lang="en-US" dirty="0"/>
              <a:t> </a:t>
            </a:r>
            <a:r>
              <a:rPr lang="en-US" dirty="0" err="1"/>
              <a:t>انواع</a:t>
            </a:r>
            <a:r>
              <a:rPr lang="en-US" dirty="0"/>
              <a:t> </a:t>
            </a:r>
            <a:r>
              <a:rPr lang="en-US" dirty="0" err="1"/>
              <a:t>کارمندان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انجام</a:t>
            </a:r>
            <a:r>
              <a:rPr lang="en-US" dirty="0"/>
              <a:t> </a:t>
            </a:r>
            <a:r>
              <a:rPr lang="en-US" dirty="0" err="1"/>
              <a:t>میدهند</a:t>
            </a:r>
            <a:r>
              <a:rPr lang="en-US" dirty="0"/>
              <a:t> </a:t>
            </a:r>
            <a:r>
              <a:rPr lang="en-US" dirty="0" err="1"/>
              <a:t>بیشتر</a:t>
            </a:r>
            <a:r>
              <a:rPr lang="en-US" dirty="0"/>
              <a:t> </a:t>
            </a:r>
            <a:r>
              <a:rPr lang="en-US" dirty="0" err="1"/>
              <a:t>آشنا</a:t>
            </a:r>
            <a:r>
              <a:rPr lang="en-US" dirty="0"/>
              <a:t> </a:t>
            </a:r>
            <a:r>
              <a:rPr lang="en-US" dirty="0" err="1"/>
              <a:t>شوند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98611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یدیوی</a:t>
            </a:r>
            <a:r>
              <a:rPr lang="en-US" dirty="0"/>
              <a:t> </a:t>
            </a:r>
            <a:r>
              <a:rPr lang="en-US" dirty="0" err="1"/>
              <a:t>اول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افغان</a:t>
            </a:r>
            <a:r>
              <a:rPr lang="en-US" dirty="0"/>
              <a:t> </a:t>
            </a:r>
            <a:r>
              <a:rPr lang="en-US" dirty="0" err="1"/>
              <a:t>کمک</a:t>
            </a:r>
            <a:r>
              <a:rPr lang="en-US" dirty="0"/>
              <a:t> </a:t>
            </a:r>
            <a:r>
              <a:rPr lang="en-US" dirty="0" err="1"/>
              <a:t>میکند</a:t>
            </a:r>
            <a:r>
              <a:rPr lang="en-US" dirty="0"/>
              <a:t> </a:t>
            </a:r>
            <a:r>
              <a:rPr lang="en-US" dirty="0" err="1"/>
              <a:t>تا</a:t>
            </a:r>
            <a:r>
              <a:rPr lang="en-US" dirty="0"/>
              <a:t> </a:t>
            </a:r>
            <a:r>
              <a:rPr lang="en-US" dirty="0" err="1"/>
              <a:t>با</a:t>
            </a:r>
            <a:r>
              <a:rPr lang="en-US" dirty="0"/>
              <a:t> </a:t>
            </a:r>
            <a:r>
              <a:rPr lang="en-US" dirty="0" err="1"/>
              <a:t>انواع</a:t>
            </a:r>
            <a:r>
              <a:rPr lang="en-US" dirty="0"/>
              <a:t> </a:t>
            </a:r>
            <a:r>
              <a:rPr lang="en-US" dirty="0" err="1"/>
              <a:t>کارمندان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انجام</a:t>
            </a:r>
            <a:r>
              <a:rPr lang="en-US" dirty="0"/>
              <a:t> </a:t>
            </a:r>
            <a:r>
              <a:rPr lang="en-US" dirty="0" err="1"/>
              <a:t>میدهند</a:t>
            </a:r>
            <a:r>
              <a:rPr lang="en-US" dirty="0"/>
              <a:t> </a:t>
            </a:r>
            <a:r>
              <a:rPr lang="en-US" dirty="0" err="1"/>
              <a:t>بیشتر</a:t>
            </a:r>
            <a:r>
              <a:rPr lang="en-US" dirty="0"/>
              <a:t> </a:t>
            </a:r>
            <a:r>
              <a:rPr lang="en-US" dirty="0" err="1"/>
              <a:t>آشنا</a:t>
            </a:r>
            <a:r>
              <a:rPr lang="en-US" dirty="0"/>
              <a:t> </a:t>
            </a:r>
            <a:r>
              <a:rPr lang="en-US" dirty="0" err="1"/>
              <a:t>شوند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92239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بیایید</a:t>
            </a:r>
            <a:r>
              <a:rPr lang="en-US" dirty="0"/>
              <a:t> </a:t>
            </a:r>
            <a:r>
              <a:rPr lang="en-US" dirty="0" err="1"/>
              <a:t>آغاز</a:t>
            </a:r>
            <a:r>
              <a:rPr lang="en-US" dirty="0"/>
              <a:t> </a:t>
            </a:r>
            <a:r>
              <a:rPr lang="en-US" dirty="0" err="1"/>
              <a:t>کنیم</a:t>
            </a:r>
            <a:r>
              <a:rPr lang="en-US" dirty="0"/>
              <a:t>!</a:t>
            </a:r>
          </a:p>
          <a:p>
            <a:endParaRPr lang="en-US" dirty="0"/>
          </a:p>
          <a:p>
            <a:pPr algn="r"/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ایالات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، </a:t>
            </a:r>
            <a:r>
              <a:rPr lang="en-US" dirty="0" err="1"/>
              <a:t>کارمندان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مختلف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ضرورت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رسیدگی</a:t>
            </a:r>
            <a:r>
              <a:rPr lang="en-US" dirty="0"/>
              <a:t> </a:t>
            </a:r>
            <a:r>
              <a:rPr lang="en-US" dirty="0" err="1"/>
              <a:t>میکنند</a:t>
            </a:r>
            <a:r>
              <a:rPr lang="en-US" dirty="0"/>
              <a:t>. 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حالیکه</a:t>
            </a:r>
            <a:r>
              <a:rPr lang="en-US" dirty="0"/>
              <a:t> </a:t>
            </a:r>
            <a:r>
              <a:rPr lang="en-US" dirty="0" err="1"/>
              <a:t>تمامی</a:t>
            </a:r>
            <a:r>
              <a:rPr lang="en-US" dirty="0"/>
              <a:t> </a:t>
            </a:r>
            <a:r>
              <a:rPr lang="en-US" dirty="0" err="1"/>
              <a:t>این</a:t>
            </a:r>
            <a:r>
              <a:rPr lang="en-US" dirty="0"/>
              <a:t> </a:t>
            </a:r>
            <a:r>
              <a:rPr lang="en-US" dirty="0" err="1"/>
              <a:t>کارمندان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رابطه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موارد</a:t>
            </a:r>
            <a:r>
              <a:rPr lang="en-US" dirty="0"/>
              <a:t> </a:t>
            </a:r>
            <a:r>
              <a:rPr lang="en-US" dirty="0" err="1"/>
              <a:t>ابتدائی</a:t>
            </a:r>
            <a:r>
              <a:rPr lang="en-US" dirty="0"/>
              <a:t> </a:t>
            </a:r>
            <a:r>
              <a:rPr lang="en-US" dirty="0" err="1"/>
              <a:t>صحت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دانش</a:t>
            </a:r>
            <a:r>
              <a:rPr lang="en-US" dirty="0"/>
              <a:t> </a:t>
            </a:r>
            <a:r>
              <a:rPr lang="en-US" dirty="0" err="1"/>
              <a:t>کافی</a:t>
            </a:r>
            <a:r>
              <a:rPr lang="en-US" dirty="0"/>
              <a:t> </a:t>
            </a:r>
            <a:r>
              <a:rPr lang="en-US" dirty="0" err="1"/>
              <a:t>دارند</a:t>
            </a:r>
            <a:r>
              <a:rPr lang="en-US" dirty="0"/>
              <a:t>، </a:t>
            </a:r>
            <a:r>
              <a:rPr lang="en-US" dirty="0" err="1"/>
              <a:t>اما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کدام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آنها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یک</a:t>
            </a:r>
            <a:r>
              <a:rPr lang="en-US" dirty="0"/>
              <a:t> </a:t>
            </a:r>
            <a:r>
              <a:rPr lang="en-US" dirty="0" err="1"/>
              <a:t>رشته</a:t>
            </a:r>
            <a:r>
              <a:rPr lang="en-US" dirty="0"/>
              <a:t> </a:t>
            </a:r>
            <a:r>
              <a:rPr lang="en-US" dirty="0" err="1"/>
              <a:t>مشخص</a:t>
            </a:r>
            <a:r>
              <a:rPr lang="en-US" dirty="0"/>
              <a:t> </a:t>
            </a:r>
            <a:r>
              <a:rPr lang="en-US" dirty="0" err="1"/>
              <a:t>تخصص</a:t>
            </a:r>
            <a:r>
              <a:rPr lang="en-US" dirty="0"/>
              <a:t> </a:t>
            </a:r>
            <a:r>
              <a:rPr lang="en-US" dirty="0" err="1"/>
              <a:t>دارند</a:t>
            </a:r>
            <a:r>
              <a:rPr lang="en-US" dirty="0"/>
              <a:t>.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با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نظر</a:t>
            </a:r>
            <a:r>
              <a:rPr lang="en-US" dirty="0"/>
              <a:t> </a:t>
            </a:r>
            <a:r>
              <a:rPr lang="en-US" dirty="0" err="1"/>
              <a:t>داشت</a:t>
            </a:r>
            <a:r>
              <a:rPr lang="en-US" dirty="0"/>
              <a:t> </a:t>
            </a:r>
            <a:r>
              <a:rPr lang="en-US" dirty="0" err="1"/>
              <a:t>ضرورت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،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ممکن</a:t>
            </a:r>
            <a:r>
              <a:rPr lang="en-US" dirty="0"/>
              <a:t> </a:t>
            </a:r>
            <a:r>
              <a:rPr lang="en-US" dirty="0" err="1"/>
              <a:t>است</a:t>
            </a:r>
            <a:r>
              <a:rPr lang="en-US" dirty="0"/>
              <a:t> </a:t>
            </a:r>
            <a:r>
              <a:rPr lang="en-US" dirty="0" err="1"/>
              <a:t>نزد</a:t>
            </a:r>
            <a:r>
              <a:rPr lang="en-US" dirty="0"/>
              <a:t> </a:t>
            </a:r>
            <a:r>
              <a:rPr lang="en-US" dirty="0" err="1"/>
              <a:t>یک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چند</a:t>
            </a:r>
            <a:r>
              <a:rPr lang="en-US" dirty="0"/>
              <a:t> </a:t>
            </a:r>
            <a:r>
              <a:rPr lang="en-US" dirty="0" err="1"/>
              <a:t>کارمند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ذیل</a:t>
            </a:r>
            <a:r>
              <a:rPr lang="en-US" dirty="0"/>
              <a:t> </a:t>
            </a:r>
            <a:r>
              <a:rPr lang="en-US" dirty="0" err="1"/>
              <a:t>جهت</a:t>
            </a:r>
            <a:r>
              <a:rPr lang="en-US" dirty="0"/>
              <a:t> </a:t>
            </a:r>
            <a:r>
              <a:rPr lang="en-US" dirty="0" err="1"/>
              <a:t>دریافت</a:t>
            </a:r>
            <a:r>
              <a:rPr lang="en-US" dirty="0"/>
              <a:t> </a:t>
            </a:r>
            <a:r>
              <a:rPr lang="en-US" dirty="0" err="1"/>
              <a:t>مشوره</a:t>
            </a:r>
            <a:r>
              <a:rPr lang="en-US" dirty="0"/>
              <a:t> </a:t>
            </a:r>
            <a:r>
              <a:rPr lang="en-US" dirty="0" err="1"/>
              <a:t>مراجعه</a:t>
            </a:r>
            <a:r>
              <a:rPr lang="en-US" dirty="0"/>
              <a:t> </a:t>
            </a:r>
            <a:r>
              <a:rPr lang="en-US" dirty="0" err="1"/>
              <a:t>کند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داکتران</a:t>
            </a:r>
            <a:r>
              <a:rPr lang="en-US" dirty="0"/>
              <a:t> </a:t>
            </a:r>
            <a:r>
              <a:rPr lang="en-US" dirty="0" err="1"/>
              <a:t>مراقبت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اولیه</a:t>
            </a:r>
            <a:r>
              <a:rPr lang="en-US" dirty="0"/>
              <a:t> (</a:t>
            </a:r>
            <a:r>
              <a:rPr lang="en-US" dirty="0" err="1"/>
              <a:t>یا</a:t>
            </a:r>
            <a:r>
              <a:rPr lang="en-US" dirty="0"/>
              <a:t> PCPs)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بنام</a:t>
            </a:r>
            <a:r>
              <a:rPr lang="en-US" dirty="0"/>
              <a:t> </a:t>
            </a:r>
            <a:r>
              <a:rPr lang="en-US" dirty="0" err="1"/>
              <a:t>داکتران</a:t>
            </a:r>
            <a:r>
              <a:rPr lang="en-US" dirty="0"/>
              <a:t> </a:t>
            </a:r>
            <a:r>
              <a:rPr lang="en-US" dirty="0" err="1"/>
              <a:t>معالج</a:t>
            </a:r>
            <a:r>
              <a:rPr lang="en-US" dirty="0"/>
              <a:t> </a:t>
            </a:r>
            <a:r>
              <a:rPr lang="en-US" dirty="0" err="1"/>
              <a:t>عمومی</a:t>
            </a:r>
            <a:r>
              <a:rPr lang="en-US" dirty="0"/>
              <a:t>، </a:t>
            </a:r>
            <a:r>
              <a:rPr lang="en-US" dirty="0" err="1"/>
              <a:t>داکتران</a:t>
            </a:r>
            <a:r>
              <a:rPr lang="en-US" dirty="0"/>
              <a:t> </a:t>
            </a:r>
            <a:r>
              <a:rPr lang="en-US" dirty="0" err="1"/>
              <a:t>فامیلی</a:t>
            </a:r>
            <a:r>
              <a:rPr lang="en-US" dirty="0"/>
              <a:t>، </a:t>
            </a:r>
            <a:r>
              <a:rPr lang="en-US" dirty="0" err="1"/>
              <a:t>داکتران</a:t>
            </a:r>
            <a:r>
              <a:rPr lang="en-US" dirty="0"/>
              <a:t> </a:t>
            </a:r>
            <a:r>
              <a:rPr lang="en-US" dirty="0" err="1"/>
              <a:t>داخله</a:t>
            </a:r>
            <a:r>
              <a:rPr lang="en-US" dirty="0"/>
              <a:t>،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داکتران</a:t>
            </a:r>
            <a:r>
              <a:rPr lang="en-US" dirty="0"/>
              <a:t> </a:t>
            </a:r>
            <a:r>
              <a:rPr lang="en-US" dirty="0" err="1"/>
              <a:t>اطفال</a:t>
            </a:r>
            <a:r>
              <a:rPr lang="en-US" dirty="0"/>
              <a:t> </a:t>
            </a:r>
            <a:r>
              <a:rPr lang="en-US" dirty="0" err="1"/>
              <a:t>نیز</a:t>
            </a:r>
            <a:r>
              <a:rPr lang="en-US" dirty="0"/>
              <a:t> </a:t>
            </a:r>
            <a:r>
              <a:rPr lang="en-US" dirty="0" err="1"/>
              <a:t>شناخته</a:t>
            </a:r>
            <a:r>
              <a:rPr lang="en-US" dirty="0"/>
              <a:t> </a:t>
            </a:r>
            <a:r>
              <a:rPr lang="en-US" dirty="0" err="1"/>
              <a:t>میشوند</a:t>
            </a:r>
            <a:r>
              <a:rPr lang="en-US" dirty="0"/>
              <a:t>.  </a:t>
            </a:r>
            <a:r>
              <a:rPr lang="en-US" dirty="0" err="1"/>
              <a:t>اینها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انواع</a:t>
            </a:r>
            <a:r>
              <a:rPr lang="en-US" dirty="0"/>
              <a:t> </a:t>
            </a:r>
            <a:r>
              <a:rPr lang="en-US" dirty="0" err="1"/>
              <a:t>مختلف</a:t>
            </a:r>
            <a:r>
              <a:rPr lang="en-US" dirty="0"/>
              <a:t> </a:t>
            </a:r>
            <a:r>
              <a:rPr lang="en-US" dirty="0" err="1"/>
              <a:t>مشکلات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افراد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سنین</a:t>
            </a:r>
            <a:r>
              <a:rPr lang="en-US" dirty="0"/>
              <a:t> </a:t>
            </a:r>
            <a:r>
              <a:rPr lang="en-US" dirty="0" err="1"/>
              <a:t>مختلف</a:t>
            </a:r>
            <a:r>
              <a:rPr lang="en-US" dirty="0"/>
              <a:t> </a:t>
            </a:r>
            <a:r>
              <a:rPr lang="en-US" dirty="0" err="1"/>
              <a:t>رسیدگی</a:t>
            </a:r>
            <a:r>
              <a:rPr lang="en-US" dirty="0"/>
              <a:t> </a:t>
            </a:r>
            <a:r>
              <a:rPr lang="en-US" dirty="0" err="1"/>
              <a:t>می</a:t>
            </a:r>
            <a:r>
              <a:rPr lang="en-US" dirty="0"/>
              <a:t> </a:t>
            </a:r>
            <a:r>
              <a:rPr lang="en-US" dirty="0" err="1"/>
              <a:t>کنند</a:t>
            </a:r>
            <a:r>
              <a:rPr lang="en-US" dirty="0"/>
              <a:t>. </a:t>
            </a:r>
            <a:r>
              <a:rPr lang="en-US" dirty="0" err="1"/>
              <a:t>برای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داکتر</a:t>
            </a:r>
            <a:r>
              <a:rPr lang="en-US" dirty="0"/>
              <a:t> </a:t>
            </a:r>
            <a:r>
              <a:rPr lang="en-US" dirty="0" err="1"/>
              <a:t>مراقبت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اولیه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امکان</a:t>
            </a:r>
            <a:r>
              <a:rPr lang="en-US" dirty="0"/>
              <a:t> </a:t>
            </a:r>
            <a:r>
              <a:rPr lang="en-US" dirty="0" err="1"/>
              <a:t>دارد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صحتمندی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انجام</a:t>
            </a:r>
            <a:r>
              <a:rPr lang="en-US" dirty="0"/>
              <a:t> </a:t>
            </a:r>
            <a:r>
              <a:rPr lang="en-US" dirty="0" err="1"/>
              <a:t>دهند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/>
              <a:t>«OB/GYN» </a:t>
            </a:r>
          </a:p>
          <a:p>
            <a:endParaRPr lang="en-US" dirty="0"/>
          </a:p>
          <a:p>
            <a:pPr algn="r"/>
            <a:r>
              <a:rPr lang="en-US" dirty="0" err="1"/>
              <a:t>مخفف</a:t>
            </a:r>
            <a:r>
              <a:rPr lang="en-US" dirty="0"/>
              <a:t> </a:t>
            </a:r>
            <a:r>
              <a:rPr lang="en-US" dirty="0" err="1"/>
              <a:t>نسائی</a:t>
            </a:r>
            <a:r>
              <a:rPr lang="en-US" dirty="0"/>
              <a:t>/</a:t>
            </a:r>
            <a:r>
              <a:rPr lang="en-US" dirty="0" err="1"/>
              <a:t>ولادی</a:t>
            </a:r>
            <a:r>
              <a:rPr lang="en-US" dirty="0"/>
              <a:t> </a:t>
            </a:r>
            <a:r>
              <a:rPr lang="en-US" dirty="0" err="1"/>
              <a:t>است</a:t>
            </a:r>
            <a:r>
              <a:rPr lang="en-US" dirty="0"/>
              <a:t>. </a:t>
            </a:r>
            <a:r>
              <a:rPr lang="en-US" dirty="0" err="1"/>
              <a:t>داکتر</a:t>
            </a:r>
            <a:r>
              <a:rPr lang="en-US" dirty="0"/>
              <a:t> </a:t>
            </a:r>
            <a:r>
              <a:rPr lang="en-US" dirty="0" err="1"/>
              <a:t>نسائی</a:t>
            </a:r>
            <a:r>
              <a:rPr lang="en-US" dirty="0"/>
              <a:t> </a:t>
            </a:r>
            <a:r>
              <a:rPr lang="en-US" dirty="0" err="1"/>
              <a:t>داکتری</a:t>
            </a:r>
            <a:r>
              <a:rPr lang="en-US" dirty="0"/>
              <a:t> </a:t>
            </a:r>
            <a:r>
              <a:rPr lang="en-US" dirty="0" err="1"/>
              <a:t>است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اطفال</a:t>
            </a:r>
            <a:r>
              <a:rPr lang="en-US" dirty="0"/>
              <a:t> </a:t>
            </a:r>
            <a:r>
              <a:rPr lang="en-US" dirty="0" err="1"/>
              <a:t>آنها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دوران</a:t>
            </a:r>
            <a:r>
              <a:rPr lang="en-US" dirty="0"/>
              <a:t> </a:t>
            </a:r>
            <a:r>
              <a:rPr lang="en-US" dirty="0" err="1"/>
              <a:t>حاملگی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ولادت</a:t>
            </a:r>
            <a:r>
              <a:rPr lang="en-US" dirty="0"/>
              <a:t> </a:t>
            </a:r>
            <a:r>
              <a:rPr lang="en-US" dirty="0" err="1"/>
              <a:t>مراقبت</a:t>
            </a:r>
            <a:r>
              <a:rPr lang="en-US" dirty="0"/>
              <a:t> </a:t>
            </a:r>
            <a:r>
              <a:rPr lang="en-US" dirty="0" err="1"/>
              <a:t>میکند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داکتر</a:t>
            </a:r>
            <a:r>
              <a:rPr lang="en-US" dirty="0"/>
              <a:t> </a:t>
            </a:r>
            <a:r>
              <a:rPr lang="en-US" dirty="0" err="1"/>
              <a:t>ولادی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تداوی</a:t>
            </a:r>
            <a:r>
              <a:rPr lang="en-US" dirty="0"/>
              <a:t> </a:t>
            </a:r>
            <a:r>
              <a:rPr lang="en-US" dirty="0" err="1"/>
              <a:t>صحت</a:t>
            </a:r>
            <a:r>
              <a:rPr lang="en-US" dirty="0"/>
              <a:t> </a:t>
            </a:r>
            <a:r>
              <a:rPr lang="en-US" dirty="0" err="1"/>
              <a:t>باروری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تخصص</a:t>
            </a:r>
            <a:r>
              <a:rPr lang="en-US" dirty="0"/>
              <a:t> </a:t>
            </a:r>
            <a:r>
              <a:rPr lang="en-US" dirty="0" err="1"/>
              <a:t>دارد</a:t>
            </a:r>
            <a:r>
              <a:rPr lang="en-US" dirty="0"/>
              <a:t>. </a:t>
            </a:r>
            <a:r>
              <a:rPr lang="en-US" dirty="0" err="1"/>
              <a:t>داکترانیکه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این</a:t>
            </a:r>
            <a:r>
              <a:rPr lang="en-US" dirty="0"/>
              <a:t>  </a:t>
            </a:r>
            <a:r>
              <a:rPr lang="en-US" dirty="0" err="1"/>
              <a:t>بخش</a:t>
            </a:r>
            <a:r>
              <a:rPr lang="en-US" dirty="0"/>
              <a:t> </a:t>
            </a:r>
            <a:r>
              <a:rPr lang="en-US" dirty="0" err="1"/>
              <a:t>تخصص</a:t>
            </a:r>
            <a:r>
              <a:rPr lang="en-US" dirty="0"/>
              <a:t> </a:t>
            </a:r>
            <a:r>
              <a:rPr lang="en-US" dirty="0" err="1"/>
              <a:t>دارند</a:t>
            </a:r>
            <a:r>
              <a:rPr lang="en-US" dirty="0"/>
              <a:t> </a:t>
            </a:r>
            <a:r>
              <a:rPr lang="en-US" dirty="0" err="1"/>
              <a:t>معمولن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دو</a:t>
            </a:r>
            <a:r>
              <a:rPr lang="en-US" dirty="0"/>
              <a:t> </a:t>
            </a:r>
            <a:r>
              <a:rPr lang="en-US" dirty="0" err="1"/>
              <a:t>وظیفه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انجام</a:t>
            </a:r>
            <a:r>
              <a:rPr lang="en-US" dirty="0"/>
              <a:t> </a:t>
            </a:r>
            <a:r>
              <a:rPr lang="en-US" dirty="0" err="1"/>
              <a:t>میدهند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همین</a:t>
            </a:r>
            <a:r>
              <a:rPr lang="en-US" dirty="0"/>
              <a:t> </a:t>
            </a:r>
            <a:r>
              <a:rPr lang="en-US" dirty="0" err="1"/>
              <a:t>خاطر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عنوان</a:t>
            </a:r>
            <a:r>
              <a:rPr lang="en-US" dirty="0"/>
              <a:t> OB/GYN </a:t>
            </a:r>
            <a:r>
              <a:rPr lang="en-US" dirty="0" err="1"/>
              <a:t>یاد</a:t>
            </a:r>
            <a:r>
              <a:rPr lang="en-US" dirty="0"/>
              <a:t> </a:t>
            </a:r>
            <a:r>
              <a:rPr lang="en-US" dirty="0" err="1"/>
              <a:t>میشوند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endParaRPr dirty="0"/>
          </a:p>
          <a:p>
            <a:r>
              <a:rPr lang="en-US" dirty="0" err="1"/>
              <a:t>داکتران</a:t>
            </a:r>
            <a:r>
              <a:rPr lang="en-US" dirty="0"/>
              <a:t> OB/GYN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دوران</a:t>
            </a:r>
            <a:r>
              <a:rPr lang="en-US" dirty="0"/>
              <a:t> </a:t>
            </a:r>
            <a:r>
              <a:rPr lang="en-US" dirty="0" err="1"/>
              <a:t>نوجوانی</a:t>
            </a:r>
            <a:r>
              <a:rPr lang="en-US" dirty="0"/>
              <a:t> </a:t>
            </a:r>
            <a:r>
              <a:rPr lang="en-US" dirty="0" err="1"/>
              <a:t>الی</a:t>
            </a:r>
            <a:r>
              <a:rPr lang="en-US" dirty="0"/>
              <a:t> </a:t>
            </a:r>
            <a:r>
              <a:rPr lang="en-US" dirty="0" err="1"/>
              <a:t>قطع</a:t>
            </a:r>
            <a:r>
              <a:rPr lang="en-US" dirty="0"/>
              <a:t> </a:t>
            </a:r>
            <a:r>
              <a:rPr lang="en-US" dirty="0" err="1"/>
              <a:t>عادت</a:t>
            </a:r>
            <a:r>
              <a:rPr lang="en-US" dirty="0"/>
              <a:t> </a:t>
            </a:r>
            <a:r>
              <a:rPr lang="en-US" dirty="0" err="1"/>
              <a:t>ماهوار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فراتر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آن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مراقبت</a:t>
            </a:r>
            <a:r>
              <a:rPr lang="en-US" dirty="0"/>
              <a:t> </a:t>
            </a:r>
            <a:r>
              <a:rPr lang="en-US" dirty="0" err="1"/>
              <a:t>میکنند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نرس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متخصص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نرس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گفته</a:t>
            </a:r>
            <a:r>
              <a:rPr lang="en-US" dirty="0"/>
              <a:t> </a:t>
            </a:r>
            <a:r>
              <a:rPr lang="en-US" dirty="0" err="1"/>
              <a:t>میشود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آموزش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پیشرفته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درجات</a:t>
            </a:r>
            <a:r>
              <a:rPr lang="en-US" dirty="0"/>
              <a:t>  </a:t>
            </a:r>
            <a:r>
              <a:rPr lang="en-US" dirty="0" err="1"/>
              <a:t>عالی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دریافت</a:t>
            </a:r>
            <a:r>
              <a:rPr lang="en-US" dirty="0"/>
              <a:t> </a:t>
            </a:r>
            <a:r>
              <a:rPr lang="en-US" dirty="0" err="1"/>
              <a:t>کرده</a:t>
            </a:r>
            <a:r>
              <a:rPr lang="en-US" dirty="0"/>
              <a:t>  </a:t>
            </a:r>
            <a:r>
              <a:rPr lang="en-US" dirty="0" err="1"/>
              <a:t>اند</a:t>
            </a:r>
            <a:r>
              <a:rPr lang="en-US" dirty="0"/>
              <a:t>. </a:t>
            </a:r>
            <a:r>
              <a:rPr lang="en-US" dirty="0" err="1"/>
              <a:t>آنها</a:t>
            </a:r>
            <a:r>
              <a:rPr lang="en-US" dirty="0"/>
              <a:t> </a:t>
            </a:r>
            <a:r>
              <a:rPr lang="en-US" dirty="0" err="1"/>
              <a:t>مراقبت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وقایوی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فراهم</a:t>
            </a:r>
            <a:r>
              <a:rPr lang="en-US" dirty="0"/>
              <a:t> </a:t>
            </a:r>
            <a:r>
              <a:rPr lang="en-US" dirty="0" err="1"/>
              <a:t>میکنند</a:t>
            </a:r>
            <a:r>
              <a:rPr lang="en-US" dirty="0"/>
              <a:t>، </a:t>
            </a:r>
            <a:r>
              <a:rPr lang="en-US" dirty="0" err="1"/>
              <a:t>امراض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تشخیص</a:t>
            </a:r>
            <a:r>
              <a:rPr lang="en-US" dirty="0"/>
              <a:t> </a:t>
            </a:r>
            <a:r>
              <a:rPr lang="en-US" dirty="0" err="1"/>
              <a:t>میکنند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مدیریت</a:t>
            </a:r>
            <a:r>
              <a:rPr lang="en-US" dirty="0"/>
              <a:t> </a:t>
            </a:r>
            <a:r>
              <a:rPr lang="en-US" dirty="0" err="1"/>
              <a:t>تداوی</a:t>
            </a:r>
            <a:r>
              <a:rPr lang="en-US" dirty="0"/>
              <a:t> </a:t>
            </a:r>
            <a:r>
              <a:rPr lang="en-US" dirty="0" err="1"/>
              <a:t>افرادی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نزد</a:t>
            </a:r>
            <a:r>
              <a:rPr lang="en-US" dirty="0"/>
              <a:t> </a:t>
            </a:r>
            <a:r>
              <a:rPr lang="en-US" dirty="0" err="1"/>
              <a:t>آنها</a:t>
            </a:r>
            <a:r>
              <a:rPr lang="en-US" dirty="0"/>
              <a:t> </a:t>
            </a:r>
            <a:r>
              <a:rPr lang="en-US" dirty="0" err="1"/>
              <a:t>مراجعه</a:t>
            </a:r>
            <a:r>
              <a:rPr lang="en-US" dirty="0"/>
              <a:t> </a:t>
            </a:r>
            <a:r>
              <a:rPr lang="en-US" dirty="0" err="1"/>
              <a:t>میکنند</a:t>
            </a:r>
            <a:r>
              <a:rPr lang="en-US" dirty="0"/>
              <a:t> </a:t>
            </a:r>
            <a:r>
              <a:rPr lang="en-US" dirty="0" err="1"/>
              <a:t>انجام</a:t>
            </a:r>
            <a:r>
              <a:rPr lang="en-US" dirty="0"/>
              <a:t> </a:t>
            </a:r>
            <a:r>
              <a:rPr lang="en-US" dirty="0" err="1"/>
              <a:t>میدهند</a:t>
            </a:r>
            <a:r>
              <a:rPr lang="en-US" dirty="0"/>
              <a:t>. </a:t>
            </a:r>
            <a:r>
              <a:rPr lang="en-US" dirty="0" err="1"/>
              <a:t>آنها</a:t>
            </a:r>
            <a:r>
              <a:rPr lang="en-US" dirty="0"/>
              <a:t> </a:t>
            </a:r>
            <a:r>
              <a:rPr lang="en-US" dirty="0" err="1"/>
              <a:t>بطور</a:t>
            </a:r>
            <a:r>
              <a:rPr lang="en-US" dirty="0"/>
              <a:t> </a:t>
            </a:r>
            <a:r>
              <a:rPr lang="en-US" dirty="0" err="1"/>
              <a:t>مستقلانه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همراه</a:t>
            </a:r>
            <a:r>
              <a:rPr lang="en-US" dirty="0"/>
              <a:t> </a:t>
            </a:r>
            <a:r>
              <a:rPr lang="en-US" dirty="0" err="1"/>
              <a:t>با</a:t>
            </a:r>
            <a:r>
              <a:rPr lang="en-US" dirty="0"/>
              <a:t> </a:t>
            </a:r>
            <a:r>
              <a:rPr lang="en-US" dirty="0" err="1"/>
              <a:t>داکتران</a:t>
            </a:r>
            <a:r>
              <a:rPr lang="en-US" dirty="0"/>
              <a:t> </a:t>
            </a:r>
            <a:r>
              <a:rPr lang="en-US" dirty="0" err="1"/>
              <a:t>برای</a:t>
            </a:r>
            <a:r>
              <a:rPr lang="en-US" dirty="0"/>
              <a:t> </a:t>
            </a:r>
            <a:r>
              <a:rPr lang="en-US" dirty="0" err="1"/>
              <a:t>فراهم</a:t>
            </a:r>
            <a:r>
              <a:rPr lang="en-US" dirty="0"/>
              <a:t> </a:t>
            </a:r>
            <a:r>
              <a:rPr lang="en-US" dirty="0" err="1"/>
              <a:t>سازی</a:t>
            </a:r>
            <a:r>
              <a:rPr lang="en-US" dirty="0"/>
              <a:t> </a:t>
            </a:r>
            <a:r>
              <a:rPr lang="en-US" dirty="0" err="1"/>
              <a:t>مکمل</a:t>
            </a:r>
            <a:r>
              <a:rPr lang="en-US" dirty="0"/>
              <a:t> </a:t>
            </a:r>
            <a:r>
              <a:rPr lang="en-US" dirty="0" err="1"/>
              <a:t>خدمات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کار</a:t>
            </a:r>
            <a:r>
              <a:rPr lang="en-US" dirty="0"/>
              <a:t> </a:t>
            </a:r>
            <a:r>
              <a:rPr lang="en-US" dirty="0" err="1"/>
              <a:t>میکنند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قابله</a:t>
            </a:r>
            <a:r>
              <a:rPr lang="en-US" dirty="0"/>
              <a:t> </a:t>
            </a:r>
            <a:r>
              <a:rPr lang="en-US" dirty="0" err="1"/>
              <a:t>ها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کارمندان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گفته</a:t>
            </a:r>
            <a:r>
              <a:rPr lang="en-US" dirty="0"/>
              <a:t> </a:t>
            </a:r>
            <a:r>
              <a:rPr lang="en-US" dirty="0" err="1"/>
              <a:t>میشود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دوران</a:t>
            </a:r>
            <a:r>
              <a:rPr lang="en-US" dirty="0"/>
              <a:t> </a:t>
            </a:r>
            <a:r>
              <a:rPr lang="en-US" dirty="0" err="1"/>
              <a:t>حاملگی</a:t>
            </a:r>
            <a:r>
              <a:rPr lang="en-US" dirty="0"/>
              <a:t>، </a:t>
            </a:r>
            <a:r>
              <a:rPr lang="en-US" dirty="0" err="1"/>
              <a:t>ولادت</a:t>
            </a:r>
            <a:r>
              <a:rPr lang="en-US" dirty="0"/>
              <a:t>، </a:t>
            </a:r>
            <a:r>
              <a:rPr lang="en-US" dirty="0" err="1"/>
              <a:t>مراقبت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نوزاد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صحت</a:t>
            </a:r>
            <a:r>
              <a:rPr lang="en-US" dirty="0"/>
              <a:t> </a:t>
            </a:r>
            <a:r>
              <a:rPr lang="en-US" dirty="0" err="1"/>
              <a:t>بعد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ولادت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مدیریت</a:t>
            </a:r>
            <a:r>
              <a:rPr lang="en-US" dirty="0"/>
              <a:t> </a:t>
            </a:r>
            <a:r>
              <a:rPr lang="en-US" dirty="0" err="1"/>
              <a:t>میکنند</a:t>
            </a:r>
            <a:endParaRPr lang="en-US" dirty="0"/>
          </a:p>
          <a:p>
            <a:endParaRPr lang="en-US" dirty="0"/>
          </a:p>
          <a:p>
            <a:pPr algn="r"/>
            <a:r>
              <a:rPr lang="en-US" dirty="0" err="1"/>
              <a:t>قابله</a:t>
            </a:r>
            <a:r>
              <a:rPr lang="en-US" dirty="0"/>
              <a:t> </a:t>
            </a:r>
            <a:r>
              <a:rPr lang="en-US" dirty="0" err="1"/>
              <a:t>ها</a:t>
            </a:r>
            <a:r>
              <a:rPr lang="en-US" dirty="0"/>
              <a:t> </a:t>
            </a:r>
            <a:r>
              <a:rPr lang="en-US" dirty="0" err="1"/>
              <a:t>معمولاً</a:t>
            </a:r>
            <a:r>
              <a:rPr lang="en-US" dirty="0"/>
              <a:t> </a:t>
            </a:r>
            <a:r>
              <a:rPr lang="en-US" dirty="0" err="1"/>
              <a:t>داکتر</a:t>
            </a:r>
            <a:r>
              <a:rPr lang="en-US" dirty="0"/>
              <a:t> </a:t>
            </a:r>
            <a:r>
              <a:rPr lang="en-US" dirty="0" err="1"/>
              <a:t>نیستند</a:t>
            </a:r>
            <a:r>
              <a:rPr lang="en-US" dirty="0"/>
              <a:t>،  </a:t>
            </a:r>
            <a:r>
              <a:rPr lang="en-US" dirty="0" err="1"/>
              <a:t>باوجودیکه</a:t>
            </a:r>
            <a:r>
              <a:rPr lang="en-US" dirty="0"/>
              <a:t> </a:t>
            </a:r>
            <a:r>
              <a:rPr lang="en-US" dirty="0" err="1"/>
              <a:t>بعضی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آنها</a:t>
            </a:r>
            <a:r>
              <a:rPr lang="en-US" dirty="0"/>
              <a:t> </a:t>
            </a:r>
            <a:r>
              <a:rPr lang="en-US" dirty="0" err="1"/>
              <a:t>نرس</a:t>
            </a:r>
            <a:r>
              <a:rPr lang="en-US" dirty="0"/>
              <a:t> </a:t>
            </a:r>
            <a:r>
              <a:rPr lang="en-US" dirty="0" err="1"/>
              <a:t>هستند</a:t>
            </a:r>
            <a:r>
              <a:rPr lang="en-US" dirty="0"/>
              <a:t>. </a:t>
            </a:r>
            <a:r>
              <a:rPr lang="en-US" dirty="0" err="1"/>
              <a:t>قابله</a:t>
            </a:r>
            <a:r>
              <a:rPr lang="en-US" dirty="0"/>
              <a:t> </a:t>
            </a:r>
            <a:r>
              <a:rPr lang="en-US" dirty="0" err="1"/>
              <a:t>ها</a:t>
            </a:r>
            <a:r>
              <a:rPr lang="en-US" dirty="0"/>
              <a:t> </a:t>
            </a:r>
            <a:r>
              <a:rPr lang="en-US" dirty="0" err="1"/>
              <a:t>ممکن</a:t>
            </a:r>
            <a:r>
              <a:rPr lang="en-US" dirty="0"/>
              <a:t> </a:t>
            </a:r>
            <a:r>
              <a:rPr lang="en-US" dirty="0" err="1"/>
              <a:t>است</a:t>
            </a:r>
            <a:r>
              <a:rPr lang="en-US" dirty="0"/>
              <a:t> </a:t>
            </a:r>
            <a:r>
              <a:rPr lang="en-US" dirty="0" err="1"/>
              <a:t>با</a:t>
            </a:r>
            <a:r>
              <a:rPr lang="en-US" dirty="0"/>
              <a:t> </a:t>
            </a:r>
            <a:r>
              <a:rPr lang="en-US" dirty="0" err="1"/>
              <a:t>داکتران</a:t>
            </a:r>
            <a:r>
              <a:rPr lang="en-US" dirty="0"/>
              <a:t> </a:t>
            </a:r>
            <a:r>
              <a:rPr lang="en-US" dirty="0" err="1"/>
              <a:t>ولادی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نسائی</a:t>
            </a:r>
            <a:r>
              <a:rPr lang="en-US" dirty="0"/>
              <a:t> (OB/GYNS)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تنهایی</a:t>
            </a:r>
            <a:r>
              <a:rPr lang="en-US" dirty="0"/>
              <a:t> </a:t>
            </a:r>
            <a:r>
              <a:rPr lang="en-US" dirty="0" err="1"/>
              <a:t>خود</a:t>
            </a:r>
            <a:r>
              <a:rPr lang="en-US" dirty="0"/>
              <a:t> </a:t>
            </a:r>
            <a:r>
              <a:rPr lang="en-US" dirty="0" err="1"/>
              <a:t>کار</a:t>
            </a:r>
            <a:r>
              <a:rPr lang="en-US" dirty="0"/>
              <a:t> </a:t>
            </a:r>
            <a:r>
              <a:rPr lang="en-US" dirty="0" err="1"/>
              <a:t>کنند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صحتمندی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فرصتی</a:t>
            </a:r>
            <a:r>
              <a:rPr lang="en-US" dirty="0"/>
              <a:t> </a:t>
            </a:r>
            <a:r>
              <a:rPr lang="en-US" dirty="0" err="1"/>
              <a:t>برای</a:t>
            </a:r>
            <a:r>
              <a:rPr lang="en-US" dirty="0"/>
              <a:t> </a:t>
            </a:r>
            <a:r>
              <a:rPr lang="en-US" dirty="0" err="1"/>
              <a:t>بررسی</a:t>
            </a:r>
            <a:r>
              <a:rPr lang="en-US" dirty="0"/>
              <a:t> </a:t>
            </a:r>
            <a:r>
              <a:rPr lang="en-US" dirty="0" err="1"/>
              <a:t>صحت</a:t>
            </a:r>
            <a:r>
              <a:rPr lang="en-US" dirty="0"/>
              <a:t> </a:t>
            </a:r>
            <a:r>
              <a:rPr lang="en-US" dirty="0" err="1"/>
              <a:t>کلی</a:t>
            </a:r>
            <a:r>
              <a:rPr lang="en-US" dirty="0"/>
              <a:t> </a:t>
            </a:r>
            <a:r>
              <a:rPr lang="en-US" dirty="0" err="1"/>
              <a:t>همسرتان</a:t>
            </a:r>
            <a:r>
              <a:rPr lang="en-US" dirty="0"/>
              <a:t> </a:t>
            </a:r>
            <a:r>
              <a:rPr lang="en-US" dirty="0" err="1"/>
              <a:t>و</a:t>
            </a:r>
            <a:endParaRPr lang="en-US" dirty="0"/>
          </a:p>
          <a:p>
            <a:pPr algn="r"/>
            <a:r>
              <a:rPr lang="en-US" dirty="0" err="1"/>
              <a:t>دیگراعضای</a:t>
            </a:r>
            <a:r>
              <a:rPr lang="en-US" dirty="0"/>
              <a:t> </a:t>
            </a:r>
            <a:r>
              <a:rPr lang="en-US" dirty="0" err="1"/>
              <a:t>خانواده</a:t>
            </a:r>
            <a:r>
              <a:rPr lang="en-US" dirty="0"/>
              <a:t> </a:t>
            </a:r>
            <a:r>
              <a:rPr lang="en-US" dirty="0" err="1"/>
              <a:t>ی</a:t>
            </a:r>
            <a:r>
              <a:rPr lang="en-US" dirty="0"/>
              <a:t> </a:t>
            </a:r>
            <a:r>
              <a:rPr lang="en-US" dirty="0" err="1"/>
              <a:t>تان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دختران</a:t>
            </a:r>
            <a:r>
              <a:rPr lang="en-US" dirty="0"/>
              <a:t> </a:t>
            </a:r>
            <a:r>
              <a:rPr lang="en-US" dirty="0" err="1"/>
              <a:t>استند</a:t>
            </a:r>
            <a:r>
              <a:rPr lang="en-US" dirty="0"/>
              <a:t> </a:t>
            </a:r>
            <a:r>
              <a:rPr lang="en-US" dirty="0" err="1"/>
              <a:t>میباشد</a:t>
            </a:r>
            <a:r>
              <a:rPr lang="en-US" dirty="0"/>
              <a:t>. </a:t>
            </a:r>
          </a:p>
          <a:p>
            <a:pPr algn="r"/>
            <a:r>
              <a:rPr lang="en-US" dirty="0" err="1"/>
              <a:t>این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شامل</a:t>
            </a:r>
            <a:r>
              <a:rPr lang="en-US" dirty="0"/>
              <a:t> </a:t>
            </a:r>
            <a:r>
              <a:rPr lang="en-US" dirty="0" err="1"/>
              <a:t>صحت</a:t>
            </a:r>
            <a:r>
              <a:rPr lang="en-US" dirty="0"/>
              <a:t> </a:t>
            </a:r>
            <a:r>
              <a:rPr lang="en-US" dirty="0" err="1"/>
              <a:t>جسمی</a:t>
            </a:r>
            <a:r>
              <a:rPr lang="en-US" dirty="0"/>
              <a:t>، </a:t>
            </a:r>
            <a:r>
              <a:rPr lang="en-US" dirty="0" err="1"/>
              <a:t>صحت</a:t>
            </a:r>
            <a:r>
              <a:rPr lang="en-US" dirty="0"/>
              <a:t> </a:t>
            </a:r>
            <a:r>
              <a:rPr lang="en-US" dirty="0" err="1"/>
              <a:t>روانی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وضعیت</a:t>
            </a:r>
            <a:r>
              <a:rPr lang="en-US" dirty="0"/>
              <a:t> </a:t>
            </a:r>
            <a:r>
              <a:rPr lang="en-US" dirty="0" err="1"/>
              <a:t>اجتماعی</a:t>
            </a:r>
            <a:r>
              <a:rPr lang="en-US" dirty="0"/>
              <a:t> </a:t>
            </a:r>
            <a:r>
              <a:rPr lang="en-US" dirty="0" err="1"/>
              <a:t>است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r>
              <a:rPr lang="en-US" dirty="0" err="1"/>
              <a:t>شما</a:t>
            </a:r>
            <a:r>
              <a:rPr lang="en-US" dirty="0"/>
              <a:t> </a:t>
            </a:r>
            <a:r>
              <a:rPr lang="en-US" dirty="0" err="1"/>
              <a:t>میتوانید</a:t>
            </a:r>
            <a:r>
              <a:rPr lang="en-US" dirty="0"/>
              <a:t> </a:t>
            </a:r>
            <a:r>
              <a:rPr lang="en-US" dirty="0" err="1"/>
              <a:t>مراقبت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کارمندان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مختلف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ایالات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دریافت</a:t>
            </a:r>
            <a:r>
              <a:rPr lang="en-US" dirty="0"/>
              <a:t> </a:t>
            </a:r>
            <a:r>
              <a:rPr lang="en-US" dirty="0" err="1"/>
              <a:t>کنید</a:t>
            </a:r>
            <a:r>
              <a:rPr lang="en-US" dirty="0"/>
              <a:t>. </a:t>
            </a:r>
            <a:r>
              <a:rPr lang="en-US" dirty="0" err="1"/>
              <a:t>مهم</a:t>
            </a:r>
            <a:r>
              <a:rPr lang="en-US" dirty="0"/>
              <a:t> </a:t>
            </a:r>
            <a:r>
              <a:rPr lang="en-US" dirty="0" err="1"/>
              <a:t>نیست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شما</a:t>
            </a:r>
            <a:r>
              <a:rPr lang="en-US" dirty="0"/>
              <a:t> </a:t>
            </a:r>
            <a:r>
              <a:rPr lang="en-US" dirty="0" err="1"/>
              <a:t>مراقبت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کدام</a:t>
            </a:r>
            <a:r>
              <a:rPr lang="en-US" dirty="0"/>
              <a:t> </a:t>
            </a:r>
            <a:r>
              <a:rPr lang="en-US" dirty="0" err="1"/>
              <a:t>کارمند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دریافت</a:t>
            </a:r>
            <a:r>
              <a:rPr lang="en-US" dirty="0"/>
              <a:t> </a:t>
            </a:r>
            <a:r>
              <a:rPr lang="en-US" dirty="0" err="1"/>
              <a:t>میکنید</a:t>
            </a:r>
            <a:r>
              <a:rPr lang="en-US" dirty="0"/>
              <a:t>، </a:t>
            </a:r>
            <a:r>
              <a:rPr lang="en-US" dirty="0" err="1"/>
              <a:t>تمامی</a:t>
            </a:r>
            <a:r>
              <a:rPr lang="en-US" dirty="0"/>
              <a:t> </a:t>
            </a:r>
            <a:r>
              <a:rPr lang="en-US" dirty="0" err="1"/>
              <a:t>افراد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ایالات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عین</a:t>
            </a:r>
            <a:r>
              <a:rPr lang="en-US" dirty="0"/>
              <a:t> </a:t>
            </a:r>
            <a:r>
              <a:rPr lang="en-US" dirty="0" err="1"/>
              <a:t>حقوق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دارند</a:t>
            </a:r>
            <a:r>
              <a:rPr lang="en-US" dirty="0"/>
              <a:t>. </a:t>
            </a:r>
            <a:r>
              <a:rPr lang="en-US" dirty="0" err="1"/>
              <a:t>برای</a:t>
            </a:r>
            <a:r>
              <a:rPr lang="en-US" dirty="0"/>
              <a:t>  </a:t>
            </a:r>
            <a:r>
              <a:rPr lang="en-US" dirty="0" err="1"/>
              <a:t>معلومات</a:t>
            </a:r>
            <a:r>
              <a:rPr lang="en-US" dirty="0"/>
              <a:t> </a:t>
            </a:r>
            <a:r>
              <a:rPr lang="en-US" dirty="0" err="1"/>
              <a:t>بیشتر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مورد</a:t>
            </a:r>
            <a:r>
              <a:rPr lang="en-US" dirty="0"/>
              <a:t> </a:t>
            </a:r>
            <a:r>
              <a:rPr lang="en-US" dirty="0" err="1"/>
              <a:t>حقوق</a:t>
            </a:r>
            <a:r>
              <a:rPr lang="en-US" dirty="0"/>
              <a:t> </a:t>
            </a:r>
            <a:r>
              <a:rPr lang="en-US" dirty="0" err="1"/>
              <a:t>مراقبت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مریض</a:t>
            </a:r>
            <a:r>
              <a:rPr lang="en-US" dirty="0"/>
              <a:t>، </a:t>
            </a:r>
            <a:r>
              <a:rPr lang="en-US" dirty="0" err="1"/>
              <a:t>ویدیوی</a:t>
            </a:r>
            <a:r>
              <a:rPr lang="en-US" dirty="0"/>
              <a:t> </a:t>
            </a:r>
            <a:r>
              <a:rPr lang="en-US" dirty="0" err="1"/>
              <a:t>دوم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تماشا</a:t>
            </a:r>
            <a:r>
              <a:rPr lang="en-US" dirty="0"/>
              <a:t> </a:t>
            </a:r>
            <a:r>
              <a:rPr lang="en-US" dirty="0" err="1"/>
              <a:t>کنید</a:t>
            </a:r>
            <a:r>
              <a:rPr lang="en-US" dirty="0"/>
              <a:t>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endParaRPr dirty="0"/>
          </a:p>
          <a:p>
            <a:r>
              <a:rPr lang="en-US" dirty="0"/>
              <a:t>...</a:t>
            </a:r>
            <a:r>
              <a:rPr lang="en-US" dirty="0" err="1"/>
              <a:t>پس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آن</a:t>
            </a:r>
            <a:r>
              <a:rPr lang="en-US" dirty="0"/>
              <a:t> </a:t>
            </a:r>
            <a:r>
              <a:rPr lang="en-US" dirty="0" err="1"/>
              <a:t>برای</a:t>
            </a:r>
            <a:r>
              <a:rPr lang="en-US" dirty="0"/>
              <a:t> </a:t>
            </a:r>
            <a:r>
              <a:rPr lang="en-US" dirty="0" err="1"/>
              <a:t>معلومات</a:t>
            </a:r>
            <a:r>
              <a:rPr lang="en-US" dirty="0"/>
              <a:t> </a:t>
            </a:r>
            <a:r>
              <a:rPr lang="en-US" dirty="0" err="1"/>
              <a:t>مفصل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مورد</a:t>
            </a:r>
            <a:r>
              <a:rPr lang="en-US" dirty="0"/>
              <a:t> </a:t>
            </a:r>
            <a:r>
              <a:rPr lang="en-US" dirty="0" err="1"/>
              <a:t>اینکه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جریان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صحتمندی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ایالات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چه</a:t>
            </a:r>
            <a:r>
              <a:rPr lang="en-US" dirty="0"/>
              <a:t> </a:t>
            </a:r>
            <a:r>
              <a:rPr lang="en-US" dirty="0" err="1"/>
              <a:t>کار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صورت</a:t>
            </a:r>
            <a:r>
              <a:rPr lang="en-US" dirty="0"/>
              <a:t> </a:t>
            </a:r>
            <a:r>
              <a:rPr lang="en-US" dirty="0" err="1"/>
              <a:t>میگیرد</a:t>
            </a:r>
            <a:r>
              <a:rPr lang="en-US" dirty="0"/>
              <a:t>، </a:t>
            </a:r>
            <a:r>
              <a:rPr lang="en-US" dirty="0" err="1"/>
              <a:t>ویدیوی</a:t>
            </a:r>
            <a:r>
              <a:rPr lang="en-US" dirty="0"/>
              <a:t> </a:t>
            </a:r>
            <a:r>
              <a:rPr lang="en-US" dirty="0" err="1"/>
              <a:t>سوم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ببینید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توجه</a:t>
            </a:r>
            <a:r>
              <a:rPr lang="en-US" dirty="0"/>
              <a:t> </a:t>
            </a:r>
            <a:r>
              <a:rPr lang="en-US" dirty="0" err="1"/>
              <a:t>تان</a:t>
            </a:r>
            <a:r>
              <a:rPr lang="en-US" dirty="0"/>
              <a:t> </a:t>
            </a:r>
            <a:r>
              <a:rPr lang="en-US" dirty="0" err="1"/>
              <a:t>تشکر</a:t>
            </a:r>
            <a:r>
              <a:rPr lang="en-US" dirty="0"/>
              <a:t>!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صحتمندی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شامل</a:t>
            </a:r>
            <a:r>
              <a:rPr lang="en-US" dirty="0"/>
              <a:t> </a:t>
            </a:r>
            <a:r>
              <a:rPr lang="en-US" dirty="0" err="1"/>
              <a:t>چک</a:t>
            </a:r>
            <a:r>
              <a:rPr lang="en-US" dirty="0"/>
              <a:t> </a:t>
            </a:r>
            <a:r>
              <a:rPr lang="en-US" dirty="0" err="1"/>
              <a:t>کردن</a:t>
            </a:r>
            <a:r>
              <a:rPr lang="en-US" dirty="0"/>
              <a:t> </a:t>
            </a:r>
            <a:r>
              <a:rPr lang="en-US" dirty="0" err="1"/>
              <a:t>قد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وزن</a:t>
            </a:r>
            <a:r>
              <a:rPr lang="en-US" dirty="0"/>
              <a:t>، </a:t>
            </a:r>
            <a:r>
              <a:rPr lang="en-US" dirty="0" err="1"/>
              <a:t>فشار</a:t>
            </a:r>
            <a:r>
              <a:rPr lang="en-US" dirty="0"/>
              <a:t> </a:t>
            </a:r>
            <a:r>
              <a:rPr lang="en-US" dirty="0" err="1"/>
              <a:t>خون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نبض</a:t>
            </a:r>
            <a:r>
              <a:rPr lang="en-US" dirty="0"/>
              <a:t> </a:t>
            </a:r>
            <a:r>
              <a:rPr lang="en-US" dirty="0" err="1"/>
              <a:t>خانمان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دختران</a:t>
            </a:r>
            <a:r>
              <a:rPr lang="en-US" dirty="0"/>
              <a:t>، </a:t>
            </a:r>
            <a:r>
              <a:rPr lang="en-US" dirty="0" err="1"/>
              <a:t>بررسی</a:t>
            </a:r>
            <a:r>
              <a:rPr lang="en-US" dirty="0"/>
              <a:t> </a:t>
            </a:r>
            <a:r>
              <a:rPr lang="en-US" dirty="0" err="1"/>
              <a:t>واکسین</a:t>
            </a:r>
            <a:r>
              <a:rPr lang="en-US" dirty="0"/>
              <a:t> </a:t>
            </a:r>
            <a:r>
              <a:rPr lang="en-US" dirty="0" err="1"/>
              <a:t>ها</a:t>
            </a:r>
            <a:r>
              <a:rPr lang="en-US" dirty="0"/>
              <a:t> </a:t>
            </a:r>
            <a:r>
              <a:rPr lang="en-US" dirty="0" err="1"/>
              <a:t>ی</a:t>
            </a:r>
            <a:r>
              <a:rPr lang="en-US" dirty="0"/>
              <a:t> </a:t>
            </a:r>
            <a:r>
              <a:rPr lang="en-US" dirty="0" err="1"/>
              <a:t>شان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دیگر</a:t>
            </a:r>
            <a:r>
              <a:rPr lang="en-US" dirty="0"/>
              <a:t> </a:t>
            </a:r>
            <a:r>
              <a:rPr lang="en-US" dirty="0" err="1"/>
              <a:t>با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نظر</a:t>
            </a:r>
            <a:r>
              <a:rPr lang="en-US" dirty="0"/>
              <a:t> </a:t>
            </a:r>
            <a:r>
              <a:rPr lang="en-US" dirty="0" err="1"/>
              <a:t>داشت</a:t>
            </a:r>
            <a:r>
              <a:rPr lang="en-US" dirty="0"/>
              <a:t> </a:t>
            </a:r>
            <a:r>
              <a:rPr lang="en-US" dirty="0" err="1"/>
              <a:t>اینکه</a:t>
            </a:r>
            <a:r>
              <a:rPr lang="en-US" dirty="0"/>
              <a:t> </a:t>
            </a:r>
            <a:r>
              <a:rPr lang="en-US" dirty="0" err="1"/>
              <a:t>همسرتان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دیگراعضای</a:t>
            </a:r>
            <a:r>
              <a:rPr lang="en-US" dirty="0"/>
              <a:t> </a:t>
            </a:r>
            <a:r>
              <a:rPr lang="en-US" dirty="0" err="1"/>
              <a:t>خانواده</a:t>
            </a:r>
            <a:r>
              <a:rPr lang="en-US" dirty="0"/>
              <a:t> </a:t>
            </a:r>
            <a:r>
              <a:rPr lang="en-US" dirty="0" err="1"/>
              <a:t>ی</a:t>
            </a:r>
            <a:r>
              <a:rPr lang="en-US" dirty="0"/>
              <a:t> </a:t>
            </a:r>
            <a:r>
              <a:rPr lang="en-US" dirty="0" err="1"/>
              <a:t>تان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دختران</a:t>
            </a:r>
            <a:r>
              <a:rPr lang="en-US" dirty="0"/>
              <a:t> </a:t>
            </a:r>
            <a:r>
              <a:rPr lang="en-US" dirty="0" err="1"/>
              <a:t>استند</a:t>
            </a:r>
            <a:r>
              <a:rPr lang="en-US" dirty="0"/>
              <a:t> </a:t>
            </a:r>
            <a:r>
              <a:rPr lang="en-US" dirty="0" err="1"/>
              <a:t>چگونه</a:t>
            </a:r>
            <a:r>
              <a:rPr lang="en-US" dirty="0"/>
              <a:t> </a:t>
            </a:r>
            <a:r>
              <a:rPr lang="en-US" dirty="0" err="1"/>
              <a:t>احساس</a:t>
            </a:r>
            <a:endParaRPr lang="en-US" dirty="0"/>
          </a:p>
          <a:p>
            <a:pPr algn="r"/>
            <a:r>
              <a:rPr lang="en-US" dirty="0" err="1"/>
              <a:t>میکنند</a:t>
            </a:r>
            <a:r>
              <a:rPr lang="en-US" dirty="0"/>
              <a:t>، </a:t>
            </a:r>
            <a:r>
              <a:rPr lang="en-US" dirty="0" err="1"/>
              <a:t>میباشد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همچنین</a:t>
            </a:r>
            <a:r>
              <a:rPr lang="en-US" dirty="0"/>
              <a:t>، </a:t>
            </a:r>
            <a:r>
              <a:rPr lang="en-US" dirty="0" err="1"/>
              <a:t>این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معمولاً</a:t>
            </a:r>
            <a:r>
              <a:rPr lang="en-US" dirty="0"/>
              <a:t> </a:t>
            </a:r>
            <a:r>
              <a:rPr lang="en-US" dirty="0" err="1"/>
              <a:t>شامل</a:t>
            </a:r>
            <a:r>
              <a:rPr lang="en-US" dirty="0"/>
              <a:t> </a:t>
            </a:r>
            <a:r>
              <a:rPr lang="en-US" dirty="0" err="1"/>
              <a:t>سه</a:t>
            </a:r>
            <a:r>
              <a:rPr lang="en-US" dirty="0"/>
              <a:t> </a:t>
            </a:r>
            <a:r>
              <a:rPr lang="en-US" dirty="0" err="1"/>
              <a:t>مورد</a:t>
            </a:r>
            <a:r>
              <a:rPr lang="en-US" dirty="0"/>
              <a:t> </a:t>
            </a:r>
            <a:r>
              <a:rPr lang="en-US" dirty="0" err="1"/>
              <a:t>ذیل</a:t>
            </a:r>
            <a:r>
              <a:rPr lang="en-US" dirty="0"/>
              <a:t> </a:t>
            </a:r>
            <a:r>
              <a:rPr lang="en-US" dirty="0" err="1"/>
              <a:t>میباشد</a:t>
            </a:r>
            <a:r>
              <a:rPr lang="en-US" dirty="0"/>
              <a:t>: 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سینه</a:t>
            </a:r>
            <a:r>
              <a:rPr lang="en-US" dirty="0"/>
              <a:t>، 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لگن</a:t>
            </a:r>
            <a:r>
              <a:rPr lang="en-US" dirty="0"/>
              <a:t> </a:t>
            </a:r>
            <a:r>
              <a:rPr lang="en-US" dirty="0" err="1"/>
              <a:t>خاصره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پاپ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lvl="1" algn="r"/>
            <a:r>
              <a:rPr lang="en-US" dirty="0" err="1"/>
              <a:t>داکتران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ایالات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توصیه</a:t>
            </a:r>
            <a:r>
              <a:rPr lang="en-US" dirty="0"/>
              <a:t> </a:t>
            </a:r>
            <a:r>
              <a:rPr lang="en-US" dirty="0" err="1"/>
              <a:t>میکنند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پس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آغاز</a:t>
            </a:r>
            <a:r>
              <a:rPr lang="en-US" dirty="0"/>
              <a:t> </a:t>
            </a:r>
            <a:r>
              <a:rPr lang="en-US" dirty="0" err="1"/>
              <a:t>مقاربت</a:t>
            </a:r>
            <a:r>
              <a:rPr lang="en-US" dirty="0"/>
              <a:t> </a:t>
            </a:r>
            <a:r>
              <a:rPr lang="en-US" dirty="0" err="1"/>
              <a:t>جنسی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پس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آنکه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سن</a:t>
            </a:r>
            <a:r>
              <a:rPr lang="en-US" dirty="0"/>
              <a:t> 21 </a:t>
            </a:r>
            <a:r>
              <a:rPr lang="en-US" dirty="0" err="1"/>
              <a:t>سالگی</a:t>
            </a:r>
            <a:r>
              <a:rPr lang="en-US" dirty="0"/>
              <a:t> </a:t>
            </a:r>
            <a:r>
              <a:rPr lang="en-US" dirty="0" err="1"/>
              <a:t>رسیدند</a:t>
            </a:r>
            <a:r>
              <a:rPr lang="en-US" dirty="0"/>
              <a:t> </a:t>
            </a:r>
            <a:r>
              <a:rPr lang="en-US" dirty="0" err="1"/>
              <a:t>باید</a:t>
            </a:r>
            <a:r>
              <a:rPr lang="en-US" dirty="0"/>
              <a:t> </a:t>
            </a:r>
            <a:r>
              <a:rPr lang="en-US" dirty="0" err="1"/>
              <a:t>سال</a:t>
            </a:r>
            <a:r>
              <a:rPr lang="en-US" dirty="0"/>
              <a:t> </a:t>
            </a:r>
            <a:r>
              <a:rPr lang="en-US" dirty="0" err="1"/>
              <a:t>یک</a:t>
            </a:r>
            <a:r>
              <a:rPr lang="en-US" dirty="0"/>
              <a:t> </a:t>
            </a:r>
            <a:r>
              <a:rPr lang="en-US" dirty="0" err="1"/>
              <a:t>بار</a:t>
            </a:r>
            <a:r>
              <a:rPr lang="en-US" dirty="0"/>
              <a:t> </a:t>
            </a:r>
            <a:r>
              <a:rPr lang="en-US" dirty="0" err="1"/>
              <a:t>برای</a:t>
            </a:r>
            <a:r>
              <a:rPr lang="en-US" dirty="0"/>
              <a:t> «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صحتمندی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» </a:t>
            </a:r>
            <a:r>
              <a:rPr lang="en-US" dirty="0" err="1"/>
              <a:t>مراجعه</a:t>
            </a:r>
            <a:r>
              <a:rPr lang="en-US" dirty="0"/>
              <a:t> </a:t>
            </a:r>
            <a:r>
              <a:rPr lang="en-US" dirty="0" err="1"/>
              <a:t>کنند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r>
              <a:rPr lang="en-US" dirty="0" err="1"/>
              <a:t>این</a:t>
            </a:r>
            <a:r>
              <a:rPr lang="en-US" dirty="0"/>
              <a:t>  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ممکن</a:t>
            </a:r>
            <a:r>
              <a:rPr lang="en-US" dirty="0"/>
              <a:t> </a:t>
            </a:r>
            <a:r>
              <a:rPr lang="en-US" dirty="0" err="1"/>
              <a:t>است</a:t>
            </a:r>
            <a:r>
              <a:rPr lang="en-US" dirty="0"/>
              <a:t> </a:t>
            </a:r>
            <a:r>
              <a:rPr lang="en-US" dirty="0" err="1"/>
              <a:t>با</a:t>
            </a:r>
            <a:r>
              <a:rPr lang="en-US" dirty="0"/>
              <a:t>  </a:t>
            </a:r>
            <a:r>
              <a:rPr lang="en-US" dirty="0" err="1"/>
              <a:t>آنچه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افغانستان</a:t>
            </a:r>
            <a:r>
              <a:rPr lang="en-US" dirty="0"/>
              <a:t> </a:t>
            </a:r>
            <a:r>
              <a:rPr lang="en-US" dirty="0" err="1"/>
              <a:t>توصیه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انجام</a:t>
            </a:r>
            <a:r>
              <a:rPr lang="en-US" dirty="0"/>
              <a:t> </a:t>
            </a:r>
            <a:r>
              <a:rPr lang="en-US" dirty="0" err="1"/>
              <a:t>میشود</a:t>
            </a:r>
            <a:r>
              <a:rPr lang="en-US" dirty="0"/>
              <a:t> </a:t>
            </a:r>
            <a:r>
              <a:rPr lang="en-US" dirty="0" err="1"/>
              <a:t>متفاوت</a:t>
            </a:r>
            <a:r>
              <a:rPr lang="en-US" dirty="0"/>
              <a:t> </a:t>
            </a:r>
            <a:r>
              <a:rPr lang="en-US" dirty="0" err="1"/>
              <a:t>باشد</a:t>
            </a:r>
            <a:r>
              <a:rPr lang="en-US" dirty="0"/>
              <a:t>.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خاطر</a:t>
            </a:r>
            <a:r>
              <a:rPr lang="en-US" dirty="0"/>
              <a:t> </a:t>
            </a:r>
            <a:r>
              <a:rPr lang="en-US" dirty="0" err="1"/>
              <a:t>این</a:t>
            </a:r>
            <a:r>
              <a:rPr lang="en-US" dirty="0"/>
              <a:t>  </a:t>
            </a:r>
            <a:r>
              <a:rPr lang="en-US" dirty="0" err="1"/>
              <a:t>داکتران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ایالات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منظم</a:t>
            </a:r>
            <a:r>
              <a:rPr lang="en-US" dirty="0"/>
              <a:t> </a:t>
            </a:r>
            <a:r>
              <a:rPr lang="en-US" dirty="0" err="1"/>
              <a:t>صحتمندی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تمامی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، </a:t>
            </a:r>
            <a:r>
              <a:rPr lang="en-US" dirty="0" err="1"/>
              <a:t>صرف</a:t>
            </a:r>
            <a:r>
              <a:rPr lang="en-US" dirty="0"/>
              <a:t> </a:t>
            </a:r>
            <a:r>
              <a:rPr lang="en-US" dirty="0" err="1"/>
              <a:t>نظر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اینکه</a:t>
            </a:r>
            <a:r>
              <a:rPr lang="en-US" dirty="0"/>
              <a:t> </a:t>
            </a:r>
            <a:r>
              <a:rPr lang="en-US" dirty="0" err="1"/>
              <a:t>آنها</a:t>
            </a:r>
            <a:r>
              <a:rPr lang="en-US" dirty="0"/>
              <a:t> </a:t>
            </a:r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نظر</a:t>
            </a:r>
            <a:r>
              <a:rPr lang="en-US" dirty="0"/>
              <a:t> </a:t>
            </a:r>
            <a:r>
              <a:rPr lang="en-US" dirty="0" err="1"/>
              <a:t>جنسی</a:t>
            </a:r>
            <a:r>
              <a:rPr lang="en-US" dirty="0"/>
              <a:t> </a:t>
            </a:r>
            <a:r>
              <a:rPr lang="en-US" dirty="0" err="1"/>
              <a:t>فعال</a:t>
            </a:r>
            <a:r>
              <a:rPr lang="en-US" dirty="0"/>
              <a:t> </a:t>
            </a:r>
            <a:r>
              <a:rPr lang="en-US" dirty="0" err="1"/>
              <a:t>هستند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خیر</a:t>
            </a:r>
            <a:r>
              <a:rPr lang="en-US" dirty="0"/>
              <a:t>، </a:t>
            </a:r>
            <a:r>
              <a:rPr lang="en-US" dirty="0" err="1"/>
              <a:t>توصیه</a:t>
            </a:r>
            <a:r>
              <a:rPr lang="en-US" dirty="0"/>
              <a:t> </a:t>
            </a:r>
            <a:r>
              <a:rPr lang="en-US" dirty="0" err="1"/>
              <a:t>می</a:t>
            </a:r>
            <a:r>
              <a:rPr lang="en-US" dirty="0"/>
              <a:t>  </a:t>
            </a:r>
            <a:r>
              <a:rPr lang="en-US" dirty="0" err="1"/>
              <a:t>کنند</a:t>
            </a:r>
            <a:r>
              <a:rPr lang="en-US" dirty="0"/>
              <a:t>   </a:t>
            </a:r>
            <a:r>
              <a:rPr lang="en-US" dirty="0" err="1"/>
              <a:t>چون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این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میتواند</a:t>
            </a:r>
            <a:r>
              <a:rPr lang="en-US" dirty="0"/>
              <a:t> </a:t>
            </a:r>
            <a:r>
              <a:rPr lang="en-US" dirty="0" err="1"/>
              <a:t>امراض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اسرع</a:t>
            </a:r>
            <a:r>
              <a:rPr lang="en-US" dirty="0"/>
              <a:t> </a:t>
            </a:r>
            <a:r>
              <a:rPr lang="en-US" dirty="0" err="1"/>
              <a:t>وقت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زمانی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آسانی</a:t>
            </a:r>
            <a:r>
              <a:rPr lang="en-US" dirty="0"/>
              <a:t> </a:t>
            </a:r>
            <a:r>
              <a:rPr lang="en-US" dirty="0" err="1"/>
              <a:t>قابل</a:t>
            </a:r>
            <a:r>
              <a:rPr lang="en-US" dirty="0"/>
              <a:t> </a:t>
            </a:r>
            <a:r>
              <a:rPr lang="en-US" dirty="0" err="1"/>
              <a:t>تداوی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مدیریت</a:t>
            </a:r>
            <a:r>
              <a:rPr lang="en-US" dirty="0"/>
              <a:t> </a:t>
            </a:r>
            <a:r>
              <a:rPr lang="en-US" dirty="0" err="1"/>
              <a:t>هستند</a:t>
            </a:r>
            <a:r>
              <a:rPr lang="en-US" dirty="0"/>
              <a:t>، </a:t>
            </a:r>
            <a:r>
              <a:rPr lang="en-US" dirty="0" err="1"/>
              <a:t>شناسایی</a:t>
            </a:r>
            <a:r>
              <a:rPr lang="en-US" dirty="0"/>
              <a:t> </a:t>
            </a:r>
            <a:r>
              <a:rPr lang="en-US" dirty="0" err="1"/>
              <a:t>کند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این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نه</a:t>
            </a:r>
            <a:r>
              <a:rPr lang="en-US" dirty="0"/>
              <a:t> </a:t>
            </a:r>
            <a:r>
              <a:rPr lang="en-US" dirty="0" err="1"/>
              <a:t>تنها</a:t>
            </a:r>
            <a:r>
              <a:rPr lang="en-US" dirty="0"/>
              <a:t> </a:t>
            </a:r>
            <a:r>
              <a:rPr lang="en-US" dirty="0" err="1"/>
              <a:t>وقتی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همسرتان</a:t>
            </a:r>
            <a:r>
              <a:rPr lang="en-US" dirty="0"/>
              <a:t> </a:t>
            </a:r>
            <a:r>
              <a:rPr lang="en-US" dirty="0" err="1"/>
              <a:t>یک</a:t>
            </a:r>
            <a:r>
              <a:rPr lang="en-US" dirty="0"/>
              <a:t> </a:t>
            </a:r>
            <a:r>
              <a:rPr lang="en-US" dirty="0" err="1"/>
              <a:t>مشکل</a:t>
            </a:r>
            <a:r>
              <a:rPr lang="en-US" dirty="0"/>
              <a:t> </a:t>
            </a:r>
            <a:r>
              <a:rPr lang="en-US" dirty="0" err="1"/>
              <a:t>صحی</a:t>
            </a:r>
            <a:r>
              <a:rPr lang="en-US" dirty="0"/>
              <a:t> </a:t>
            </a:r>
            <a:r>
              <a:rPr lang="en-US" dirty="0" err="1"/>
              <a:t>دارد</a:t>
            </a:r>
            <a:r>
              <a:rPr lang="en-US" dirty="0"/>
              <a:t> ، </a:t>
            </a:r>
            <a:r>
              <a:rPr lang="en-US" dirty="0" err="1"/>
              <a:t>بلکه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عنوان</a:t>
            </a:r>
            <a:r>
              <a:rPr lang="en-US" dirty="0"/>
              <a:t> </a:t>
            </a:r>
            <a:r>
              <a:rPr lang="en-US" dirty="0" err="1"/>
              <a:t>بررسی</a:t>
            </a:r>
            <a:r>
              <a:rPr lang="en-US" dirty="0"/>
              <a:t> </a:t>
            </a:r>
            <a:r>
              <a:rPr lang="en-US" dirty="0" err="1"/>
              <a:t>منظم</a:t>
            </a:r>
            <a:r>
              <a:rPr lang="en-US" dirty="0"/>
              <a:t> </a:t>
            </a:r>
            <a:r>
              <a:rPr lang="en-US" dirty="0" err="1"/>
              <a:t>صحت</a:t>
            </a:r>
            <a:r>
              <a:rPr lang="en-US" dirty="0"/>
              <a:t> </a:t>
            </a:r>
            <a:r>
              <a:rPr lang="en-US" dirty="0" err="1"/>
              <a:t>کلی</a:t>
            </a:r>
            <a:r>
              <a:rPr lang="en-US" dirty="0"/>
              <a:t> </a:t>
            </a:r>
            <a:r>
              <a:rPr lang="en-US" dirty="0" err="1"/>
              <a:t>خانم</a:t>
            </a:r>
            <a:r>
              <a:rPr lang="en-US" dirty="0"/>
              <a:t> </a:t>
            </a:r>
            <a:r>
              <a:rPr lang="en-US" dirty="0" err="1"/>
              <a:t>تان</a:t>
            </a:r>
            <a:r>
              <a:rPr lang="en-US" dirty="0"/>
              <a:t> </a:t>
            </a:r>
            <a:r>
              <a:rPr lang="en-US" dirty="0" err="1"/>
              <a:t>انجام</a:t>
            </a:r>
            <a:r>
              <a:rPr lang="en-US" dirty="0"/>
              <a:t> </a:t>
            </a:r>
            <a:r>
              <a:rPr lang="en-US" dirty="0" err="1"/>
              <a:t>می</a:t>
            </a:r>
            <a:r>
              <a:rPr lang="en-US" dirty="0"/>
              <a:t> </a:t>
            </a:r>
            <a:r>
              <a:rPr lang="en-US" dirty="0" err="1"/>
              <a:t>شود</a:t>
            </a:r>
            <a:r>
              <a:rPr lang="en-US" dirty="0"/>
              <a:t>. </a:t>
            </a:r>
            <a:r>
              <a:rPr lang="en-US" dirty="0" err="1"/>
              <a:t>این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همچنین</a:t>
            </a:r>
            <a:r>
              <a:rPr lang="en-US" dirty="0"/>
              <a:t> </a:t>
            </a:r>
            <a:r>
              <a:rPr lang="en-US" dirty="0" err="1"/>
              <a:t>یک</a:t>
            </a:r>
            <a:r>
              <a:rPr lang="en-US" dirty="0"/>
              <a:t> </a:t>
            </a:r>
            <a:r>
              <a:rPr lang="en-US" dirty="0" err="1"/>
              <a:t>فضای</a:t>
            </a:r>
            <a:r>
              <a:rPr lang="en-US" dirty="0"/>
              <a:t> </a:t>
            </a:r>
            <a:r>
              <a:rPr lang="en-US" dirty="0" err="1"/>
              <a:t>خصوصی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خانمان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دختران</a:t>
            </a:r>
            <a:r>
              <a:rPr lang="en-US" dirty="0"/>
              <a:t> </a:t>
            </a:r>
            <a:r>
              <a:rPr lang="en-US" dirty="0" err="1"/>
              <a:t>فراهم</a:t>
            </a:r>
            <a:r>
              <a:rPr lang="en-US" dirty="0"/>
              <a:t> </a:t>
            </a:r>
            <a:r>
              <a:rPr lang="en-US" dirty="0" err="1"/>
              <a:t>میکند</a:t>
            </a:r>
            <a:r>
              <a:rPr lang="en-US" dirty="0"/>
              <a:t> </a:t>
            </a:r>
            <a:r>
              <a:rPr lang="en-US" dirty="0" err="1"/>
              <a:t>تا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گونه</a:t>
            </a:r>
            <a:r>
              <a:rPr lang="en-US" dirty="0"/>
              <a:t> </a:t>
            </a:r>
            <a:r>
              <a:rPr lang="en-US" dirty="0" err="1"/>
              <a:t>شکایتی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دارند</a:t>
            </a:r>
            <a:r>
              <a:rPr lang="en-US" dirty="0"/>
              <a:t> </a:t>
            </a:r>
            <a:r>
              <a:rPr lang="en-US" dirty="0" err="1"/>
              <a:t>با</a:t>
            </a:r>
            <a:endParaRPr lang="en-US" dirty="0"/>
          </a:p>
          <a:p>
            <a:pPr algn="r"/>
            <a:r>
              <a:rPr lang="en-US" dirty="0" err="1"/>
              <a:t>داکتر</a:t>
            </a:r>
            <a:r>
              <a:rPr lang="en-US" dirty="0"/>
              <a:t> </a:t>
            </a:r>
            <a:r>
              <a:rPr lang="en-US" dirty="0" err="1"/>
              <a:t>شان</a:t>
            </a:r>
            <a:r>
              <a:rPr lang="en-US" dirty="0"/>
              <a:t> </a:t>
            </a:r>
            <a:r>
              <a:rPr lang="en-US" dirty="0" err="1"/>
              <a:t>شریک</a:t>
            </a:r>
            <a:r>
              <a:rPr lang="en-US" dirty="0"/>
              <a:t> </a:t>
            </a:r>
            <a:r>
              <a:rPr lang="en-US" dirty="0" err="1"/>
              <a:t>بسازند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سوالاتی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ارتباط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صحت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دارند</a:t>
            </a:r>
            <a:endParaRPr lang="en-US" dirty="0"/>
          </a:p>
          <a:p>
            <a:r>
              <a:rPr lang="en-US" dirty="0" err="1"/>
              <a:t>بپرسند</a:t>
            </a:r>
            <a:r>
              <a:rPr lang="en-US" dirty="0"/>
              <a:t>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از</a:t>
            </a:r>
            <a:r>
              <a:rPr lang="en-US" dirty="0"/>
              <a:t> </a:t>
            </a:r>
            <a:r>
              <a:rPr lang="en-US" dirty="0" err="1"/>
              <a:t>جمله</a:t>
            </a:r>
            <a:r>
              <a:rPr lang="en-US" dirty="0"/>
              <a:t>  </a:t>
            </a:r>
            <a:r>
              <a:rPr lang="en-US" dirty="0" err="1"/>
              <a:t>عادات</a:t>
            </a:r>
            <a:r>
              <a:rPr lang="en-US" dirty="0"/>
              <a:t> </a:t>
            </a:r>
            <a:r>
              <a:rPr lang="en-US" dirty="0" err="1"/>
              <a:t>ماهوار</a:t>
            </a:r>
            <a:r>
              <a:rPr lang="en-US" dirty="0"/>
              <a:t> </a:t>
            </a:r>
            <a:r>
              <a:rPr lang="en-US" dirty="0" err="1"/>
              <a:t>غیر</a:t>
            </a:r>
            <a:r>
              <a:rPr lang="en-US" dirty="0"/>
              <a:t> </a:t>
            </a:r>
            <a:r>
              <a:rPr lang="en-US" dirty="0" err="1"/>
              <a:t>نارمل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خونریزی</a:t>
            </a:r>
            <a:r>
              <a:rPr lang="en-US" dirty="0"/>
              <a:t>، </a:t>
            </a:r>
            <a:r>
              <a:rPr lang="en-US" dirty="0" err="1"/>
              <a:t>تغییرات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خُلق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خوی</a:t>
            </a:r>
            <a:r>
              <a:rPr lang="en-US" dirty="0"/>
              <a:t>، </a:t>
            </a:r>
            <a:r>
              <a:rPr lang="en-US" dirty="0" err="1"/>
              <a:t>درد</a:t>
            </a:r>
            <a:r>
              <a:rPr lang="en-US" dirty="0"/>
              <a:t> </a:t>
            </a:r>
            <a:r>
              <a:rPr lang="en-US" dirty="0" err="1"/>
              <a:t>شدید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جریان</a:t>
            </a:r>
            <a:r>
              <a:rPr lang="en-US" dirty="0"/>
              <a:t> </a:t>
            </a:r>
            <a:r>
              <a:rPr lang="en-US" dirty="0" err="1"/>
              <a:t>عادت</a:t>
            </a:r>
            <a:r>
              <a:rPr lang="en-US" dirty="0"/>
              <a:t> </a:t>
            </a:r>
            <a:r>
              <a:rPr lang="en-US" dirty="0" err="1"/>
              <a:t>ماهوار</a:t>
            </a:r>
            <a:r>
              <a:rPr lang="en-US" dirty="0"/>
              <a:t>، </a:t>
            </a:r>
            <a:r>
              <a:rPr lang="en-US" dirty="0" err="1"/>
              <a:t>تنظیم</a:t>
            </a:r>
            <a:r>
              <a:rPr lang="en-US" dirty="0"/>
              <a:t> </a:t>
            </a:r>
            <a:r>
              <a:rPr lang="en-US" dirty="0" err="1"/>
              <a:t>خانواده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سایر</a:t>
            </a:r>
            <a:r>
              <a:rPr lang="en-US" dirty="0"/>
              <a:t> </a:t>
            </a:r>
            <a:r>
              <a:rPr lang="en-US" dirty="0" err="1"/>
              <a:t>مشکلات</a:t>
            </a:r>
            <a:r>
              <a:rPr lang="en-US" dirty="0"/>
              <a:t> </a:t>
            </a:r>
            <a:r>
              <a:rPr lang="en-US" dirty="0" err="1"/>
              <a:t>صحی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این</a:t>
            </a:r>
            <a:r>
              <a:rPr lang="en-US" dirty="0"/>
              <a:t> </a:t>
            </a:r>
            <a:r>
              <a:rPr lang="en-US" dirty="0" err="1"/>
              <a:t>ویدیوی</a:t>
            </a:r>
            <a:r>
              <a:rPr lang="en-US" dirty="0"/>
              <a:t> </a:t>
            </a:r>
            <a:r>
              <a:rPr lang="en-US" dirty="0" err="1"/>
              <a:t>سه-قسمتی</a:t>
            </a:r>
            <a:r>
              <a:rPr lang="en-US" dirty="0"/>
              <a:t> </a:t>
            </a:r>
            <a:r>
              <a:rPr lang="en-US" dirty="0" err="1"/>
              <a:t>برای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 </a:t>
            </a:r>
            <a:r>
              <a:rPr lang="en-US" dirty="0" err="1"/>
              <a:t>افغان</a:t>
            </a:r>
            <a:r>
              <a:rPr lang="en-US" dirty="0"/>
              <a:t> </a:t>
            </a:r>
            <a:r>
              <a:rPr lang="en-US" dirty="0" err="1"/>
              <a:t>است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جدیداً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ایالات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آمده</a:t>
            </a:r>
            <a:r>
              <a:rPr lang="en-US" dirty="0"/>
              <a:t> </a:t>
            </a:r>
            <a:r>
              <a:rPr lang="en-US" dirty="0" err="1"/>
              <a:t>اند</a:t>
            </a:r>
            <a:r>
              <a:rPr lang="en-US" dirty="0"/>
              <a:t> </a:t>
            </a:r>
            <a:r>
              <a:rPr lang="en-US" dirty="0" err="1"/>
              <a:t>و</a:t>
            </a:r>
            <a:r>
              <a:rPr lang="en-US" dirty="0"/>
              <a:t> </a:t>
            </a:r>
            <a:r>
              <a:rPr lang="en-US" dirty="0" err="1"/>
              <a:t>باید</a:t>
            </a:r>
            <a:r>
              <a:rPr lang="en-US" dirty="0"/>
              <a:t> </a:t>
            </a:r>
            <a:r>
              <a:rPr lang="en-US" dirty="0" err="1"/>
              <a:t>بفهمند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چه</a:t>
            </a:r>
            <a:r>
              <a:rPr lang="en-US" dirty="0"/>
              <a:t> </a:t>
            </a:r>
            <a:r>
              <a:rPr lang="en-US" dirty="0" err="1"/>
              <a:t>چیز</a:t>
            </a:r>
            <a:r>
              <a:rPr lang="en-US" dirty="0"/>
              <a:t> </a:t>
            </a:r>
            <a:r>
              <a:rPr lang="en-US" dirty="0" err="1"/>
              <a:t>های</a:t>
            </a:r>
            <a:r>
              <a:rPr lang="en-US" dirty="0"/>
              <a:t> </a:t>
            </a:r>
            <a:r>
              <a:rPr lang="en-US" dirty="0" err="1"/>
              <a:t>را</a:t>
            </a:r>
            <a:r>
              <a:rPr lang="en-US" dirty="0"/>
              <a:t> </a:t>
            </a:r>
            <a:r>
              <a:rPr lang="en-US" dirty="0" err="1"/>
              <a:t>میتوانند</a:t>
            </a:r>
            <a:r>
              <a:rPr lang="en-US" dirty="0"/>
              <a:t> </a:t>
            </a:r>
            <a:r>
              <a:rPr lang="en-US" dirty="0" err="1"/>
              <a:t>در</a:t>
            </a:r>
            <a:r>
              <a:rPr lang="en-US" dirty="0"/>
              <a:t> </a:t>
            </a:r>
            <a:r>
              <a:rPr lang="en-US" dirty="0" err="1"/>
              <a:t>جریان</a:t>
            </a:r>
            <a:r>
              <a:rPr lang="en-US" dirty="0"/>
              <a:t> «</a:t>
            </a:r>
            <a:r>
              <a:rPr lang="en-US" dirty="0" err="1"/>
              <a:t>معاینه</a:t>
            </a:r>
            <a:r>
              <a:rPr lang="en-US" dirty="0"/>
              <a:t> </a:t>
            </a:r>
            <a:r>
              <a:rPr lang="en-US" dirty="0" err="1"/>
              <a:t>صحتمندی</a:t>
            </a:r>
            <a:r>
              <a:rPr lang="en-US" dirty="0"/>
              <a:t> </a:t>
            </a:r>
            <a:r>
              <a:rPr lang="en-US" dirty="0" err="1"/>
              <a:t>زنان</a:t>
            </a:r>
            <a:r>
              <a:rPr lang="en-US" dirty="0"/>
              <a:t>» </a:t>
            </a:r>
            <a:r>
              <a:rPr lang="en-US" dirty="0" err="1"/>
              <a:t>توقع</a:t>
            </a:r>
            <a:r>
              <a:rPr lang="en-US" dirty="0"/>
              <a:t> </a:t>
            </a:r>
            <a:r>
              <a:rPr lang="en-US" dirty="0" err="1"/>
              <a:t>داشته</a:t>
            </a:r>
            <a:r>
              <a:rPr lang="en-US" dirty="0"/>
              <a:t> </a:t>
            </a:r>
            <a:r>
              <a:rPr lang="en-US" dirty="0" err="1"/>
              <a:t>باشند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Roboto Slab" pitchFamily="2" charset="0"/>
              </a:defRPr>
            </a:lvl1pPr>
            <a:lvl2pPr>
              <a:defRPr b="0" i="0">
                <a:latin typeface="Roboto Slab" pitchFamily="2" charset="0"/>
              </a:defRPr>
            </a:lvl2pPr>
            <a:lvl3pPr>
              <a:defRPr b="0" i="0">
                <a:latin typeface="Roboto Slab" pitchFamily="2" charset="0"/>
              </a:defRPr>
            </a:lvl3pPr>
            <a:lvl4pPr>
              <a:defRPr b="0" i="0">
                <a:latin typeface="Roboto Slab" pitchFamily="2" charset="0"/>
              </a:defRPr>
            </a:lvl4pPr>
            <a:lvl5pPr>
              <a:defRPr b="0" i="0">
                <a:latin typeface="Roboto Slab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0" i="0">
                <a:latin typeface="Roboto Slab" pitchFamily="2" charset="0"/>
              </a:defRPr>
            </a:lvl1pPr>
            <a:lvl2pPr>
              <a:defRPr b="0" i="0">
                <a:latin typeface="Roboto Slab" pitchFamily="2" charset="0"/>
              </a:defRPr>
            </a:lvl2pPr>
            <a:lvl3pPr>
              <a:defRPr b="0" i="0">
                <a:latin typeface="Roboto Slab" pitchFamily="2" charset="0"/>
              </a:defRPr>
            </a:lvl3pPr>
            <a:lvl4pPr>
              <a:defRPr b="0" i="0">
                <a:latin typeface="Roboto Slab" pitchFamily="2" charset="0"/>
              </a:defRPr>
            </a:lvl4pPr>
            <a:lvl5pPr>
              <a:defRPr b="0" i="0">
                <a:latin typeface="Roboto Slab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  <a:lvl2pPr>
              <a:defRPr b="0" i="0">
                <a:latin typeface="Roboto Slab" pitchFamily="2" charset="0"/>
              </a:defRPr>
            </a:lvl2pPr>
            <a:lvl3pPr>
              <a:defRPr b="0" i="0">
                <a:latin typeface="Roboto Slab" pitchFamily="2" charset="0"/>
              </a:defRPr>
            </a:lvl3pPr>
            <a:lvl4pPr>
              <a:defRPr b="0" i="0">
                <a:latin typeface="Roboto Slab" pitchFamily="2" charset="0"/>
              </a:defRPr>
            </a:lvl4pPr>
            <a:lvl5pPr>
              <a:defRPr b="0" i="0">
                <a:latin typeface="Roboto Slab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i="0" cap="all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0" i="0">
                <a:latin typeface="Roboto Slab" pitchFamily="2" charset="0"/>
              </a:defRPr>
            </a:lvl1pPr>
            <a:lvl2pPr>
              <a:defRPr sz="2400" b="0" i="0">
                <a:latin typeface="Roboto Slab" pitchFamily="2" charset="0"/>
              </a:defRPr>
            </a:lvl2pPr>
            <a:lvl3pPr>
              <a:defRPr sz="2000" b="0" i="0">
                <a:latin typeface="Roboto Slab" pitchFamily="2" charset="0"/>
              </a:defRPr>
            </a:lvl3pPr>
            <a:lvl4pPr>
              <a:defRPr sz="1800" b="0" i="0">
                <a:latin typeface="Roboto Slab" pitchFamily="2" charset="0"/>
              </a:defRPr>
            </a:lvl4pPr>
            <a:lvl5pPr>
              <a:defRPr sz="1800" b="0" i="0">
                <a:latin typeface="Roboto Slab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0" i="0">
                <a:latin typeface="Roboto Slab" pitchFamily="2" charset="0"/>
              </a:defRPr>
            </a:lvl1pPr>
            <a:lvl2pPr>
              <a:defRPr sz="2400" b="0" i="0">
                <a:latin typeface="Roboto Slab" pitchFamily="2" charset="0"/>
              </a:defRPr>
            </a:lvl2pPr>
            <a:lvl3pPr>
              <a:defRPr sz="2000" b="0" i="0">
                <a:latin typeface="Roboto Slab" pitchFamily="2" charset="0"/>
              </a:defRPr>
            </a:lvl3pPr>
            <a:lvl4pPr>
              <a:defRPr sz="1800" b="0" i="0">
                <a:latin typeface="Roboto Slab" pitchFamily="2" charset="0"/>
              </a:defRPr>
            </a:lvl4pPr>
            <a:lvl5pPr>
              <a:defRPr sz="1800" b="0" i="0">
                <a:latin typeface="Roboto Slab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 i="0">
                <a:latin typeface="Roboto Slab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0" i="0">
                <a:latin typeface="Roboto Slab" pitchFamily="2" charset="0"/>
              </a:defRPr>
            </a:lvl1pPr>
            <a:lvl2pPr>
              <a:defRPr sz="2000" b="0" i="0">
                <a:latin typeface="Roboto Slab" pitchFamily="2" charset="0"/>
              </a:defRPr>
            </a:lvl2pPr>
            <a:lvl3pPr>
              <a:defRPr sz="1800" b="0" i="0">
                <a:latin typeface="Roboto Slab" pitchFamily="2" charset="0"/>
              </a:defRPr>
            </a:lvl3pPr>
            <a:lvl4pPr>
              <a:defRPr sz="1600" b="0" i="0">
                <a:latin typeface="Roboto Slab" pitchFamily="2" charset="0"/>
              </a:defRPr>
            </a:lvl4pPr>
            <a:lvl5pPr>
              <a:defRPr sz="1600" b="0" i="0">
                <a:latin typeface="Roboto Slab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 i="0">
                <a:latin typeface="Roboto Slab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0" i="0">
                <a:latin typeface="Roboto Slab" pitchFamily="2" charset="0"/>
              </a:defRPr>
            </a:lvl1pPr>
            <a:lvl2pPr>
              <a:defRPr sz="2000" b="0" i="0">
                <a:latin typeface="Roboto Slab" pitchFamily="2" charset="0"/>
              </a:defRPr>
            </a:lvl2pPr>
            <a:lvl3pPr>
              <a:defRPr sz="1800" b="0" i="0">
                <a:latin typeface="Roboto Slab" pitchFamily="2" charset="0"/>
              </a:defRPr>
            </a:lvl3pPr>
            <a:lvl4pPr>
              <a:defRPr sz="1600" b="0" i="0">
                <a:latin typeface="Roboto Slab" pitchFamily="2" charset="0"/>
              </a:defRPr>
            </a:lvl4pPr>
            <a:lvl5pPr>
              <a:defRPr sz="1600" b="0" i="0">
                <a:latin typeface="Roboto Slab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0" i="0">
                <a:latin typeface="Roboto Slab" pitchFamily="2" charset="0"/>
              </a:defRPr>
            </a:lvl1pPr>
            <a:lvl2pPr>
              <a:defRPr sz="2800" b="0" i="0">
                <a:latin typeface="Roboto Slab" pitchFamily="2" charset="0"/>
              </a:defRPr>
            </a:lvl2pPr>
            <a:lvl3pPr>
              <a:defRPr sz="2400" b="0" i="0">
                <a:latin typeface="Roboto Slab" pitchFamily="2" charset="0"/>
              </a:defRPr>
            </a:lvl3pPr>
            <a:lvl4pPr>
              <a:defRPr sz="2000" b="0" i="0">
                <a:latin typeface="Roboto Slab" pitchFamily="2" charset="0"/>
              </a:defRPr>
            </a:lvl4pPr>
            <a:lvl5pPr>
              <a:defRPr sz="2000" b="0" i="0">
                <a:latin typeface="Roboto Slab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0" i="0">
                <a:latin typeface="Roboto Slab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0" i="0">
                <a:latin typeface="Roboto Slab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0" i="0">
                <a:latin typeface="Roboto Slab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Roboto Slab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91221" y="2773761"/>
            <a:ext cx="2880000" cy="1081807"/>
            <a:chOff x="0" y="0"/>
            <a:chExt cx="3840000" cy="144240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5923" r="25923" b="64935"/>
            <a:stretch>
              <a:fillRect/>
            </a:stretch>
          </p:blipFill>
          <p:spPr>
            <a:xfrm>
              <a:off x="0" y="0"/>
              <a:ext cx="3840000" cy="144240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28700" y="1296907"/>
            <a:ext cx="6718443" cy="7930604"/>
          </a:xfrm>
          <a:custGeom>
            <a:avLst/>
            <a:gdLst/>
            <a:ahLst/>
            <a:cxnLst/>
            <a:rect l="l" t="t" r="r" b="b"/>
            <a:pathLst>
              <a:path w="6718443" h="7930604">
                <a:moveTo>
                  <a:pt x="0" y="0"/>
                </a:moveTo>
                <a:lnTo>
                  <a:pt x="6718443" y="0"/>
                </a:lnTo>
                <a:lnTo>
                  <a:pt x="6718443" y="7930604"/>
                </a:lnTo>
                <a:lnTo>
                  <a:pt x="0" y="7930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993" r="-34070"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28700" y="9196721"/>
            <a:ext cx="16230600" cy="61579"/>
            <a:chOff x="0" y="0"/>
            <a:chExt cx="5017630" cy="190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17630" cy="19037"/>
            </a:xfrm>
            <a:custGeom>
              <a:avLst/>
              <a:gdLst/>
              <a:ahLst/>
              <a:cxnLst/>
              <a:rect l="l" t="t" r="r" b="b"/>
              <a:pathLst>
                <a:path w="5017630" h="19037">
                  <a:moveTo>
                    <a:pt x="0" y="0"/>
                  </a:moveTo>
                  <a:lnTo>
                    <a:pt x="5017630" y="0"/>
                  </a:lnTo>
                  <a:lnTo>
                    <a:pt x="5017630" y="19037"/>
                  </a:lnTo>
                  <a:lnTo>
                    <a:pt x="0" y="19037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5017630" cy="9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9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074164" y="4061693"/>
            <a:ext cx="6197057" cy="1081807"/>
            <a:chOff x="0" y="0"/>
            <a:chExt cx="8262742" cy="144240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l="4780" r="4780" b="69393"/>
            <a:stretch>
              <a:fillRect/>
            </a:stretch>
          </p:blipFill>
          <p:spPr>
            <a:xfrm>
              <a:off x="0" y="0"/>
              <a:ext cx="8262742" cy="1442409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1506200" y="2486314"/>
            <a:ext cx="5600700" cy="2544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0315"/>
              </a:lnSpc>
            </a:pPr>
            <a:r>
              <a:rPr lang="en-US" sz="7065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معاینه</a:t>
            </a:r>
            <a:endParaRPr lang="en-US" sz="7065" dirty="0">
              <a:solidFill>
                <a:srgbClr val="FFFFFF"/>
              </a:solidFill>
              <a:latin typeface="Roboto Slab" pitchFamily="2" charset="0"/>
              <a:cs typeface="Roboto Slab Bold"/>
            </a:endParaRPr>
          </a:p>
          <a:p>
            <a:pPr algn="r">
              <a:lnSpc>
                <a:spcPts val="10315"/>
              </a:lnSpc>
            </a:pPr>
            <a:r>
              <a:rPr lang="en-US" sz="7065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صحتمندی</a:t>
            </a:r>
            <a:r>
              <a:rPr lang="en-US" sz="7065" dirty="0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 </a:t>
            </a:r>
            <a:r>
              <a:rPr lang="en-US" sz="7065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زنان</a:t>
            </a:r>
            <a:endParaRPr lang="en-US" sz="7065" dirty="0">
              <a:solidFill>
                <a:srgbClr val="FFFFFF"/>
              </a:solidFill>
              <a:latin typeface="Roboto Slab" pitchFamily="2" charset="0"/>
              <a:cs typeface="Roboto Slab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487400" y="1616157"/>
            <a:ext cx="3783821" cy="900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600" dirty="0" err="1">
                <a:solidFill>
                  <a:srgbClr val="0C2675"/>
                </a:solidFill>
                <a:latin typeface="Roboto Slab" pitchFamily="2" charset="0"/>
                <a:cs typeface="Roboto Slab"/>
              </a:rPr>
              <a:t>بخش</a:t>
            </a:r>
            <a:r>
              <a:rPr lang="en-US" sz="5600" dirty="0">
                <a:solidFill>
                  <a:srgbClr val="0C2675"/>
                </a:solidFill>
                <a:latin typeface="Roboto Slab" pitchFamily="2" charset="0"/>
                <a:cs typeface="Roboto Slab"/>
              </a:rPr>
              <a:t> 1: </a:t>
            </a:r>
            <a:r>
              <a:rPr lang="en-US" sz="5600" dirty="0" err="1">
                <a:solidFill>
                  <a:srgbClr val="0C2675"/>
                </a:solidFill>
                <a:latin typeface="Roboto Slab" pitchFamily="2" charset="0"/>
                <a:cs typeface="Roboto Slab"/>
              </a:rPr>
              <a:t>معرفی</a:t>
            </a:r>
            <a:r>
              <a:rPr lang="en-US" sz="5600" dirty="0">
                <a:solidFill>
                  <a:srgbClr val="0C2675"/>
                </a:solidFill>
                <a:latin typeface="Roboto Slab" pitchFamily="2" charset="0"/>
                <a:cs typeface="Roboto Slab"/>
              </a:rPr>
              <a:t>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978789" y="5735466"/>
            <a:ext cx="2280511" cy="1126364"/>
            <a:chOff x="0" y="0"/>
            <a:chExt cx="3040681" cy="1501818"/>
          </a:xfrm>
        </p:grpSpPr>
        <p:sp>
          <p:nvSpPr>
            <p:cNvPr id="13" name="Freeform 13"/>
            <p:cNvSpPr/>
            <p:nvPr/>
          </p:nvSpPr>
          <p:spPr>
            <a:xfrm>
              <a:off x="1538863" y="0"/>
              <a:ext cx="1501818" cy="1501818"/>
            </a:xfrm>
            <a:custGeom>
              <a:avLst/>
              <a:gdLst/>
              <a:ahLst/>
              <a:cxnLst/>
              <a:rect l="l" t="t" r="r" b="b"/>
              <a:pathLst>
                <a:path w="1501818" h="1501818">
                  <a:moveTo>
                    <a:pt x="0" y="0"/>
                  </a:moveTo>
                  <a:lnTo>
                    <a:pt x="1501818" y="0"/>
                  </a:lnTo>
                  <a:lnTo>
                    <a:pt x="1501818" y="1501818"/>
                  </a:lnTo>
                  <a:lnTo>
                    <a:pt x="0" y="1501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121177"/>
              <a:ext cx="1259463" cy="1259463"/>
            </a:xfrm>
            <a:custGeom>
              <a:avLst/>
              <a:gdLst/>
              <a:ahLst/>
              <a:cxnLst/>
              <a:rect l="l" t="t" r="r" b="b"/>
              <a:pathLst>
                <a:path w="1259463" h="1259463">
                  <a:moveTo>
                    <a:pt x="0" y="0"/>
                  </a:moveTo>
                  <a:lnTo>
                    <a:pt x="1259463" y="0"/>
                  </a:lnTo>
                  <a:lnTo>
                    <a:pt x="1259463" y="1259464"/>
                  </a:lnTo>
                  <a:lnTo>
                    <a:pt x="0" y="1259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73922" y="5318845"/>
            <a:ext cx="887358" cy="887358"/>
            <a:chOff x="0" y="0"/>
            <a:chExt cx="1183144" cy="11831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86908" y="130889"/>
              <a:ext cx="40932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363200" y="2280211"/>
            <a:ext cx="1066800" cy="655585"/>
            <a:chOff x="0" y="0"/>
            <a:chExt cx="186736" cy="986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6736" cy="98639"/>
            </a:xfrm>
            <a:custGeom>
              <a:avLst/>
              <a:gdLst/>
              <a:ahLst/>
              <a:cxnLst/>
              <a:rect l="l" t="t" r="r" b="b"/>
              <a:pathLst>
                <a:path w="186736" h="98639">
                  <a:moveTo>
                    <a:pt x="0" y="0"/>
                  </a:moveTo>
                  <a:lnTo>
                    <a:pt x="186736" y="0"/>
                  </a:lnTo>
                  <a:lnTo>
                    <a:pt x="186736" y="98639"/>
                  </a:lnTo>
                  <a:lnTo>
                    <a:pt x="0" y="98639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6736" cy="127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24200" y="2903916"/>
            <a:ext cx="5883737" cy="679567"/>
            <a:chOff x="0" y="0"/>
            <a:chExt cx="675147" cy="868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5147" cy="86866"/>
            </a:xfrm>
            <a:custGeom>
              <a:avLst/>
              <a:gdLst/>
              <a:ahLst/>
              <a:cxnLst/>
              <a:rect l="l" t="t" r="r" b="b"/>
              <a:pathLst>
                <a:path w="675147" h="86866">
                  <a:moveTo>
                    <a:pt x="0" y="0"/>
                  </a:moveTo>
                  <a:lnTo>
                    <a:pt x="675147" y="0"/>
                  </a:lnTo>
                  <a:lnTo>
                    <a:pt x="675147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675147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5031263" y="843736"/>
            <a:ext cx="2469194" cy="2508701"/>
          </a:xfrm>
          <a:custGeom>
            <a:avLst/>
            <a:gdLst/>
            <a:ahLst/>
            <a:cxnLst/>
            <a:rect l="l" t="t" r="r" b="b"/>
            <a:pathLst>
              <a:path w="2469194" h="2508701">
                <a:moveTo>
                  <a:pt x="0" y="0"/>
                </a:moveTo>
                <a:lnTo>
                  <a:pt x="2469195" y="0"/>
                </a:lnTo>
                <a:lnTo>
                  <a:pt x="2469195" y="2508701"/>
                </a:lnTo>
                <a:lnTo>
                  <a:pt x="0" y="2508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872808" y="6384992"/>
            <a:ext cx="3889587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ویدیو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1: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معرفی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انواع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کارمندان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صحی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6C03EB-51F2-3935-FCB6-5F5592C8895A}"/>
              </a:ext>
            </a:extLst>
          </p:cNvPr>
          <p:cNvSpPr txBox="1"/>
          <p:nvPr/>
        </p:nvSpPr>
        <p:spPr>
          <a:xfrm>
            <a:off x="12756814" y="7483793"/>
            <a:ext cx="38895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اهمیت معاینه صحتمندی زنان و انواع کارمندان صحی که این معاینات را انجام میدهند معرفی میکند.</a:t>
            </a:r>
            <a:endParaRPr lang="en-US" sz="24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991CCF-3EBB-C664-115E-75A252980B83}"/>
              </a:ext>
            </a:extLst>
          </p:cNvPr>
          <p:cNvSpPr txBox="1"/>
          <p:nvPr/>
        </p:nvSpPr>
        <p:spPr>
          <a:xfrm>
            <a:off x="2411310" y="2280211"/>
            <a:ext cx="1226819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10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رای زنان افغان که جدیداً به ایالات متحده آمده اند تا بفهمند که چه چیز های را میتوانند در جریان معاینه صحتمندی زنان توقع داشته باشند.</a:t>
            </a:r>
            <a:endParaRPr lang="en-US" sz="41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73922" y="5318845"/>
            <a:ext cx="887358" cy="887358"/>
            <a:chOff x="0" y="0"/>
            <a:chExt cx="1183144" cy="11831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86908" y="130889"/>
              <a:ext cx="40932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363200" y="2280211"/>
            <a:ext cx="1066800" cy="655585"/>
            <a:chOff x="0" y="0"/>
            <a:chExt cx="186736" cy="986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6736" cy="98639"/>
            </a:xfrm>
            <a:custGeom>
              <a:avLst/>
              <a:gdLst/>
              <a:ahLst/>
              <a:cxnLst/>
              <a:rect l="l" t="t" r="r" b="b"/>
              <a:pathLst>
                <a:path w="186736" h="98639">
                  <a:moveTo>
                    <a:pt x="0" y="0"/>
                  </a:moveTo>
                  <a:lnTo>
                    <a:pt x="186736" y="0"/>
                  </a:lnTo>
                  <a:lnTo>
                    <a:pt x="186736" y="98639"/>
                  </a:lnTo>
                  <a:lnTo>
                    <a:pt x="0" y="98639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6736" cy="127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95690" y="2948557"/>
            <a:ext cx="5366820" cy="679567"/>
            <a:chOff x="0" y="0"/>
            <a:chExt cx="675147" cy="868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5147" cy="86866"/>
            </a:xfrm>
            <a:custGeom>
              <a:avLst/>
              <a:gdLst/>
              <a:ahLst/>
              <a:cxnLst/>
              <a:rect l="l" t="t" r="r" b="b"/>
              <a:pathLst>
                <a:path w="675147" h="86866">
                  <a:moveTo>
                    <a:pt x="0" y="0"/>
                  </a:moveTo>
                  <a:lnTo>
                    <a:pt x="675147" y="0"/>
                  </a:lnTo>
                  <a:lnTo>
                    <a:pt x="675147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675147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5031263" y="843736"/>
            <a:ext cx="2469194" cy="2508701"/>
          </a:xfrm>
          <a:custGeom>
            <a:avLst/>
            <a:gdLst/>
            <a:ahLst/>
            <a:cxnLst/>
            <a:rect l="l" t="t" r="r" b="b"/>
            <a:pathLst>
              <a:path w="2469194" h="2508701">
                <a:moveTo>
                  <a:pt x="0" y="0"/>
                </a:moveTo>
                <a:lnTo>
                  <a:pt x="2469195" y="0"/>
                </a:lnTo>
                <a:lnTo>
                  <a:pt x="2469195" y="2508701"/>
                </a:lnTo>
                <a:lnTo>
                  <a:pt x="0" y="2508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872808" y="6384992"/>
            <a:ext cx="3889587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ویدیو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1: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معرفی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انواع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کارمندان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صحی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6C03EB-51F2-3935-FCB6-5F5592C8895A}"/>
              </a:ext>
            </a:extLst>
          </p:cNvPr>
          <p:cNvSpPr txBox="1"/>
          <p:nvPr/>
        </p:nvSpPr>
        <p:spPr>
          <a:xfrm>
            <a:off x="12756814" y="7483793"/>
            <a:ext cx="38895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اهمیت معاینه صحتمندی زنان و انواع کارمندان صحی که این معاینات را انجام میدهند معرفی میکند.</a:t>
            </a:r>
            <a:endParaRPr lang="en-US" sz="24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A3C4CF-4CF4-2A4D-7C86-16982428DC58}"/>
              </a:ext>
            </a:extLst>
          </p:cNvPr>
          <p:cNvGrpSpPr/>
          <p:nvPr/>
        </p:nvGrpSpPr>
        <p:grpSpPr>
          <a:xfrm>
            <a:off x="6702301" y="5318845"/>
            <a:ext cx="4883397" cy="1481437"/>
            <a:chOff x="6702301" y="5318845"/>
            <a:chExt cx="4883397" cy="1481437"/>
          </a:xfrm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6D9A5CF2-BDA2-D1AB-2458-68ACDAC7C027}"/>
                </a:ext>
              </a:extLst>
            </p:cNvPr>
            <p:cNvGrpSpPr/>
            <p:nvPr/>
          </p:nvGrpSpPr>
          <p:grpSpPr>
            <a:xfrm>
              <a:off x="8700321" y="5318845"/>
              <a:ext cx="887358" cy="887358"/>
              <a:chOff x="0" y="0"/>
              <a:chExt cx="1183144" cy="1183144"/>
            </a:xfrm>
          </p:grpSpPr>
          <p:grpSp>
            <p:nvGrpSpPr>
              <p:cNvPr id="24" name="Group 11">
                <a:extLst>
                  <a:ext uri="{FF2B5EF4-FFF2-40B4-BE49-F238E27FC236}">
                    <a16:creationId xmlns:a16="http://schemas.microsoft.com/office/drawing/2014/main" id="{BC327FF1-4C84-BEFA-0911-7032AD98E800}"/>
                  </a:ext>
                </a:extLst>
              </p:cNvPr>
              <p:cNvGrpSpPr/>
              <p:nvPr/>
            </p:nvGrpSpPr>
            <p:grpSpPr>
              <a:xfrm>
                <a:off x="0" y="0"/>
                <a:ext cx="1183144" cy="1183144"/>
                <a:chOff x="0" y="0"/>
                <a:chExt cx="812800" cy="812800"/>
              </a:xfrm>
            </p:grpSpPr>
            <p:sp>
              <p:nvSpPr>
                <p:cNvPr id="26" name="Freeform 12">
                  <a:extLst>
                    <a:ext uri="{FF2B5EF4-FFF2-40B4-BE49-F238E27FC236}">
                      <a16:creationId xmlns:a16="http://schemas.microsoft.com/office/drawing/2014/main" id="{8AE07F3E-C0D7-A277-0CFA-68750F06CB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335929"/>
                </a:solidFill>
              </p:spPr>
              <p:txBody>
                <a:bodyPr/>
                <a:lstStyle/>
                <a:p>
                  <a:endParaRPr lang="en-US" dirty="0">
                    <a:latin typeface="Roboto Slab" pitchFamily="2" charset="0"/>
                  </a:endParaRPr>
                </a:p>
              </p:txBody>
            </p:sp>
            <p:sp>
              <p:nvSpPr>
                <p:cNvPr id="27" name="TextBox 13">
                  <a:extLst>
                    <a:ext uri="{FF2B5EF4-FFF2-40B4-BE49-F238E27FC236}">
                      <a16:creationId xmlns:a16="http://schemas.microsoft.com/office/drawing/2014/main" id="{D7EB55C2-067C-C72A-CC62-C0F346AA8D32}"/>
                    </a:ext>
                  </a:extLst>
                </p:cNvPr>
                <p:cNvSpPr txBox="1"/>
                <p:nvPr/>
              </p:nvSpPr>
              <p:spPr>
                <a:xfrm>
                  <a:off x="76200" y="19050"/>
                  <a:ext cx="660400" cy="717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59"/>
                    </a:lnSpc>
                  </a:pPr>
                  <a:endParaRPr dirty="0">
                    <a:latin typeface="Roboto Slab" pitchFamily="2" charset="0"/>
                  </a:endParaRPr>
                </a:p>
              </p:txBody>
            </p:sp>
          </p:grpSp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DE64F4DE-3E01-2468-5816-F14FCAEF79B0}"/>
                  </a:ext>
                </a:extLst>
              </p:cNvPr>
              <p:cNvSpPr txBox="1"/>
              <p:nvPr/>
            </p:nvSpPr>
            <p:spPr>
              <a:xfrm>
                <a:off x="386908" y="130889"/>
                <a:ext cx="409328" cy="80518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039"/>
                  </a:lnSpc>
                  <a:spcBef>
                    <a:spcPct val="0"/>
                  </a:spcBef>
                </a:pPr>
                <a:r>
                  <a:rPr lang="en-US" sz="3599">
                    <a:solidFill>
                      <a:srgbClr val="FFFFFF"/>
                    </a:solidFill>
                    <a:latin typeface="Roboto Slab Bold"/>
                  </a:rPr>
                  <a:t>2</a:t>
                </a:r>
              </a:p>
            </p:txBody>
          </p:sp>
        </p:grp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4A299BB2-0C53-FF04-0B05-3358E0FD34EC}"/>
                </a:ext>
              </a:extLst>
            </p:cNvPr>
            <p:cNvSpPr txBox="1"/>
            <p:nvPr/>
          </p:nvSpPr>
          <p:spPr>
            <a:xfrm>
              <a:off x="6702301" y="6384992"/>
              <a:ext cx="4883397" cy="415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C2675"/>
                  </a:solidFill>
                  <a:latin typeface="Roboto Condensed Bold"/>
                  <a:cs typeface="Roboto Condensed Bold"/>
                </a:rPr>
                <a:t>ویدیو 2: حقوق مریضان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4E9AAA6-CEC1-19DE-8913-E6F55EC3C298}"/>
              </a:ext>
            </a:extLst>
          </p:cNvPr>
          <p:cNvSpPr txBox="1"/>
          <p:nvPr/>
        </p:nvSpPr>
        <p:spPr>
          <a:xfrm>
            <a:off x="6831253" y="7360543"/>
            <a:ext cx="49324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solidFill>
                  <a:srgbClr val="0C2675"/>
                </a:solidFill>
                <a:effectLst/>
                <a:latin typeface="Roboto Condensed" panose="020F0502020204030204" pitchFamily="34" charset="0"/>
                <a:ea typeface="Roboto Slab" pitchFamily="2" charset="0"/>
              </a:rPr>
              <a:t>ویدیو 2: حقوق مریضان؛ به خانم شما کمک میکند تا حقوق صحی خود در ایالات متحده را درک نماید و اینکه چگونه وعده ملاقات صحی خود را بطور عادی پیش ببرد.</a:t>
            </a:r>
            <a:endParaRPr lang="en-US" sz="2400" dirty="0">
              <a:latin typeface="Roboto Condensed" panose="020F0502020204030204" pitchFamily="34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DAAE40-786F-D6F3-E51F-CD00751A69B5}"/>
              </a:ext>
            </a:extLst>
          </p:cNvPr>
          <p:cNvSpPr txBox="1"/>
          <p:nvPr/>
        </p:nvSpPr>
        <p:spPr>
          <a:xfrm>
            <a:off x="3595690" y="2323219"/>
            <a:ext cx="11221911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100" dirty="0">
                <a:solidFill>
                  <a:srgbClr val="0C2675"/>
                </a:solidFill>
                <a:effectLst/>
              </a:rPr>
              <a:t>برای زنان افغان که جدیداً به ایالات متحده آمده اند باید بدانند که چه چیز های را میتوانند در جریان معاینه صحتمندی زنان توقع داشته باشند.</a:t>
            </a:r>
            <a:endParaRPr lang="en-US" sz="4100" dirty="0"/>
          </a:p>
        </p:txBody>
      </p:sp>
    </p:spTree>
    <p:extLst>
      <p:ext uri="{BB962C8B-B14F-4D97-AF65-F5344CB8AC3E}">
        <p14:creationId xmlns:p14="http://schemas.microsoft.com/office/powerpoint/2010/main" val="718502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73922" y="5318845"/>
            <a:ext cx="887358" cy="887358"/>
            <a:chOff x="0" y="0"/>
            <a:chExt cx="1183144" cy="11831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86908" y="130889"/>
              <a:ext cx="40932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363200" y="2280211"/>
            <a:ext cx="1066800" cy="655585"/>
            <a:chOff x="0" y="0"/>
            <a:chExt cx="186736" cy="986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6736" cy="98639"/>
            </a:xfrm>
            <a:custGeom>
              <a:avLst/>
              <a:gdLst/>
              <a:ahLst/>
              <a:cxnLst/>
              <a:rect l="l" t="t" r="r" b="b"/>
              <a:pathLst>
                <a:path w="186736" h="98639">
                  <a:moveTo>
                    <a:pt x="0" y="0"/>
                  </a:moveTo>
                  <a:lnTo>
                    <a:pt x="186736" y="0"/>
                  </a:lnTo>
                  <a:lnTo>
                    <a:pt x="186736" y="98639"/>
                  </a:lnTo>
                  <a:lnTo>
                    <a:pt x="0" y="98639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6736" cy="127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95690" y="2948557"/>
            <a:ext cx="5366820" cy="679567"/>
            <a:chOff x="0" y="0"/>
            <a:chExt cx="675147" cy="868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5147" cy="86866"/>
            </a:xfrm>
            <a:custGeom>
              <a:avLst/>
              <a:gdLst/>
              <a:ahLst/>
              <a:cxnLst/>
              <a:rect l="l" t="t" r="r" b="b"/>
              <a:pathLst>
                <a:path w="675147" h="86866">
                  <a:moveTo>
                    <a:pt x="0" y="0"/>
                  </a:moveTo>
                  <a:lnTo>
                    <a:pt x="675147" y="0"/>
                  </a:lnTo>
                  <a:lnTo>
                    <a:pt x="675147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675147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5031263" y="843736"/>
            <a:ext cx="2469194" cy="2508701"/>
          </a:xfrm>
          <a:custGeom>
            <a:avLst/>
            <a:gdLst/>
            <a:ahLst/>
            <a:cxnLst/>
            <a:rect l="l" t="t" r="r" b="b"/>
            <a:pathLst>
              <a:path w="2469194" h="2508701">
                <a:moveTo>
                  <a:pt x="0" y="0"/>
                </a:moveTo>
                <a:lnTo>
                  <a:pt x="2469195" y="0"/>
                </a:lnTo>
                <a:lnTo>
                  <a:pt x="2469195" y="2508701"/>
                </a:lnTo>
                <a:lnTo>
                  <a:pt x="0" y="2508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872808" y="6384992"/>
            <a:ext cx="3889587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ویدیو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1: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معرفی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انواع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کارمندان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صحی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6C03EB-51F2-3935-FCB6-5F5592C8895A}"/>
              </a:ext>
            </a:extLst>
          </p:cNvPr>
          <p:cNvSpPr txBox="1"/>
          <p:nvPr/>
        </p:nvSpPr>
        <p:spPr>
          <a:xfrm>
            <a:off x="12756814" y="7483793"/>
            <a:ext cx="38895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اهمیت معاینه صحتمندی زنان و انواع کارمندان صحی که این معاینات را انجام میدهند معرفی میکند.</a:t>
            </a:r>
            <a:endParaRPr lang="en-US" sz="24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A3C4CF-4CF4-2A4D-7C86-16982428DC58}"/>
              </a:ext>
            </a:extLst>
          </p:cNvPr>
          <p:cNvGrpSpPr/>
          <p:nvPr/>
        </p:nvGrpSpPr>
        <p:grpSpPr>
          <a:xfrm>
            <a:off x="6702301" y="5318845"/>
            <a:ext cx="4883397" cy="1481437"/>
            <a:chOff x="6702301" y="5318845"/>
            <a:chExt cx="4883397" cy="1481437"/>
          </a:xfrm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6D9A5CF2-BDA2-D1AB-2458-68ACDAC7C027}"/>
                </a:ext>
              </a:extLst>
            </p:cNvPr>
            <p:cNvGrpSpPr/>
            <p:nvPr/>
          </p:nvGrpSpPr>
          <p:grpSpPr>
            <a:xfrm>
              <a:off x="8700321" y="5318845"/>
              <a:ext cx="887358" cy="887358"/>
              <a:chOff x="0" y="0"/>
              <a:chExt cx="1183144" cy="1183144"/>
            </a:xfrm>
          </p:grpSpPr>
          <p:grpSp>
            <p:nvGrpSpPr>
              <p:cNvPr id="24" name="Group 11">
                <a:extLst>
                  <a:ext uri="{FF2B5EF4-FFF2-40B4-BE49-F238E27FC236}">
                    <a16:creationId xmlns:a16="http://schemas.microsoft.com/office/drawing/2014/main" id="{BC327FF1-4C84-BEFA-0911-7032AD98E800}"/>
                  </a:ext>
                </a:extLst>
              </p:cNvPr>
              <p:cNvGrpSpPr/>
              <p:nvPr/>
            </p:nvGrpSpPr>
            <p:grpSpPr>
              <a:xfrm>
                <a:off x="0" y="0"/>
                <a:ext cx="1183144" cy="1183144"/>
                <a:chOff x="0" y="0"/>
                <a:chExt cx="812800" cy="812800"/>
              </a:xfrm>
            </p:grpSpPr>
            <p:sp>
              <p:nvSpPr>
                <p:cNvPr id="26" name="Freeform 12">
                  <a:extLst>
                    <a:ext uri="{FF2B5EF4-FFF2-40B4-BE49-F238E27FC236}">
                      <a16:creationId xmlns:a16="http://schemas.microsoft.com/office/drawing/2014/main" id="{8AE07F3E-C0D7-A277-0CFA-68750F06CB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335929"/>
                </a:solidFill>
              </p:spPr>
              <p:txBody>
                <a:bodyPr/>
                <a:lstStyle/>
                <a:p>
                  <a:endParaRPr lang="en-US" dirty="0">
                    <a:latin typeface="Roboto Slab" pitchFamily="2" charset="0"/>
                  </a:endParaRPr>
                </a:p>
              </p:txBody>
            </p:sp>
            <p:sp>
              <p:nvSpPr>
                <p:cNvPr id="27" name="TextBox 13">
                  <a:extLst>
                    <a:ext uri="{FF2B5EF4-FFF2-40B4-BE49-F238E27FC236}">
                      <a16:creationId xmlns:a16="http://schemas.microsoft.com/office/drawing/2014/main" id="{D7EB55C2-067C-C72A-CC62-C0F346AA8D32}"/>
                    </a:ext>
                  </a:extLst>
                </p:cNvPr>
                <p:cNvSpPr txBox="1"/>
                <p:nvPr/>
              </p:nvSpPr>
              <p:spPr>
                <a:xfrm>
                  <a:off x="76200" y="19050"/>
                  <a:ext cx="660400" cy="717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59"/>
                    </a:lnSpc>
                  </a:pPr>
                  <a:endParaRPr dirty="0">
                    <a:latin typeface="Roboto Slab" pitchFamily="2" charset="0"/>
                  </a:endParaRPr>
                </a:p>
              </p:txBody>
            </p:sp>
          </p:grpSp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DE64F4DE-3E01-2468-5816-F14FCAEF79B0}"/>
                  </a:ext>
                </a:extLst>
              </p:cNvPr>
              <p:cNvSpPr txBox="1"/>
              <p:nvPr/>
            </p:nvSpPr>
            <p:spPr>
              <a:xfrm>
                <a:off x="386908" y="130889"/>
                <a:ext cx="409328" cy="80518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039"/>
                  </a:lnSpc>
                  <a:spcBef>
                    <a:spcPct val="0"/>
                  </a:spcBef>
                </a:pPr>
                <a:r>
                  <a:rPr lang="en-US" sz="3599">
                    <a:solidFill>
                      <a:srgbClr val="FFFFFF"/>
                    </a:solidFill>
                    <a:latin typeface="Roboto Slab Bold"/>
                  </a:rPr>
                  <a:t>2</a:t>
                </a:r>
              </a:p>
            </p:txBody>
          </p:sp>
        </p:grp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4A299BB2-0C53-FF04-0B05-3358E0FD34EC}"/>
                </a:ext>
              </a:extLst>
            </p:cNvPr>
            <p:cNvSpPr txBox="1"/>
            <p:nvPr/>
          </p:nvSpPr>
          <p:spPr>
            <a:xfrm>
              <a:off x="6702301" y="6384992"/>
              <a:ext cx="4883397" cy="415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C2675"/>
                  </a:solidFill>
                  <a:latin typeface="Roboto Condensed Bold"/>
                  <a:cs typeface="Roboto Condensed Bold"/>
                </a:rPr>
                <a:t>ویدیو 2: حقوق مریضان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4E9AAA6-CEC1-19DE-8913-E6F55EC3C298}"/>
              </a:ext>
            </a:extLst>
          </p:cNvPr>
          <p:cNvSpPr txBox="1"/>
          <p:nvPr/>
        </p:nvSpPr>
        <p:spPr>
          <a:xfrm>
            <a:off x="6831253" y="7360543"/>
            <a:ext cx="49324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solidFill>
                  <a:srgbClr val="0C2675"/>
                </a:solidFill>
                <a:effectLst/>
                <a:latin typeface="Roboto Condensed" panose="020F0502020204030204" pitchFamily="34" charset="0"/>
                <a:ea typeface="Roboto Slab" pitchFamily="2" charset="0"/>
              </a:rPr>
              <a:t>ویدیو 2: حقوق مریضان؛ به خانم شما کمک میکند تا حقوق صحی خود در ایالات متحده را درک نماید و اینکه چگونه وعده ملاقات صحی خود را بطور عادی پیش ببرد.</a:t>
            </a:r>
            <a:endParaRPr lang="en-US" sz="2400" dirty="0">
              <a:latin typeface="Roboto Condensed" panose="020F0502020204030204" pitchFamily="34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DAAE40-786F-D6F3-E51F-CD00751A69B5}"/>
              </a:ext>
            </a:extLst>
          </p:cNvPr>
          <p:cNvSpPr txBox="1"/>
          <p:nvPr/>
        </p:nvSpPr>
        <p:spPr>
          <a:xfrm>
            <a:off x="3595690" y="2323219"/>
            <a:ext cx="11221911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100" dirty="0">
                <a:solidFill>
                  <a:srgbClr val="0C2675"/>
                </a:solidFill>
                <a:effectLst/>
              </a:rPr>
              <a:t>برای زنان افغان که جدیداً به ایالات متحده آمده اند باید بدانند که چه چیز های را میتوانند در جریان معاینه صحتمندی زنان توقع داشته باشند.</a:t>
            </a:r>
            <a:endParaRPr lang="en-US" sz="41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089468-1FB1-FA80-1494-3BEB546FC21B}"/>
              </a:ext>
            </a:extLst>
          </p:cNvPr>
          <p:cNvGrpSpPr/>
          <p:nvPr/>
        </p:nvGrpSpPr>
        <p:grpSpPr>
          <a:xfrm>
            <a:off x="1028700" y="5318845"/>
            <a:ext cx="4883397" cy="1481437"/>
            <a:chOff x="1028700" y="5318845"/>
            <a:chExt cx="4883397" cy="1481437"/>
          </a:xfrm>
        </p:grpSpPr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D8D89655-3D21-9058-04F4-EC509E597CD1}"/>
                </a:ext>
              </a:extLst>
            </p:cNvPr>
            <p:cNvGrpSpPr/>
            <p:nvPr/>
          </p:nvGrpSpPr>
          <p:grpSpPr>
            <a:xfrm>
              <a:off x="3031412" y="5318845"/>
              <a:ext cx="887358" cy="887358"/>
              <a:chOff x="0" y="0"/>
              <a:chExt cx="1183144" cy="1183144"/>
            </a:xfrm>
          </p:grpSpPr>
          <p:grpSp>
            <p:nvGrpSpPr>
              <p:cNvPr id="19" name="Group 11">
                <a:extLst>
                  <a:ext uri="{FF2B5EF4-FFF2-40B4-BE49-F238E27FC236}">
                    <a16:creationId xmlns:a16="http://schemas.microsoft.com/office/drawing/2014/main" id="{54DF45E6-3C3B-3DD1-CB71-6025FEEE5B12}"/>
                  </a:ext>
                </a:extLst>
              </p:cNvPr>
              <p:cNvGrpSpPr/>
              <p:nvPr/>
            </p:nvGrpSpPr>
            <p:grpSpPr>
              <a:xfrm>
                <a:off x="0" y="0"/>
                <a:ext cx="1183144" cy="1183144"/>
                <a:chOff x="0" y="0"/>
                <a:chExt cx="812800" cy="812800"/>
              </a:xfrm>
            </p:grpSpPr>
            <p:sp>
              <p:nvSpPr>
                <p:cNvPr id="28" name="Freeform 12">
                  <a:extLst>
                    <a:ext uri="{FF2B5EF4-FFF2-40B4-BE49-F238E27FC236}">
                      <a16:creationId xmlns:a16="http://schemas.microsoft.com/office/drawing/2014/main" id="{0F23327A-E56E-DE7E-562A-EFB84BA36D9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335929"/>
                </a:solidFill>
              </p:spPr>
              <p:txBody>
                <a:bodyPr/>
                <a:lstStyle/>
                <a:p>
                  <a:endParaRPr lang="en-US" dirty="0">
                    <a:latin typeface="Roboto Slab" pitchFamily="2" charset="0"/>
                  </a:endParaRPr>
                </a:p>
              </p:txBody>
            </p:sp>
            <p:sp>
              <p:nvSpPr>
                <p:cNvPr id="30" name="TextBox 13">
                  <a:extLst>
                    <a:ext uri="{FF2B5EF4-FFF2-40B4-BE49-F238E27FC236}">
                      <a16:creationId xmlns:a16="http://schemas.microsoft.com/office/drawing/2014/main" id="{591FF136-6C63-4900-9F57-22F6DF80D925}"/>
                    </a:ext>
                  </a:extLst>
                </p:cNvPr>
                <p:cNvSpPr txBox="1"/>
                <p:nvPr/>
              </p:nvSpPr>
              <p:spPr>
                <a:xfrm>
                  <a:off x="76200" y="19050"/>
                  <a:ext cx="660400" cy="7175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359"/>
                    </a:lnSpc>
                  </a:pPr>
                  <a:endParaRPr dirty="0">
                    <a:latin typeface="Roboto Slab" pitchFamily="2" charset="0"/>
                  </a:endParaRPr>
                </a:p>
              </p:txBody>
            </p:sp>
          </p:grpSp>
          <p:sp>
            <p:nvSpPr>
              <p:cNvPr id="20" name="TextBox 14">
                <a:extLst>
                  <a:ext uri="{FF2B5EF4-FFF2-40B4-BE49-F238E27FC236}">
                    <a16:creationId xmlns:a16="http://schemas.microsoft.com/office/drawing/2014/main" id="{8BA1BD22-FEF8-CBBE-57B3-E597B11567EA}"/>
                  </a:ext>
                </a:extLst>
              </p:cNvPr>
              <p:cNvSpPr txBox="1"/>
              <p:nvPr/>
            </p:nvSpPr>
            <p:spPr>
              <a:xfrm>
                <a:off x="431483" y="125482"/>
                <a:ext cx="269379" cy="80518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039"/>
                  </a:lnSpc>
                  <a:spcBef>
                    <a:spcPct val="0"/>
                  </a:spcBef>
                </a:pPr>
                <a:r>
                  <a:rPr lang="en-US" sz="3599">
                    <a:solidFill>
                      <a:srgbClr val="FFFFFF"/>
                    </a:solidFill>
                    <a:latin typeface="Roboto Slab Bold"/>
                  </a:rPr>
                  <a:t>3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11CBA7-3A84-BEEA-DA1C-7848DC1221FE}"/>
                </a:ext>
              </a:extLst>
            </p:cNvPr>
            <p:cNvSpPr txBox="1"/>
            <p:nvPr/>
          </p:nvSpPr>
          <p:spPr>
            <a:xfrm>
              <a:off x="1028700" y="6384992"/>
              <a:ext cx="4883397" cy="415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0C2675"/>
                  </a:solidFill>
                  <a:latin typeface="Roboto Condensed Bold"/>
                  <a:cs typeface="Roboto Condensed Bold"/>
                </a:rPr>
                <a:t>ویدیو 3: جریان و جزئیات معاینه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E74D8DF-C74A-43EC-2AFA-C343A3876BA7}"/>
              </a:ext>
            </a:extLst>
          </p:cNvPr>
          <p:cNvSpPr txBox="1"/>
          <p:nvPr/>
        </p:nvSpPr>
        <p:spPr>
          <a:xfrm>
            <a:off x="1277580" y="7483792"/>
            <a:ext cx="43569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solidFill>
                  <a:srgbClr val="0C2675"/>
                </a:solidFill>
                <a:effectLst/>
              </a:rPr>
              <a:t>به شما و خانم شما کمک میکند تا جزئیات اینکه در جریان یک معاینه صحتمندی زنان چه اتفاق می افتد را بدانید.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8751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28890" y="4915180"/>
            <a:ext cx="5630220" cy="1364868"/>
            <a:chOff x="0" y="0"/>
            <a:chExt cx="7506960" cy="181982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7506960" cy="1819824"/>
              <a:chOff x="0" y="0"/>
              <a:chExt cx="719684" cy="17446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19684" cy="174465"/>
              </a:xfrm>
              <a:custGeom>
                <a:avLst/>
                <a:gdLst/>
                <a:ahLst/>
                <a:cxnLst/>
                <a:rect l="l" t="t" r="r" b="b"/>
                <a:pathLst>
                  <a:path w="719684" h="174465">
                    <a:moveTo>
                      <a:pt x="0" y="0"/>
                    </a:moveTo>
                    <a:lnTo>
                      <a:pt x="719684" y="0"/>
                    </a:lnTo>
                    <a:lnTo>
                      <a:pt x="719684" y="174465"/>
                    </a:lnTo>
                    <a:lnTo>
                      <a:pt x="0" y="174465"/>
                    </a:ln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719684" cy="2030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85383" y="48660"/>
              <a:ext cx="7136194" cy="1374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80"/>
                </a:lnSpc>
                <a:spcBef>
                  <a:spcPct val="0"/>
                </a:spcBef>
              </a:pPr>
              <a:r>
                <a:rPr lang="en-US" sz="6200" dirty="0" err="1">
                  <a:solidFill>
                    <a:srgbClr val="FFFFFF"/>
                  </a:solidFill>
                  <a:latin typeface="Roboto Slab Bold"/>
                  <a:cs typeface="Roboto Slab Bold"/>
                </a:rPr>
                <a:t>بیائید</a:t>
              </a:r>
              <a:r>
                <a:rPr lang="en-US" sz="6200" dirty="0">
                  <a:solidFill>
                    <a:srgbClr val="FFFFFF"/>
                  </a:solidFill>
                  <a:latin typeface="Roboto Slab Bold"/>
                  <a:cs typeface="Roboto Slab Bold"/>
                </a:rPr>
                <a:t> </a:t>
              </a:r>
              <a:r>
                <a:rPr lang="en-US" sz="6200" dirty="0" err="1">
                  <a:solidFill>
                    <a:srgbClr val="FFFFFF"/>
                  </a:solidFill>
                  <a:latin typeface="Roboto Slab Bold"/>
                  <a:cs typeface="Roboto Slab Bold"/>
                </a:rPr>
                <a:t>آغاز</a:t>
              </a:r>
              <a:r>
                <a:rPr lang="en-US" sz="6200" dirty="0">
                  <a:solidFill>
                    <a:srgbClr val="FFFFFF"/>
                  </a:solidFill>
                  <a:latin typeface="Roboto Slab Bold"/>
                  <a:cs typeface="Roboto Slab Bold"/>
                </a:rPr>
                <a:t> </a:t>
              </a:r>
              <a:r>
                <a:rPr lang="en-US" sz="6200" dirty="0" err="1">
                  <a:solidFill>
                    <a:srgbClr val="FFFFFF"/>
                  </a:solidFill>
                  <a:latin typeface="Roboto Slab Bold"/>
                  <a:cs typeface="Roboto Slab Bold"/>
                </a:rPr>
                <a:t>کنیم</a:t>
              </a:r>
              <a:endParaRPr lang="en-US" sz="6200" dirty="0">
                <a:solidFill>
                  <a:srgbClr val="FFFFFF"/>
                </a:solidFill>
                <a:latin typeface="Roboto Slab Bold"/>
                <a:cs typeface="Roboto Slab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498606" y="3205566"/>
            <a:ext cx="3290787" cy="1052226"/>
            <a:chOff x="0" y="0"/>
            <a:chExt cx="4387716" cy="1402968"/>
          </a:xfrm>
        </p:grpSpPr>
        <p:sp>
          <p:nvSpPr>
            <p:cNvPr id="8" name="Freeform 8"/>
            <p:cNvSpPr/>
            <p:nvPr/>
          </p:nvSpPr>
          <p:spPr>
            <a:xfrm>
              <a:off x="3022342" y="15747"/>
              <a:ext cx="1365375" cy="1387221"/>
            </a:xfrm>
            <a:custGeom>
              <a:avLst/>
              <a:gdLst/>
              <a:ahLst/>
              <a:cxnLst/>
              <a:rect l="l" t="t" r="r" b="b"/>
              <a:pathLst>
                <a:path w="1365375" h="1387221">
                  <a:moveTo>
                    <a:pt x="0" y="0"/>
                  </a:moveTo>
                  <a:lnTo>
                    <a:pt x="1365374" y="0"/>
                  </a:lnTo>
                  <a:lnTo>
                    <a:pt x="1365374" y="1387221"/>
                  </a:lnTo>
                  <a:lnTo>
                    <a:pt x="0" y="1387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522847" y="15747"/>
              <a:ext cx="1365375" cy="1387221"/>
            </a:xfrm>
            <a:custGeom>
              <a:avLst/>
              <a:gdLst/>
              <a:ahLst/>
              <a:cxnLst/>
              <a:rect l="l" t="t" r="r" b="b"/>
              <a:pathLst>
                <a:path w="1365375" h="1387221">
                  <a:moveTo>
                    <a:pt x="0" y="0"/>
                  </a:moveTo>
                  <a:lnTo>
                    <a:pt x="1365375" y="0"/>
                  </a:lnTo>
                  <a:lnTo>
                    <a:pt x="1365375" y="1387221"/>
                  </a:lnTo>
                  <a:lnTo>
                    <a:pt x="0" y="1387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365375" cy="1387221"/>
            </a:xfrm>
            <a:custGeom>
              <a:avLst/>
              <a:gdLst/>
              <a:ahLst/>
              <a:cxnLst/>
              <a:rect l="l" t="t" r="r" b="b"/>
              <a:pathLst>
                <a:path w="1365375" h="1387221">
                  <a:moveTo>
                    <a:pt x="0" y="0"/>
                  </a:moveTo>
                  <a:lnTo>
                    <a:pt x="1365375" y="0"/>
                  </a:lnTo>
                  <a:lnTo>
                    <a:pt x="1365375" y="1387221"/>
                  </a:lnTo>
                  <a:lnTo>
                    <a:pt x="0" y="1387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630FC18-7CF0-0879-DCA5-11A2C66C15BF}"/>
              </a:ext>
            </a:extLst>
          </p:cNvPr>
          <p:cNvSpPr txBox="1"/>
          <p:nvPr/>
        </p:nvSpPr>
        <p:spPr>
          <a:xfrm>
            <a:off x="6858000" y="4972493"/>
            <a:ext cx="9144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6200" dirty="0">
                <a:solidFill>
                  <a:srgbClr val="FFFFFF"/>
                </a:solidFill>
                <a:latin typeface="Roboto Slab" pitchFamily="2" charset="0"/>
              </a:rPr>
              <a:t>!</a:t>
            </a:r>
            <a:endParaRPr lang="en-US" sz="6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6535" b="653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71765" y="3067568"/>
            <a:ext cx="5085828" cy="2440375"/>
            <a:chOff x="0" y="0"/>
            <a:chExt cx="650097" cy="3119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0097" cy="311941"/>
            </a:xfrm>
            <a:custGeom>
              <a:avLst/>
              <a:gdLst/>
              <a:ahLst/>
              <a:cxnLst/>
              <a:rect l="l" t="t" r="r" b="b"/>
              <a:pathLst>
                <a:path w="650097" h="311941">
                  <a:moveTo>
                    <a:pt x="0" y="0"/>
                  </a:moveTo>
                  <a:lnTo>
                    <a:pt x="650097" y="0"/>
                  </a:lnTo>
                  <a:lnTo>
                    <a:pt x="650097" y="311941"/>
                  </a:lnTo>
                  <a:lnTo>
                    <a:pt x="0" y="311941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650097" cy="340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67334" y="3268726"/>
            <a:ext cx="4494690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378"/>
              </a:lnSpc>
            </a:pPr>
            <a:r>
              <a:rPr lang="en-US" sz="6200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داکتر</a:t>
            </a:r>
            <a:r>
              <a:rPr lang="en-US" sz="6200" dirty="0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 </a:t>
            </a:r>
            <a:r>
              <a:rPr lang="en-US" sz="6200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معالج</a:t>
            </a:r>
            <a:r>
              <a:rPr lang="en-US" sz="6200" dirty="0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 </a:t>
            </a:r>
            <a:r>
              <a:rPr lang="en-US" sz="6200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عمومی</a:t>
            </a:r>
            <a:endParaRPr lang="en-US" sz="6200" dirty="0">
              <a:solidFill>
                <a:srgbClr val="FFFFFF"/>
              </a:solidFill>
              <a:latin typeface="Roboto Slab" pitchFamily="2" charset="0"/>
              <a:cs typeface="Roboto Slab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4307169" y="8614064"/>
            <a:ext cx="3370265" cy="1052226"/>
            <a:chOff x="0" y="0"/>
            <a:chExt cx="4493686" cy="14029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54138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12812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365" y="0"/>
            <a:ext cx="18386365" cy="10287000"/>
            <a:chOff x="0" y="0"/>
            <a:chExt cx="245151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975" b="1975"/>
            <a:stretch>
              <a:fillRect/>
            </a:stretch>
          </p:blipFill>
          <p:spPr>
            <a:xfrm>
              <a:off x="0" y="0"/>
              <a:ext cx="24515154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721939" y="3067568"/>
            <a:ext cx="4935846" cy="1196623"/>
            <a:chOff x="0" y="0"/>
            <a:chExt cx="6581128" cy="159549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6581128" cy="1595497"/>
              <a:chOff x="0" y="0"/>
              <a:chExt cx="630926" cy="15295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0926" cy="152959"/>
              </a:xfrm>
              <a:custGeom>
                <a:avLst/>
                <a:gdLst/>
                <a:ahLst/>
                <a:cxnLst/>
                <a:rect l="l" t="t" r="r" b="b"/>
                <a:pathLst>
                  <a:path w="630926" h="152959">
                    <a:moveTo>
                      <a:pt x="0" y="0"/>
                    </a:moveTo>
                    <a:lnTo>
                      <a:pt x="630926" y="0"/>
                    </a:lnTo>
                    <a:lnTo>
                      <a:pt x="630926" y="152959"/>
                    </a:lnTo>
                    <a:lnTo>
                      <a:pt x="0" y="152959"/>
                    </a:ln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630926" cy="181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27920" y="106699"/>
              <a:ext cx="6125289" cy="125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78"/>
                </a:lnSpc>
              </a:pPr>
              <a:r>
                <a:rPr lang="en-US" sz="6200">
                  <a:solidFill>
                    <a:srgbClr val="FFFFFF"/>
                  </a:solidFill>
                  <a:latin typeface="Roboto Slab Bold"/>
                  <a:cs typeface="Roboto Slab Bold"/>
                </a:rPr>
                <a:t>نسائی-ولادی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307169" y="8614064"/>
            <a:ext cx="3370265" cy="1052226"/>
            <a:chOff x="0" y="0"/>
            <a:chExt cx="4493686" cy="14029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554138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3112812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21" t="15219" r="13447" b="1420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307169" y="8614064"/>
            <a:ext cx="3370265" cy="1052226"/>
            <a:chOff x="0" y="0"/>
            <a:chExt cx="4493686" cy="1402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554138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112812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77010" y="3067568"/>
            <a:ext cx="5017852" cy="1196623"/>
            <a:chOff x="0" y="0"/>
            <a:chExt cx="6690470" cy="159549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6690470" cy="1595497"/>
              <a:chOff x="0" y="0"/>
              <a:chExt cx="641408" cy="15295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41408" cy="152959"/>
              </a:xfrm>
              <a:custGeom>
                <a:avLst/>
                <a:gdLst/>
                <a:ahLst/>
                <a:cxnLst/>
                <a:rect l="l" t="t" r="r" b="b"/>
                <a:pathLst>
                  <a:path w="641408" h="152959">
                    <a:moveTo>
                      <a:pt x="0" y="0"/>
                    </a:moveTo>
                    <a:lnTo>
                      <a:pt x="641408" y="0"/>
                    </a:lnTo>
                    <a:lnTo>
                      <a:pt x="641408" y="152959"/>
                    </a:lnTo>
                    <a:lnTo>
                      <a:pt x="0" y="152959"/>
                    </a:ln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641408" cy="181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31706" y="106699"/>
              <a:ext cx="6227057" cy="125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78"/>
                </a:lnSpc>
              </a:pPr>
              <a:r>
                <a:rPr lang="en-US" sz="6200" dirty="0" err="1">
                  <a:solidFill>
                    <a:srgbClr val="FFFFFF"/>
                  </a:solidFill>
                  <a:latin typeface="Roboto Slab Bold"/>
                  <a:cs typeface="Roboto Slab Bold"/>
                </a:rPr>
                <a:t>نسایی-ولادی</a:t>
              </a:r>
              <a:r>
                <a:rPr lang="en-US" sz="6200" dirty="0">
                  <a:solidFill>
                    <a:srgbClr val="FFFFFF"/>
                  </a:solidFill>
                  <a:latin typeface="Roboto Slab Bold"/>
                  <a:cs typeface="Roboto Slab Bold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365" y="0"/>
            <a:ext cx="18386365" cy="10287000"/>
            <a:chOff x="0" y="0"/>
            <a:chExt cx="245151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27" t="762" r="8656" b="22831"/>
            <a:stretch>
              <a:fillRect/>
            </a:stretch>
          </p:blipFill>
          <p:spPr>
            <a:xfrm>
              <a:off x="0" y="0"/>
              <a:ext cx="24515154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307169" y="8614064"/>
            <a:ext cx="3370265" cy="1052226"/>
            <a:chOff x="0" y="0"/>
            <a:chExt cx="4493686" cy="1402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554138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112812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108390"/>
            <a:ext cx="5507710" cy="1196623"/>
            <a:chOff x="0" y="0"/>
            <a:chExt cx="7343613" cy="159549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343613" cy="1595497"/>
              <a:chOff x="0" y="0"/>
              <a:chExt cx="704024" cy="15295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04024" cy="152959"/>
              </a:xfrm>
              <a:custGeom>
                <a:avLst/>
                <a:gdLst/>
                <a:ahLst/>
                <a:cxnLst/>
                <a:rect l="l" t="t" r="r" b="b"/>
                <a:pathLst>
                  <a:path w="704024" h="152959">
                    <a:moveTo>
                      <a:pt x="0" y="0"/>
                    </a:moveTo>
                    <a:lnTo>
                      <a:pt x="704024" y="0"/>
                    </a:lnTo>
                    <a:lnTo>
                      <a:pt x="704024" y="152959"/>
                    </a:lnTo>
                    <a:lnTo>
                      <a:pt x="0" y="152959"/>
                    </a:ln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704024" cy="181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54326" y="106699"/>
              <a:ext cx="6834960" cy="125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78"/>
                </a:lnSpc>
              </a:pPr>
              <a:r>
                <a:rPr lang="en-US" sz="6200">
                  <a:solidFill>
                    <a:srgbClr val="FFFFFF"/>
                  </a:solidFill>
                  <a:latin typeface="Roboto Slab Bold"/>
                  <a:cs typeface="Roboto Slab Bold"/>
                </a:rPr>
                <a:t>نسایی-ولادی 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8715" b="8715"/>
            <a:stretch>
              <a:fillRect/>
            </a:stretch>
          </p:blipFill>
          <p:spPr>
            <a:xfrm flipH="1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307169" y="8614064"/>
            <a:ext cx="3370265" cy="1052226"/>
            <a:chOff x="0" y="0"/>
            <a:chExt cx="4493686" cy="1402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554138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112812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1939" y="3067568"/>
            <a:ext cx="5528773" cy="1196623"/>
            <a:chOff x="0" y="0"/>
            <a:chExt cx="7371698" cy="159549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371698" cy="1595497"/>
              <a:chOff x="0" y="0"/>
              <a:chExt cx="706717" cy="15295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06717" cy="152959"/>
              </a:xfrm>
              <a:custGeom>
                <a:avLst/>
                <a:gdLst/>
                <a:ahLst/>
                <a:cxnLst/>
                <a:rect l="l" t="t" r="r" b="b"/>
                <a:pathLst>
                  <a:path w="706717" h="152959">
                    <a:moveTo>
                      <a:pt x="0" y="0"/>
                    </a:moveTo>
                    <a:lnTo>
                      <a:pt x="706717" y="0"/>
                    </a:lnTo>
                    <a:lnTo>
                      <a:pt x="706717" y="152959"/>
                    </a:lnTo>
                    <a:lnTo>
                      <a:pt x="0" y="152959"/>
                    </a:ln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706717" cy="181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0198" y="106699"/>
              <a:ext cx="7151301" cy="125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78"/>
                </a:lnSpc>
              </a:pPr>
              <a:r>
                <a:rPr lang="en-US" sz="6200" dirty="0" err="1">
                  <a:solidFill>
                    <a:srgbClr val="FFFFFF"/>
                  </a:solidFill>
                  <a:latin typeface="Roboto Slab" pitchFamily="2" charset="0"/>
                  <a:cs typeface="Roboto Slab Bold"/>
                </a:rPr>
                <a:t>نرس</a:t>
              </a:r>
              <a:r>
                <a:rPr lang="en-US" sz="6200" dirty="0">
                  <a:solidFill>
                    <a:srgbClr val="FFFFFF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6200" dirty="0" err="1">
                  <a:solidFill>
                    <a:srgbClr val="FFFFFF"/>
                  </a:solidFill>
                  <a:latin typeface="Roboto Slab" pitchFamily="2" charset="0"/>
                  <a:cs typeface="Roboto Slab Bold"/>
                </a:rPr>
                <a:t>متخصص</a:t>
              </a:r>
              <a:endParaRPr lang="en-US" sz="6200" dirty="0">
                <a:solidFill>
                  <a:srgbClr val="FFFFFF"/>
                </a:solidFill>
                <a:latin typeface="Roboto Slab" pitchFamily="2" charset="0"/>
                <a:cs typeface="Roboto Slab Bold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7812" b="7812"/>
            <a:stretch>
              <a:fillRect/>
            </a:stretch>
          </p:blipFill>
          <p:spPr>
            <a:xfrm flipH="1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307169" y="8614064"/>
            <a:ext cx="3370265" cy="1052226"/>
            <a:chOff x="0" y="0"/>
            <a:chExt cx="4493686" cy="1402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554138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112812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1939" y="3067568"/>
            <a:ext cx="2141730" cy="1196623"/>
            <a:chOff x="0" y="0"/>
            <a:chExt cx="273767" cy="152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767" cy="152959"/>
            </a:xfrm>
            <a:custGeom>
              <a:avLst/>
              <a:gdLst/>
              <a:ahLst/>
              <a:cxnLst/>
              <a:rect l="l" t="t" r="r" b="b"/>
              <a:pathLst>
                <a:path w="273767" h="152959">
                  <a:moveTo>
                    <a:pt x="0" y="0"/>
                  </a:moveTo>
                  <a:lnTo>
                    <a:pt x="273767" y="0"/>
                  </a:lnTo>
                  <a:lnTo>
                    <a:pt x="273767" y="152959"/>
                  </a:lnTo>
                  <a:lnTo>
                    <a:pt x="0" y="152959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73767" cy="181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89653" y="3147593"/>
            <a:ext cx="1606302" cy="94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8"/>
              </a:lnSpc>
            </a:pPr>
            <a:r>
              <a:rPr lang="en-US" sz="6200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قابله</a:t>
            </a:r>
            <a:endParaRPr lang="en-US" sz="6200" dirty="0">
              <a:solidFill>
                <a:srgbClr val="FFFFFF"/>
              </a:solidFill>
              <a:latin typeface="Roboto Slab" pitchFamily="2" charset="0"/>
              <a:cs typeface="Roboto Slab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2355" y="3695700"/>
            <a:ext cx="5662529" cy="679567"/>
            <a:chOff x="0" y="0"/>
            <a:chExt cx="723814" cy="86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3814" cy="86866"/>
            </a:xfrm>
            <a:custGeom>
              <a:avLst/>
              <a:gdLst/>
              <a:ahLst/>
              <a:cxnLst/>
              <a:rect l="l" t="t" r="r" b="b"/>
              <a:pathLst>
                <a:path w="723814" h="86866">
                  <a:moveTo>
                    <a:pt x="0" y="0"/>
                  </a:moveTo>
                  <a:lnTo>
                    <a:pt x="723814" y="0"/>
                  </a:lnTo>
                  <a:lnTo>
                    <a:pt x="723814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723814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02338" y="3581684"/>
            <a:ext cx="13572546" cy="158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24"/>
              </a:lnSpc>
            </a:pP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معاینات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صحتمندی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زنان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فرصتی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برای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بررسی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مکمل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صحت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همسرتان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دیگراعضای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خانواده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ی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تان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که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زنان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یا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دختران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استند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میباشد</a:t>
            </a:r>
            <a:endParaRPr lang="en-US" sz="4103" spc="82" dirty="0">
              <a:solidFill>
                <a:srgbClr val="0C2675"/>
              </a:solidFill>
              <a:latin typeface="Roboto Slab Bold"/>
              <a:cs typeface="Roboto Slab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155102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248104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26981" y="1776621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62573" y="2128794"/>
            <a:ext cx="4472263" cy="1687483"/>
            <a:chOff x="0" y="0"/>
            <a:chExt cx="5963017" cy="224997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963017" cy="2249978"/>
              <a:chOff x="0" y="0"/>
              <a:chExt cx="571668" cy="21570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1668" cy="215703"/>
              </a:xfrm>
              <a:custGeom>
                <a:avLst/>
                <a:gdLst/>
                <a:ahLst/>
                <a:cxnLst/>
                <a:rect l="l" t="t" r="r" b="b"/>
                <a:pathLst>
                  <a:path w="571668" h="215703">
                    <a:moveTo>
                      <a:pt x="0" y="0"/>
                    </a:moveTo>
                    <a:lnTo>
                      <a:pt x="571668" y="0"/>
                    </a:lnTo>
                    <a:lnTo>
                      <a:pt x="571668" y="215703"/>
                    </a:lnTo>
                    <a:lnTo>
                      <a:pt x="0" y="215703"/>
                    </a:lnTo>
                    <a:close/>
                  </a:path>
                </a:pathLst>
              </a:custGeom>
              <a:solidFill>
                <a:srgbClr val="FFC72C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571668" cy="2442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35862" y="153071"/>
              <a:ext cx="5691294" cy="1867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44"/>
                </a:lnSpc>
                <a:spcBef>
                  <a:spcPct val="0"/>
                </a:spcBef>
              </a:pPr>
              <a:r>
                <a:rPr lang="en-US" sz="4103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ویدیوی</a:t>
              </a:r>
              <a:r>
                <a:rPr lang="en-US" sz="4103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4103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بعدی</a:t>
              </a:r>
              <a:r>
                <a:rPr lang="en-US" sz="4103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4103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را</a:t>
              </a:r>
              <a:r>
                <a:rPr lang="en-US" sz="4103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</a:p>
            <a:p>
              <a:pPr algn="ctr">
                <a:lnSpc>
                  <a:spcPts val="5744"/>
                </a:lnSpc>
                <a:spcBef>
                  <a:spcPct val="0"/>
                </a:spcBef>
              </a:pPr>
              <a:r>
                <a:rPr lang="en-US" sz="4103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تماشا</a:t>
              </a:r>
              <a:r>
                <a:rPr lang="en-US" sz="4103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4103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کنید</a:t>
              </a:r>
              <a:endParaRPr lang="en-US" sz="4103" dirty="0">
                <a:solidFill>
                  <a:srgbClr val="0C2675"/>
                </a:solidFill>
                <a:latin typeface="Roboto Slab" pitchFamily="2" charset="0"/>
                <a:cs typeface="Roboto Slab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700321" y="5318845"/>
            <a:ext cx="887358" cy="887358"/>
            <a:chOff x="0" y="0"/>
            <a:chExt cx="1183144" cy="118314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86908" y="130889"/>
              <a:ext cx="40932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702301" y="6384992"/>
            <a:ext cx="488339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C2675"/>
                </a:solidFill>
                <a:latin typeface="Roboto Condensed Bold"/>
                <a:cs typeface="Roboto Condensed Bold"/>
              </a:rPr>
              <a:t>ویدیو 2: حقوق مریضان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9BBBB4-893B-4E8A-802B-8ED069FF8E71}"/>
              </a:ext>
            </a:extLst>
          </p:cNvPr>
          <p:cNvSpPr txBox="1"/>
          <p:nvPr/>
        </p:nvSpPr>
        <p:spPr>
          <a:xfrm>
            <a:off x="6842783" y="6976935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ویدیو 2: حقوق مریضان؛ به خانم شما کمک میکند تا حقوق صحی خود در ایالات متحده را درک نماید و اینکه چگونه وعده ملاقات صحی خود را بطور عادی پیش ببرد.</a:t>
            </a:r>
            <a:endParaRPr lang="en-US" sz="24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62573" y="2490744"/>
            <a:ext cx="4472263" cy="963583"/>
            <a:chOff x="0" y="0"/>
            <a:chExt cx="5963017" cy="128477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963017" cy="1284778"/>
              <a:chOff x="0" y="0"/>
              <a:chExt cx="571668" cy="12317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1668" cy="123170"/>
              </a:xfrm>
              <a:custGeom>
                <a:avLst/>
                <a:gdLst/>
                <a:ahLst/>
                <a:cxnLst/>
                <a:rect l="l" t="t" r="r" b="b"/>
                <a:pathLst>
                  <a:path w="571668" h="123170">
                    <a:moveTo>
                      <a:pt x="0" y="0"/>
                    </a:moveTo>
                    <a:lnTo>
                      <a:pt x="571668" y="0"/>
                    </a:lnTo>
                    <a:lnTo>
                      <a:pt x="571668" y="123170"/>
                    </a:lnTo>
                    <a:lnTo>
                      <a:pt x="0" y="123170"/>
                    </a:lnTo>
                    <a:close/>
                  </a:path>
                </a:pathLst>
              </a:custGeom>
              <a:solidFill>
                <a:srgbClr val="FFC72C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571668" cy="1517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35862" y="153071"/>
              <a:ext cx="5691294" cy="902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44"/>
                </a:lnSpc>
                <a:spcBef>
                  <a:spcPct val="0"/>
                </a:spcBef>
              </a:pPr>
              <a:r>
                <a:rPr lang="en-US" sz="4103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بعدی</a:t>
              </a:r>
              <a:r>
                <a:rPr lang="en-US" sz="4103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4103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را</a:t>
              </a:r>
              <a:r>
                <a:rPr lang="en-US" sz="4103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4103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تماشا</a:t>
              </a:r>
              <a:r>
                <a:rPr lang="en-US" sz="4103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4103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کنید</a:t>
              </a:r>
              <a:endParaRPr lang="en-US" sz="4103" dirty="0">
                <a:solidFill>
                  <a:srgbClr val="0C2675"/>
                </a:solidFill>
                <a:latin typeface="Roboto Slab" pitchFamily="2" charset="0"/>
                <a:cs typeface="Roboto Slab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700321" y="5318845"/>
            <a:ext cx="887358" cy="887358"/>
            <a:chOff x="0" y="0"/>
            <a:chExt cx="1183144" cy="118314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86908" y="130889"/>
              <a:ext cx="40932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702301" y="6384992"/>
            <a:ext cx="488339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C2675"/>
                </a:solidFill>
                <a:latin typeface="Roboto Condensed Bold"/>
                <a:cs typeface="Roboto Condensed Bold"/>
              </a:rPr>
              <a:t>ویدیو 2: حقوق مریضان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3031412" y="5318845"/>
            <a:ext cx="887358" cy="887358"/>
            <a:chOff x="0" y="0"/>
            <a:chExt cx="1183144" cy="118314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31483" y="125482"/>
              <a:ext cx="269379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3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329" y="6981257"/>
            <a:ext cx="4883397" cy="127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ar-AE" sz="2400" dirty="0">
                <a:solidFill>
                  <a:srgbClr val="0C2675"/>
                </a:solidFill>
                <a:effectLst/>
              </a:rPr>
              <a:t>به شما و خانم شما کمک میکند تا جزئیات اینکه در جریان یک معاینه صحتمندی زنان چه اتفاق می افتد را بدانید.</a:t>
            </a:r>
            <a:endParaRPr lang="en-US" sz="2400" dirty="0">
              <a:solidFill>
                <a:srgbClr val="0C2675"/>
              </a:solidFill>
              <a:latin typeface="Roboto Condensed"/>
              <a:cs typeface="Roboto Condense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8700" y="6384992"/>
            <a:ext cx="488339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C2675"/>
                </a:solidFill>
                <a:latin typeface="Roboto Condensed Bold"/>
                <a:cs typeface="Roboto Condensed Bold"/>
              </a:rPr>
              <a:t>ویدیو 3: جریان و جزئیات معاینه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918676-5B17-E7B4-4172-2EC4DDF34DDB}"/>
              </a:ext>
            </a:extLst>
          </p:cNvPr>
          <p:cNvSpPr txBox="1"/>
          <p:nvPr/>
        </p:nvSpPr>
        <p:spPr>
          <a:xfrm>
            <a:off x="6842783" y="6976935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ویدیو 2: حقوق مریضان؛ به خانم شما کمک میکند تا حقوق صحی خود در ایالات متحده را درک نماید و اینکه چگونه وعده ملاقات صحی خود را بطور عادی پیش ببرد.</a:t>
            </a:r>
            <a:endParaRPr lang="en-US" sz="24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00952" y="3654654"/>
            <a:ext cx="5680023" cy="679567"/>
            <a:chOff x="0" y="0"/>
            <a:chExt cx="726050" cy="86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6050" cy="86866"/>
            </a:xfrm>
            <a:custGeom>
              <a:avLst/>
              <a:gdLst/>
              <a:ahLst/>
              <a:cxnLst/>
              <a:rect l="l" t="t" r="r" b="b"/>
              <a:pathLst>
                <a:path w="726050" h="86866">
                  <a:moveTo>
                    <a:pt x="0" y="0"/>
                  </a:moveTo>
                  <a:lnTo>
                    <a:pt x="726050" y="0"/>
                  </a:lnTo>
                  <a:lnTo>
                    <a:pt x="726050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726050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07025" y="3492729"/>
            <a:ext cx="13572546" cy="158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24"/>
              </a:lnSpc>
            </a:pP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معاینات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صحتمندی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زنان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فرصتی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برای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بررسی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مکمل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صحت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همسرتان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دیگراعضای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خانواده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ی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تان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که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زنان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و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یا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دختران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استند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 </a:t>
            </a:r>
            <a:r>
              <a:rPr lang="en-US" sz="4103" spc="82" dirty="0" err="1">
                <a:solidFill>
                  <a:srgbClr val="0C2675"/>
                </a:solidFill>
                <a:latin typeface="Roboto Slab Bold"/>
                <a:cs typeface="Roboto Slab Bold"/>
              </a:rPr>
              <a:t>میباشد</a:t>
            </a:r>
            <a:r>
              <a:rPr lang="en-US" sz="4103" spc="82" dirty="0">
                <a:solidFill>
                  <a:srgbClr val="0C2675"/>
                </a:solidFill>
                <a:latin typeface="Roboto Slab Bold"/>
                <a:cs typeface="Roboto Slab Bold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79193" y="5930572"/>
            <a:ext cx="8672317" cy="56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0"/>
              </a:lnSpc>
            </a:pP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چک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کردن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قد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و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وزن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، </a:t>
            </a: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فشار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خون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و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نبض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، </a:t>
            </a: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بررسی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واکسین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ها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2500" dirty="0" err="1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میباشند</a:t>
            </a:r>
            <a:r>
              <a:rPr lang="en-US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 </a:t>
            </a:r>
          </a:p>
        </p:txBody>
      </p:sp>
      <p:sp>
        <p:nvSpPr>
          <p:cNvPr id="8" name="Freeform 8"/>
          <p:cNvSpPr/>
          <p:nvPr/>
        </p:nvSpPr>
        <p:spPr>
          <a:xfrm>
            <a:off x="15155102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248104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326981" y="1776621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58DFF-D35E-0105-D041-63959167080E}"/>
              </a:ext>
            </a:extLst>
          </p:cNvPr>
          <p:cNvSpPr txBox="1"/>
          <p:nvPr/>
        </p:nvSpPr>
        <p:spPr>
          <a:xfrm>
            <a:off x="13592275" y="6021841"/>
            <a:ext cx="228729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25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</a:rPr>
              <a:t>این معاینات شامل 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81364" y="1589775"/>
            <a:ext cx="7377936" cy="5670456"/>
            <a:chOff x="0" y="0"/>
            <a:chExt cx="2177110" cy="1673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7110" cy="1673260"/>
            </a:xfrm>
            <a:custGeom>
              <a:avLst/>
              <a:gdLst/>
              <a:ahLst/>
              <a:cxnLst/>
              <a:rect l="l" t="t" r="r" b="b"/>
              <a:pathLst>
                <a:path w="2177110" h="1673260">
                  <a:moveTo>
                    <a:pt x="98637" y="0"/>
                  </a:moveTo>
                  <a:lnTo>
                    <a:pt x="2078473" y="0"/>
                  </a:lnTo>
                  <a:cubicBezTo>
                    <a:pt x="2104633" y="0"/>
                    <a:pt x="2129722" y="10392"/>
                    <a:pt x="2148220" y="28890"/>
                  </a:cubicBezTo>
                  <a:cubicBezTo>
                    <a:pt x="2166718" y="47388"/>
                    <a:pt x="2177110" y="72477"/>
                    <a:pt x="2177110" y="98637"/>
                  </a:cubicBezTo>
                  <a:lnTo>
                    <a:pt x="2177110" y="1574623"/>
                  </a:lnTo>
                  <a:cubicBezTo>
                    <a:pt x="2177110" y="1600783"/>
                    <a:pt x="2166718" y="1625872"/>
                    <a:pt x="2148220" y="1644370"/>
                  </a:cubicBezTo>
                  <a:cubicBezTo>
                    <a:pt x="2129722" y="1662868"/>
                    <a:pt x="2104633" y="1673260"/>
                    <a:pt x="2078473" y="1673260"/>
                  </a:cubicBezTo>
                  <a:lnTo>
                    <a:pt x="98637" y="1673260"/>
                  </a:lnTo>
                  <a:cubicBezTo>
                    <a:pt x="72477" y="1673260"/>
                    <a:pt x="47388" y="1662868"/>
                    <a:pt x="28890" y="1644370"/>
                  </a:cubicBezTo>
                  <a:cubicBezTo>
                    <a:pt x="10392" y="1625872"/>
                    <a:pt x="0" y="1600783"/>
                    <a:pt x="0" y="1574623"/>
                  </a:cubicBezTo>
                  <a:lnTo>
                    <a:pt x="0" y="98637"/>
                  </a:lnTo>
                  <a:cubicBezTo>
                    <a:pt x="0" y="72477"/>
                    <a:pt x="10392" y="47388"/>
                    <a:pt x="28890" y="28890"/>
                  </a:cubicBezTo>
                  <a:cubicBezTo>
                    <a:pt x="47388" y="10392"/>
                    <a:pt x="72477" y="0"/>
                    <a:pt x="986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77110" cy="1711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30006" y="3221872"/>
            <a:ext cx="4980365" cy="672248"/>
            <a:chOff x="0" y="0"/>
            <a:chExt cx="1133196" cy="1529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3196" cy="152959"/>
            </a:xfrm>
            <a:custGeom>
              <a:avLst/>
              <a:gdLst/>
              <a:ahLst/>
              <a:cxnLst/>
              <a:rect l="l" t="t" r="r" b="b"/>
              <a:pathLst>
                <a:path w="1133196" h="152959">
                  <a:moveTo>
                    <a:pt x="0" y="0"/>
                  </a:moveTo>
                  <a:lnTo>
                    <a:pt x="1133196" y="0"/>
                  </a:lnTo>
                  <a:lnTo>
                    <a:pt x="1133196" y="152959"/>
                  </a:lnTo>
                  <a:lnTo>
                    <a:pt x="0" y="152959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133196" cy="181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 flipH="1">
            <a:off x="11413498" y="2493564"/>
            <a:ext cx="4980365" cy="1276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293"/>
              </a:lnSpc>
            </a:pPr>
            <a:r>
              <a:rPr lang="en-US" sz="2742" dirty="0" err="1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معاینات</a:t>
            </a:r>
            <a:r>
              <a:rPr lang="en-US" sz="2742" dirty="0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صحتمندی</a:t>
            </a:r>
            <a:r>
              <a:rPr lang="en-US" sz="2742" dirty="0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زنان</a:t>
            </a:r>
            <a:endParaRPr lang="en-US" sz="2742" dirty="0">
              <a:solidFill>
                <a:srgbClr val="0C2675"/>
              </a:solidFill>
              <a:latin typeface="Roboto Slab" pitchFamily="2" charset="0"/>
              <a:cs typeface="Roboto Condensed Bold"/>
            </a:endParaRPr>
          </a:p>
          <a:p>
            <a:pPr algn="r">
              <a:lnSpc>
                <a:spcPts val="5293"/>
              </a:lnSpc>
            </a:pPr>
            <a:r>
              <a:rPr lang="en-US" sz="2742" dirty="0">
                <a:solidFill>
                  <a:srgbClr val="FFFFFF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FFFFFF"/>
                </a:solidFill>
                <a:latin typeface="Roboto Condensed Bold"/>
                <a:cs typeface="Roboto Condensed Bold"/>
              </a:rPr>
              <a:t>معمولاً</a:t>
            </a:r>
            <a:r>
              <a:rPr lang="en-US" sz="2742" dirty="0">
                <a:solidFill>
                  <a:srgbClr val="FFFFFF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FFFFFF"/>
                </a:solidFill>
                <a:latin typeface="Roboto Condensed Bold"/>
                <a:cs typeface="Roboto Condensed Bold"/>
              </a:rPr>
              <a:t>موارد</a:t>
            </a:r>
            <a:r>
              <a:rPr lang="en-US" sz="2742" dirty="0">
                <a:solidFill>
                  <a:srgbClr val="FFFFFF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FFFFFF"/>
                </a:solidFill>
                <a:latin typeface="Roboto Condensed Bold"/>
                <a:cs typeface="Roboto Condensed Bold"/>
              </a:rPr>
              <a:t>ذیل</a:t>
            </a:r>
            <a:r>
              <a:rPr lang="en-US" sz="2742" dirty="0">
                <a:solidFill>
                  <a:srgbClr val="FFFFFF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FFFFFF"/>
                </a:solidFill>
                <a:latin typeface="Roboto Condensed Bold"/>
                <a:cs typeface="Roboto Condensed Bold"/>
              </a:rPr>
              <a:t>را</a:t>
            </a:r>
            <a:r>
              <a:rPr lang="en-US" sz="2742" dirty="0">
                <a:solidFill>
                  <a:srgbClr val="FFFFFF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FFFFFF"/>
                </a:solidFill>
                <a:latin typeface="Roboto Condensed Bold"/>
                <a:cs typeface="Roboto Condensed Bold"/>
              </a:rPr>
              <a:t>در</a:t>
            </a:r>
            <a:r>
              <a:rPr lang="en-US" sz="2742" dirty="0">
                <a:solidFill>
                  <a:srgbClr val="FFFFFF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FFFFFF"/>
                </a:solidFill>
                <a:latin typeface="Roboto Condensed Bold"/>
                <a:cs typeface="Roboto Condensed Bold"/>
              </a:rPr>
              <a:t>بر</a:t>
            </a:r>
            <a:r>
              <a:rPr lang="en-US" sz="2742" dirty="0">
                <a:solidFill>
                  <a:srgbClr val="FFFFFF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FFFFFF"/>
                </a:solidFill>
                <a:latin typeface="Roboto Condensed Bold"/>
                <a:cs typeface="Roboto Condensed Bold"/>
              </a:rPr>
              <a:t>میگیرد</a:t>
            </a:r>
            <a:endParaRPr lang="en-US" sz="2742" dirty="0">
              <a:solidFill>
                <a:srgbClr val="FFFFFF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1558581" y="4138613"/>
            <a:ext cx="4951790" cy="2454327"/>
            <a:chOff x="0" y="-247650"/>
            <a:chExt cx="6602387" cy="327243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76945"/>
              <a:ext cx="5519094" cy="3201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معاینه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ثدیه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ویا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سینه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معاینه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لگن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خاصره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تست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پپ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828878" y="-247650"/>
              <a:ext cx="773509" cy="3099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"/>
                </a:rPr>
                <a:t>.1</a:t>
              </a:r>
            </a:p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"/>
                </a:rPr>
                <a:t>.2</a:t>
              </a:r>
            </a:p>
            <a:p>
              <a:pPr algn="l"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"/>
                </a:rPr>
                <a:t>.3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81364" y="1589775"/>
            <a:ext cx="7377936" cy="5670456"/>
            <a:chOff x="0" y="0"/>
            <a:chExt cx="2177110" cy="1673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7110" cy="1673260"/>
            </a:xfrm>
            <a:custGeom>
              <a:avLst/>
              <a:gdLst/>
              <a:ahLst/>
              <a:cxnLst/>
              <a:rect l="l" t="t" r="r" b="b"/>
              <a:pathLst>
                <a:path w="2177110" h="1673260">
                  <a:moveTo>
                    <a:pt x="98637" y="0"/>
                  </a:moveTo>
                  <a:lnTo>
                    <a:pt x="2078473" y="0"/>
                  </a:lnTo>
                  <a:cubicBezTo>
                    <a:pt x="2104633" y="0"/>
                    <a:pt x="2129722" y="10392"/>
                    <a:pt x="2148220" y="28890"/>
                  </a:cubicBezTo>
                  <a:cubicBezTo>
                    <a:pt x="2166718" y="47388"/>
                    <a:pt x="2177110" y="72477"/>
                    <a:pt x="2177110" y="98637"/>
                  </a:cubicBezTo>
                  <a:lnTo>
                    <a:pt x="2177110" y="1574623"/>
                  </a:lnTo>
                  <a:cubicBezTo>
                    <a:pt x="2177110" y="1600783"/>
                    <a:pt x="2166718" y="1625872"/>
                    <a:pt x="2148220" y="1644370"/>
                  </a:cubicBezTo>
                  <a:cubicBezTo>
                    <a:pt x="2129722" y="1662868"/>
                    <a:pt x="2104633" y="1673260"/>
                    <a:pt x="2078473" y="1673260"/>
                  </a:cubicBezTo>
                  <a:lnTo>
                    <a:pt x="98637" y="1673260"/>
                  </a:lnTo>
                  <a:cubicBezTo>
                    <a:pt x="72477" y="1673260"/>
                    <a:pt x="47388" y="1662868"/>
                    <a:pt x="28890" y="1644370"/>
                  </a:cubicBezTo>
                  <a:cubicBezTo>
                    <a:pt x="10392" y="1625872"/>
                    <a:pt x="0" y="1600783"/>
                    <a:pt x="0" y="1574623"/>
                  </a:cubicBezTo>
                  <a:lnTo>
                    <a:pt x="0" y="98637"/>
                  </a:lnTo>
                  <a:cubicBezTo>
                    <a:pt x="0" y="72477"/>
                    <a:pt x="10392" y="47388"/>
                    <a:pt x="28890" y="28890"/>
                  </a:cubicBezTo>
                  <a:cubicBezTo>
                    <a:pt x="47388" y="10392"/>
                    <a:pt x="72477" y="0"/>
                    <a:pt x="986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77110" cy="1711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55072" y="3221872"/>
            <a:ext cx="5155300" cy="672248"/>
            <a:chOff x="0" y="0"/>
            <a:chExt cx="1173000" cy="1529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3000" cy="152959"/>
            </a:xfrm>
            <a:custGeom>
              <a:avLst/>
              <a:gdLst/>
              <a:ahLst/>
              <a:cxnLst/>
              <a:rect l="l" t="t" r="r" b="b"/>
              <a:pathLst>
                <a:path w="1173000" h="152959">
                  <a:moveTo>
                    <a:pt x="0" y="0"/>
                  </a:moveTo>
                  <a:lnTo>
                    <a:pt x="1173000" y="0"/>
                  </a:lnTo>
                  <a:lnTo>
                    <a:pt x="1173000" y="152959"/>
                  </a:lnTo>
                  <a:lnTo>
                    <a:pt x="0" y="152959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173000" cy="181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760296" y="2492553"/>
            <a:ext cx="5750076" cy="127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93"/>
              </a:lnSpc>
            </a:pPr>
            <a:r>
              <a:rPr lang="en-US" sz="2742" dirty="0" err="1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معاینات</a:t>
            </a:r>
            <a:r>
              <a:rPr lang="en-US" sz="2742" dirty="0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صحتمندی</a:t>
            </a:r>
            <a:r>
              <a:rPr lang="en-US" sz="2742" dirty="0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زنان</a:t>
            </a:r>
            <a:endParaRPr lang="en-US" sz="2742" dirty="0">
              <a:solidFill>
                <a:srgbClr val="0C2675"/>
              </a:solidFill>
              <a:latin typeface="Roboto Slab" pitchFamily="2" charset="0"/>
              <a:cs typeface="Roboto Condensed Bold"/>
            </a:endParaRPr>
          </a:p>
          <a:p>
            <a:pPr algn="r">
              <a:lnSpc>
                <a:spcPts val="5293"/>
              </a:lnSpc>
            </a:pPr>
            <a:r>
              <a:rPr lang="en-US" sz="2742" dirty="0">
                <a:solidFill>
                  <a:srgbClr val="FFFFFF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FFFFFF"/>
                </a:solidFill>
                <a:latin typeface="Roboto Condensed Bold"/>
                <a:cs typeface="Roboto Condensed Bold"/>
              </a:rPr>
              <a:t>معمولاً</a:t>
            </a:r>
            <a:r>
              <a:rPr lang="en-US" sz="2742" dirty="0">
                <a:solidFill>
                  <a:srgbClr val="FFFFFF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FFFFFF"/>
                </a:solidFill>
                <a:latin typeface="Roboto Condensed Bold"/>
                <a:cs typeface="Roboto Condensed Bold"/>
              </a:rPr>
              <a:t>شامل</a:t>
            </a:r>
            <a:r>
              <a:rPr lang="en-US" sz="2742" dirty="0">
                <a:solidFill>
                  <a:srgbClr val="FFFFFF"/>
                </a:solidFill>
                <a:latin typeface="Roboto Condensed Bold"/>
                <a:cs typeface="Roboto Condensed Bold"/>
              </a:rPr>
              <a:t> ۳ </a:t>
            </a:r>
            <a:r>
              <a:rPr lang="en-US" sz="2742" dirty="0" err="1">
                <a:solidFill>
                  <a:srgbClr val="FFFFFF"/>
                </a:solidFill>
                <a:latin typeface="Roboto Condensed Bold"/>
                <a:cs typeface="Roboto Condensed Bold"/>
              </a:rPr>
              <a:t>مورد</a:t>
            </a:r>
            <a:r>
              <a:rPr lang="en-US" sz="2742" dirty="0">
                <a:solidFill>
                  <a:srgbClr val="FFFFFF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FFFFFF"/>
                </a:solidFill>
                <a:latin typeface="Roboto Condensed Bold"/>
                <a:cs typeface="Roboto Condensed Bold"/>
              </a:rPr>
              <a:t>ذیل</a:t>
            </a:r>
            <a:r>
              <a:rPr lang="en-US" sz="2742" dirty="0">
                <a:solidFill>
                  <a:srgbClr val="FFFFFF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FFFFFF"/>
                </a:solidFill>
                <a:latin typeface="Roboto Condensed Bold"/>
                <a:cs typeface="Roboto Condensed Bold"/>
              </a:rPr>
              <a:t>میباشد</a:t>
            </a:r>
            <a:endParaRPr lang="en-US" sz="2742" dirty="0">
              <a:solidFill>
                <a:srgbClr val="FFFFFF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1071196" y="4228912"/>
            <a:ext cx="5439175" cy="2401299"/>
            <a:chOff x="0" y="-247650"/>
            <a:chExt cx="7252233" cy="320173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47649"/>
              <a:ext cx="6027532" cy="3201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معاینه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ثدیه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ویا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سینه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معاینه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لگن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خاصره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تست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پپ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407465" y="-247650"/>
              <a:ext cx="844768" cy="3099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"/>
                </a:rPr>
                <a:t>.1</a:t>
              </a:r>
            </a:p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"/>
                </a:rPr>
                <a:t>.2</a:t>
              </a:r>
            </a:p>
            <a:p>
              <a:pPr algn="l"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"/>
                </a:rPr>
                <a:t>.3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1589775"/>
            <a:ext cx="7377936" cy="5670456"/>
            <a:chOff x="0" y="0"/>
            <a:chExt cx="2177110" cy="16732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77110" cy="1673260"/>
            </a:xfrm>
            <a:custGeom>
              <a:avLst/>
              <a:gdLst/>
              <a:ahLst/>
              <a:cxnLst/>
              <a:rect l="l" t="t" r="r" b="b"/>
              <a:pathLst>
                <a:path w="2177110" h="1673260">
                  <a:moveTo>
                    <a:pt x="98637" y="0"/>
                  </a:moveTo>
                  <a:lnTo>
                    <a:pt x="2078473" y="0"/>
                  </a:lnTo>
                  <a:cubicBezTo>
                    <a:pt x="2104633" y="0"/>
                    <a:pt x="2129722" y="10392"/>
                    <a:pt x="2148220" y="28890"/>
                  </a:cubicBezTo>
                  <a:cubicBezTo>
                    <a:pt x="2166718" y="47388"/>
                    <a:pt x="2177110" y="72477"/>
                    <a:pt x="2177110" y="98637"/>
                  </a:cubicBezTo>
                  <a:lnTo>
                    <a:pt x="2177110" y="1574623"/>
                  </a:lnTo>
                  <a:cubicBezTo>
                    <a:pt x="2177110" y="1600783"/>
                    <a:pt x="2166718" y="1625872"/>
                    <a:pt x="2148220" y="1644370"/>
                  </a:cubicBezTo>
                  <a:cubicBezTo>
                    <a:pt x="2129722" y="1662868"/>
                    <a:pt x="2104633" y="1673260"/>
                    <a:pt x="2078473" y="1673260"/>
                  </a:cubicBezTo>
                  <a:lnTo>
                    <a:pt x="98637" y="1673260"/>
                  </a:lnTo>
                  <a:cubicBezTo>
                    <a:pt x="72477" y="1673260"/>
                    <a:pt x="47388" y="1662868"/>
                    <a:pt x="28890" y="1644370"/>
                  </a:cubicBezTo>
                  <a:cubicBezTo>
                    <a:pt x="10392" y="1625872"/>
                    <a:pt x="0" y="1600783"/>
                    <a:pt x="0" y="1574623"/>
                  </a:cubicBezTo>
                  <a:lnTo>
                    <a:pt x="0" y="98637"/>
                  </a:lnTo>
                  <a:cubicBezTo>
                    <a:pt x="0" y="72477"/>
                    <a:pt x="10392" y="47388"/>
                    <a:pt x="28890" y="28890"/>
                  </a:cubicBezTo>
                  <a:cubicBezTo>
                    <a:pt x="47388" y="10392"/>
                    <a:pt x="72477" y="0"/>
                    <a:pt x="986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r"/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77110" cy="1711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8112588" y="3959107"/>
            <a:ext cx="2062824" cy="931792"/>
          </a:xfrm>
          <a:custGeom>
            <a:avLst/>
            <a:gdLst/>
            <a:ahLst/>
            <a:cxnLst/>
            <a:rect l="l" t="t" r="r" b="b"/>
            <a:pathLst>
              <a:path w="2062824" h="931792">
                <a:moveTo>
                  <a:pt x="2062824" y="0"/>
                </a:moveTo>
                <a:lnTo>
                  <a:pt x="0" y="0"/>
                </a:lnTo>
                <a:lnTo>
                  <a:pt x="0" y="931792"/>
                </a:lnTo>
                <a:lnTo>
                  <a:pt x="2062824" y="931792"/>
                </a:lnTo>
                <a:lnTo>
                  <a:pt x="206282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6887419" y="2287726"/>
            <a:ext cx="823002" cy="672248"/>
            <a:chOff x="0" y="0"/>
            <a:chExt cx="187260" cy="1529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7260" cy="152959"/>
            </a:xfrm>
            <a:custGeom>
              <a:avLst/>
              <a:gdLst/>
              <a:ahLst/>
              <a:cxnLst/>
              <a:rect l="l" t="t" r="r" b="b"/>
              <a:pathLst>
                <a:path w="187260" h="152959">
                  <a:moveTo>
                    <a:pt x="0" y="0"/>
                  </a:moveTo>
                  <a:lnTo>
                    <a:pt x="187260" y="0"/>
                  </a:lnTo>
                  <a:lnTo>
                    <a:pt x="187260" y="152959"/>
                  </a:lnTo>
                  <a:lnTo>
                    <a:pt x="0" y="152959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87260" cy="181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220084" y="2230655"/>
            <a:ext cx="5490338" cy="1276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93"/>
              </a:lnSpc>
            </a:pPr>
            <a:r>
              <a:rPr lang="en-US" sz="2742" dirty="0" err="1">
                <a:solidFill>
                  <a:srgbClr val="FFFFFF"/>
                </a:solidFill>
                <a:latin typeface="Roboto Slab" pitchFamily="2" charset="0"/>
                <a:cs typeface="Roboto Condensed Bold"/>
              </a:rPr>
              <a:t>رفتن</a:t>
            </a:r>
            <a:r>
              <a:rPr lang="en-US" sz="2742" dirty="0">
                <a:solidFill>
                  <a:srgbClr val="FFFFFF"/>
                </a:solidFill>
                <a:latin typeface="Roboto Slab" pitchFamily="2" charset="0"/>
                <a:cs typeface="Roboto Condensed Bold"/>
              </a:rPr>
              <a:t> </a:t>
            </a:r>
            <a:r>
              <a:rPr lang="en-US" sz="27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به</a:t>
            </a:r>
            <a:r>
              <a:rPr lang="en-US" sz="27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 </a:t>
            </a:r>
            <a:r>
              <a:rPr lang="en-US" sz="27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معاینات</a:t>
            </a:r>
            <a:r>
              <a:rPr lang="en-US" sz="27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صحتمندی</a:t>
            </a:r>
            <a:r>
              <a:rPr lang="en-US" sz="27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زنان</a:t>
            </a:r>
            <a:r>
              <a:rPr lang="en-US" sz="27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برای</a:t>
            </a:r>
            <a:r>
              <a:rPr lang="en-US" sz="27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خانم</a:t>
            </a:r>
            <a:r>
              <a:rPr lang="en-US" sz="27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تان</a:t>
            </a:r>
            <a:r>
              <a:rPr lang="en-US" sz="27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درحالات</a:t>
            </a:r>
            <a:r>
              <a:rPr lang="en-US" sz="27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ذیل</a:t>
            </a:r>
            <a:r>
              <a:rPr lang="en-US" sz="27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توصیه</a:t>
            </a:r>
            <a:r>
              <a:rPr lang="en-US" sz="27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میشود</a:t>
            </a:r>
            <a:r>
              <a:rPr lang="en-US" sz="2742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742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که</a:t>
            </a:r>
            <a:endParaRPr lang="en-US" sz="2742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971227" y="4348079"/>
            <a:ext cx="5686480" cy="2396747"/>
            <a:chOff x="0" y="-247650"/>
            <a:chExt cx="7581973" cy="319566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247649"/>
              <a:ext cx="6743282" cy="3195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از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نظر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جنسی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فعال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باشند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 Bold"/>
                </a:rPr>
                <a:t>یا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 Bol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سن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شان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از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21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سال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بالاتر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باشد</a:t>
              </a:r>
              <a:endParaRPr lang="en-US" sz="3300" dirty="0">
                <a:solidFill>
                  <a:srgbClr val="0C2675"/>
                </a:solidFill>
                <a:latin typeface="Roboto Condensed"/>
                <a:cs typeface="Roboto Condensed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003465" y="-247650"/>
              <a:ext cx="578508" cy="3099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 Bold"/>
                </a:rPr>
                <a:t>-</a:t>
              </a:r>
            </a:p>
            <a:p>
              <a:pPr>
                <a:lnSpc>
                  <a:spcPts val="6467"/>
                </a:lnSpc>
              </a:pPr>
              <a:endParaRPr lang="en-US" sz="3300">
                <a:solidFill>
                  <a:srgbClr val="0C2675"/>
                </a:solidFill>
                <a:latin typeface="Roboto Condensed Bold"/>
              </a:endParaRPr>
            </a:p>
            <a:p>
              <a:pPr algn="l"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 Bold"/>
                </a:rPr>
                <a:t>-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33050" y="3857033"/>
            <a:ext cx="2659979" cy="2572935"/>
          </a:xfrm>
          <a:custGeom>
            <a:avLst/>
            <a:gdLst/>
            <a:ahLst/>
            <a:cxnLst/>
            <a:rect l="l" t="t" r="r" b="b"/>
            <a:pathLst>
              <a:path w="2659979" h="2572935">
                <a:moveTo>
                  <a:pt x="0" y="0"/>
                </a:moveTo>
                <a:lnTo>
                  <a:pt x="2659979" y="0"/>
                </a:lnTo>
                <a:lnTo>
                  <a:pt x="2659979" y="2572934"/>
                </a:lnTo>
                <a:lnTo>
                  <a:pt x="0" y="2572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058400" y="4803717"/>
            <a:ext cx="1733846" cy="679567"/>
            <a:chOff x="0" y="0"/>
            <a:chExt cx="334860" cy="868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4860" cy="86866"/>
            </a:xfrm>
            <a:custGeom>
              <a:avLst/>
              <a:gdLst/>
              <a:ahLst/>
              <a:cxnLst/>
              <a:rect l="l" t="t" r="r" b="b"/>
              <a:pathLst>
                <a:path w="334860" h="86866">
                  <a:moveTo>
                    <a:pt x="0" y="0"/>
                  </a:moveTo>
                  <a:lnTo>
                    <a:pt x="334860" y="0"/>
                  </a:lnTo>
                  <a:lnTo>
                    <a:pt x="334860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34860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0A964FE-DF1A-B5B4-C3DF-3569FCC4FA4B}"/>
              </a:ext>
            </a:extLst>
          </p:cNvPr>
          <p:cNvSpPr txBox="1"/>
          <p:nvPr/>
        </p:nvSpPr>
        <p:spPr>
          <a:xfrm>
            <a:off x="5181600" y="4174004"/>
            <a:ext cx="66106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000" dirty="0">
                <a:solidFill>
                  <a:srgbClr val="0B1862"/>
                </a:solidFill>
                <a:latin typeface="Roboto Slab" pitchFamily="2" charset="0"/>
                <a:ea typeface="Roboto Slab" pitchFamily="2" charset="0"/>
              </a:rPr>
              <a:t>این </a:t>
            </a:r>
            <a:r>
              <a:rPr lang="ar-AE" sz="4100" dirty="0">
                <a:solidFill>
                  <a:srgbClr val="0B1862"/>
                </a:solidFill>
                <a:latin typeface="Roboto Slab" pitchFamily="2" charset="0"/>
                <a:ea typeface="Roboto Slab" pitchFamily="2" charset="0"/>
              </a:rPr>
              <a:t>معاینه</a:t>
            </a:r>
            <a:r>
              <a:rPr lang="ar-AE" sz="4000" dirty="0">
                <a:solidFill>
                  <a:srgbClr val="0B1862"/>
                </a:solidFill>
                <a:latin typeface="Roboto Slab" pitchFamily="2" charset="0"/>
                <a:ea typeface="Roboto Slab" pitchFamily="2" charset="0"/>
              </a:rPr>
              <a:t> ممکن است از آنچه که در</a:t>
            </a:r>
            <a:endParaRPr lang="en-US" sz="4000" dirty="0">
              <a:solidFill>
                <a:srgbClr val="0B1862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r"/>
            <a:r>
              <a:rPr lang="ar-AE" sz="4000" dirty="0">
                <a:solidFill>
                  <a:srgbClr val="0B1862"/>
                </a:solidFill>
                <a:latin typeface="Roboto Slab" pitchFamily="2" charset="0"/>
                <a:ea typeface="Roboto Slab" pitchFamily="2" charset="0"/>
              </a:rPr>
              <a:t> افغانستان توصیه یا اجراء میشود </a:t>
            </a:r>
            <a:endParaRPr lang="en-US" sz="4000" dirty="0">
              <a:solidFill>
                <a:srgbClr val="0B1862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r"/>
            <a:r>
              <a:rPr lang="ar-AE" sz="4000" dirty="0">
                <a:solidFill>
                  <a:srgbClr val="0B1862"/>
                </a:solidFill>
                <a:latin typeface="Roboto Slab" pitchFamily="2" charset="0"/>
                <a:ea typeface="Roboto Slab" pitchFamily="2" charset="0"/>
              </a:rPr>
              <a:t>متفاوت باشد.</a:t>
            </a:r>
            <a:endParaRPr lang="en-US" sz="40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63200" y="3978410"/>
            <a:ext cx="4202517" cy="679567"/>
            <a:chOff x="0" y="0"/>
            <a:chExt cx="874139" cy="86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4139" cy="86866"/>
            </a:xfrm>
            <a:custGeom>
              <a:avLst/>
              <a:gdLst/>
              <a:ahLst/>
              <a:cxnLst/>
              <a:rect l="l" t="t" r="r" b="b"/>
              <a:pathLst>
                <a:path w="874139" h="86866">
                  <a:moveTo>
                    <a:pt x="0" y="0"/>
                  </a:moveTo>
                  <a:lnTo>
                    <a:pt x="874139" y="0"/>
                  </a:lnTo>
                  <a:lnTo>
                    <a:pt x="874139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74139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77000" y="4789743"/>
            <a:ext cx="4876800" cy="679567"/>
            <a:chOff x="0" y="0"/>
            <a:chExt cx="873269" cy="86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3269" cy="86866"/>
            </a:xfrm>
            <a:custGeom>
              <a:avLst/>
              <a:gdLst/>
              <a:ahLst/>
              <a:cxnLst/>
              <a:rect l="l" t="t" r="r" b="b"/>
              <a:pathLst>
                <a:path w="873269" h="86866">
                  <a:moveTo>
                    <a:pt x="0" y="0"/>
                  </a:moveTo>
                  <a:lnTo>
                    <a:pt x="873269" y="0"/>
                  </a:lnTo>
                  <a:lnTo>
                    <a:pt x="873269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73269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0B9B421C-1ACA-187B-8E4E-79B948AE784A}"/>
              </a:ext>
            </a:extLst>
          </p:cNvPr>
          <p:cNvGrpSpPr/>
          <p:nvPr/>
        </p:nvGrpSpPr>
        <p:grpSpPr>
          <a:xfrm>
            <a:off x="11946046" y="5289240"/>
            <a:ext cx="2619671" cy="679567"/>
            <a:chOff x="0" y="0"/>
            <a:chExt cx="334860" cy="86866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6E6660F4-A1E5-4837-D6C4-1865B1C34209}"/>
                </a:ext>
              </a:extLst>
            </p:cNvPr>
            <p:cNvSpPr/>
            <p:nvPr/>
          </p:nvSpPr>
          <p:spPr>
            <a:xfrm>
              <a:off x="0" y="0"/>
              <a:ext cx="334860" cy="86866"/>
            </a:xfrm>
            <a:custGeom>
              <a:avLst/>
              <a:gdLst/>
              <a:ahLst/>
              <a:cxnLst/>
              <a:rect l="l" t="t" r="r" b="b"/>
              <a:pathLst>
                <a:path w="334860" h="86866">
                  <a:moveTo>
                    <a:pt x="0" y="0"/>
                  </a:moveTo>
                  <a:lnTo>
                    <a:pt x="334860" y="0"/>
                  </a:lnTo>
                  <a:lnTo>
                    <a:pt x="334860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7FC6AC88-C3B8-38D5-4858-571EE88A99EF}"/>
                </a:ext>
              </a:extLst>
            </p:cNvPr>
            <p:cNvSpPr txBox="1"/>
            <p:nvPr/>
          </p:nvSpPr>
          <p:spPr>
            <a:xfrm>
              <a:off x="0" y="-28575"/>
              <a:ext cx="334860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2A5771C-2EF7-F364-2C70-9BD122B8A67D}"/>
              </a:ext>
            </a:extLst>
          </p:cNvPr>
          <p:cNvSpPr txBox="1"/>
          <p:nvPr/>
        </p:nvSpPr>
        <p:spPr>
          <a:xfrm>
            <a:off x="4260696" y="3992644"/>
            <a:ext cx="10305021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100" dirty="0">
                <a:solidFill>
                  <a:srgbClr val="0B1862"/>
                </a:solidFill>
                <a:latin typeface="Roboto Slab" pitchFamily="2" charset="0"/>
                <a:ea typeface="Roboto Slab" pitchFamily="2" charset="0"/>
              </a:rPr>
              <a:t>معاینات صحتمندی زنان میتواند امراض را در اسرع </a:t>
            </a:r>
            <a:endParaRPr lang="en-US" sz="4100" dirty="0">
              <a:solidFill>
                <a:srgbClr val="0B1862"/>
              </a:solidFill>
              <a:latin typeface="Roboto Slab" pitchFamily="2" charset="0"/>
              <a:ea typeface="Roboto Slab" pitchFamily="2" charset="0"/>
            </a:endParaRPr>
          </a:p>
          <a:p>
            <a:pPr algn="r"/>
            <a:r>
              <a:rPr lang="ar-AE" sz="4100" dirty="0">
                <a:solidFill>
                  <a:srgbClr val="0B1862"/>
                </a:solidFill>
                <a:latin typeface="Roboto Slab" pitchFamily="2" charset="0"/>
                <a:ea typeface="Roboto Slab" pitchFamily="2" charset="0"/>
              </a:rPr>
              <a:t>وقت، که به آسانی قابل تداوی یا مدیریت استند،</a:t>
            </a:r>
            <a:endParaRPr lang="en-US" sz="4100" dirty="0">
              <a:solidFill>
                <a:srgbClr val="0B1862"/>
              </a:solidFill>
              <a:latin typeface="Roboto Slab" pitchFamily="2" charset="0"/>
              <a:ea typeface="Roboto Slab" pitchFamily="2" charset="0"/>
            </a:endParaRPr>
          </a:p>
          <a:p>
            <a:pPr algn="r"/>
            <a:r>
              <a:rPr lang="ar-AE" sz="4100" dirty="0">
                <a:solidFill>
                  <a:srgbClr val="0B1862"/>
                </a:solidFill>
                <a:latin typeface="Roboto Slab" pitchFamily="2" charset="0"/>
                <a:ea typeface="Roboto Slab" pitchFamily="2" charset="0"/>
              </a:rPr>
              <a:t> شناسایی نماید.</a:t>
            </a:r>
            <a:endParaRPr lang="en-US" sz="41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7438" y="1253659"/>
            <a:ext cx="8189931" cy="7673114"/>
            <a:chOff x="-45503" y="-38100"/>
            <a:chExt cx="2416717" cy="2264213"/>
          </a:xfrm>
        </p:grpSpPr>
        <p:sp>
          <p:nvSpPr>
            <p:cNvPr id="3" name="Freeform 3"/>
            <p:cNvSpPr/>
            <p:nvPr/>
          </p:nvSpPr>
          <p:spPr>
            <a:xfrm>
              <a:off x="-45503" y="6654"/>
              <a:ext cx="2371214" cy="2219459"/>
            </a:xfrm>
            <a:custGeom>
              <a:avLst/>
              <a:gdLst/>
              <a:ahLst/>
              <a:cxnLst/>
              <a:rect l="l" t="t" r="r" b="b"/>
              <a:pathLst>
                <a:path w="2371214" h="2219459">
                  <a:moveTo>
                    <a:pt x="90563" y="0"/>
                  </a:moveTo>
                  <a:lnTo>
                    <a:pt x="2280651" y="0"/>
                  </a:lnTo>
                  <a:cubicBezTo>
                    <a:pt x="2330667" y="0"/>
                    <a:pt x="2371214" y="40546"/>
                    <a:pt x="2371214" y="90563"/>
                  </a:cubicBezTo>
                  <a:lnTo>
                    <a:pt x="2371214" y="2128896"/>
                  </a:lnTo>
                  <a:cubicBezTo>
                    <a:pt x="2371214" y="2152915"/>
                    <a:pt x="2361672" y="2175950"/>
                    <a:pt x="2344688" y="2192933"/>
                  </a:cubicBezTo>
                  <a:cubicBezTo>
                    <a:pt x="2327705" y="2209917"/>
                    <a:pt x="2304670" y="2219459"/>
                    <a:pt x="2280651" y="2219459"/>
                  </a:cubicBezTo>
                  <a:lnTo>
                    <a:pt x="90563" y="2219459"/>
                  </a:lnTo>
                  <a:cubicBezTo>
                    <a:pt x="66544" y="2219459"/>
                    <a:pt x="43509" y="2209917"/>
                    <a:pt x="26525" y="2192933"/>
                  </a:cubicBezTo>
                  <a:cubicBezTo>
                    <a:pt x="9541" y="2175950"/>
                    <a:pt x="0" y="2152915"/>
                    <a:pt x="0" y="2128896"/>
                  </a:cubicBezTo>
                  <a:lnTo>
                    <a:pt x="0" y="90563"/>
                  </a:lnTo>
                  <a:cubicBezTo>
                    <a:pt x="0" y="66544"/>
                    <a:pt x="9541" y="43509"/>
                    <a:pt x="26525" y="26525"/>
                  </a:cubicBezTo>
                  <a:cubicBezTo>
                    <a:pt x="43509" y="9541"/>
                    <a:pt x="66544" y="0"/>
                    <a:pt x="9056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71214" cy="2257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10400" y="3332305"/>
            <a:ext cx="2438400" cy="672248"/>
            <a:chOff x="0" y="0"/>
            <a:chExt cx="602046" cy="1529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2046" cy="152959"/>
            </a:xfrm>
            <a:custGeom>
              <a:avLst/>
              <a:gdLst/>
              <a:ahLst/>
              <a:cxnLst/>
              <a:rect l="l" t="t" r="r" b="b"/>
              <a:pathLst>
                <a:path w="602046" h="152959">
                  <a:moveTo>
                    <a:pt x="0" y="0"/>
                  </a:moveTo>
                  <a:lnTo>
                    <a:pt x="602046" y="0"/>
                  </a:lnTo>
                  <a:lnTo>
                    <a:pt x="602046" y="152959"/>
                  </a:lnTo>
                  <a:lnTo>
                    <a:pt x="0" y="152959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602046" cy="181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270435" y="4190680"/>
            <a:ext cx="6158754" cy="4068422"/>
            <a:chOff x="0" y="-247650"/>
            <a:chExt cx="8211673" cy="542456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47649"/>
              <a:ext cx="7372982" cy="5424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عادت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ماهوار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غیر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نارمل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و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خونریزی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تغییرات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روحی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و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روانی</a:t>
              </a:r>
              <a:endParaRPr lang="en-US" sz="3300" dirty="0">
                <a:solidFill>
                  <a:srgbClr val="0C2675"/>
                </a:solidFill>
                <a:latin typeface="Roboto Condensed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درد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شدید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در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دوران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عادت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ماهوار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تنظیم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خانواده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سایر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مشکلات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صحی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33165" y="-247650"/>
              <a:ext cx="578508" cy="5283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 Bold"/>
                </a:rPr>
                <a:t>-</a:t>
              </a:r>
            </a:p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 Bold"/>
                </a:rPr>
                <a:t>-</a:t>
              </a:r>
            </a:p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 Bold"/>
                </a:rPr>
                <a:t>-</a:t>
              </a:r>
            </a:p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 Bold"/>
                </a:rPr>
                <a:t>-</a:t>
              </a:r>
            </a:p>
            <a:p>
              <a:pPr algn="l"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 Bold"/>
                </a:rPr>
                <a:t>-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429190" y="511158"/>
            <a:ext cx="2236485" cy="2894274"/>
          </a:xfrm>
          <a:custGeom>
            <a:avLst/>
            <a:gdLst/>
            <a:ahLst/>
            <a:cxnLst/>
            <a:rect l="l" t="t" r="r" b="b"/>
            <a:pathLst>
              <a:path w="2236485" h="2894274">
                <a:moveTo>
                  <a:pt x="0" y="0"/>
                </a:moveTo>
                <a:lnTo>
                  <a:pt x="2236485" y="0"/>
                </a:lnTo>
                <a:lnTo>
                  <a:pt x="2236485" y="2894274"/>
                </a:lnTo>
                <a:lnTo>
                  <a:pt x="0" y="2894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4C9B6-947A-FDED-CF25-E31F31C1039E}"/>
              </a:ext>
            </a:extLst>
          </p:cNvPr>
          <p:cNvSpPr txBox="1"/>
          <p:nvPr/>
        </p:nvSpPr>
        <p:spPr>
          <a:xfrm>
            <a:off x="5265247" y="2388726"/>
            <a:ext cx="714022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3300" dirty="0">
                <a:solidFill>
                  <a:srgbClr val="0C2675"/>
                </a:solidFill>
                <a:effectLst/>
              </a:rPr>
              <a:t>ین معاینات یک فضای خصوصی را به خانمان و دختران فراهم میکند تا هر گونه سوال در ارتباط به</a:t>
            </a:r>
            <a:r>
              <a:rPr lang="en-US" sz="3300" i="0" dirty="0">
                <a:solidFill>
                  <a:srgbClr val="0C2675"/>
                </a:solidFill>
                <a:effectLst/>
              </a:rPr>
              <a:t> </a:t>
            </a:r>
            <a:r>
              <a:rPr lang="ar-AE" sz="3300" dirty="0">
                <a:solidFill>
                  <a:srgbClr val="0C2675"/>
                </a:solidFill>
                <a:effectLst/>
              </a:rPr>
              <a:t>صحت زنان دارند از </a:t>
            </a:r>
            <a:r>
              <a:rPr lang="ar-AE" sz="3300" dirty="0">
                <a:solidFill>
                  <a:srgbClr val="FFFFFF"/>
                </a:solidFill>
                <a:effectLst/>
              </a:rPr>
              <a:t>داکتر خود بپرسند</a:t>
            </a:r>
            <a:r>
              <a:rPr lang="ar-AE" sz="3300" dirty="0">
                <a:solidFill>
                  <a:srgbClr val="0C2675"/>
                </a:solidFill>
                <a:effectLst/>
              </a:rPr>
              <a:t> مانند :</a:t>
            </a:r>
            <a:endParaRPr lang="en-US" sz="3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43905" y="3450082"/>
            <a:ext cx="1128895" cy="771671"/>
            <a:chOff x="0" y="0"/>
            <a:chExt cx="186736" cy="98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736" cy="98639"/>
            </a:xfrm>
            <a:custGeom>
              <a:avLst/>
              <a:gdLst/>
              <a:ahLst/>
              <a:cxnLst/>
              <a:rect l="l" t="t" r="r" b="b"/>
              <a:pathLst>
                <a:path w="186736" h="98639">
                  <a:moveTo>
                    <a:pt x="0" y="0"/>
                  </a:moveTo>
                  <a:lnTo>
                    <a:pt x="186736" y="0"/>
                  </a:lnTo>
                  <a:lnTo>
                    <a:pt x="186736" y="98639"/>
                  </a:lnTo>
                  <a:lnTo>
                    <a:pt x="0" y="98639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86736" cy="127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55736" y="4136312"/>
            <a:ext cx="3916859" cy="679567"/>
            <a:chOff x="0" y="0"/>
            <a:chExt cx="675147" cy="86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5147" cy="86866"/>
            </a:xfrm>
            <a:custGeom>
              <a:avLst/>
              <a:gdLst/>
              <a:ahLst/>
              <a:cxnLst/>
              <a:rect l="l" t="t" r="r" b="b"/>
              <a:pathLst>
                <a:path w="675147" h="86866">
                  <a:moveTo>
                    <a:pt x="0" y="0"/>
                  </a:moveTo>
                  <a:lnTo>
                    <a:pt x="675147" y="0"/>
                  </a:lnTo>
                  <a:lnTo>
                    <a:pt x="675147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675147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5031263" y="843736"/>
            <a:ext cx="2469194" cy="2508701"/>
          </a:xfrm>
          <a:custGeom>
            <a:avLst/>
            <a:gdLst/>
            <a:ahLst/>
            <a:cxnLst/>
            <a:rect l="l" t="t" r="r" b="b"/>
            <a:pathLst>
              <a:path w="2469194" h="2508701">
                <a:moveTo>
                  <a:pt x="0" y="0"/>
                </a:moveTo>
                <a:lnTo>
                  <a:pt x="2469195" y="0"/>
                </a:lnTo>
                <a:lnTo>
                  <a:pt x="2469195" y="2508701"/>
                </a:lnTo>
                <a:lnTo>
                  <a:pt x="0" y="2508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1F266-DC07-B92B-6ABF-7D6B7FCA06C2}"/>
              </a:ext>
            </a:extLst>
          </p:cNvPr>
          <p:cNvSpPr txBox="1"/>
          <p:nvPr/>
        </p:nvSpPr>
        <p:spPr>
          <a:xfrm>
            <a:off x="3955737" y="3483517"/>
            <a:ext cx="10376526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10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برای زنان افغان که جدیداً به ایالات متحده آمده اند تا بفهمند که چه چیز های را میتوانند در جریان معاینه صحتمندی زنان</a:t>
            </a:r>
            <a:endParaRPr lang="en-US" sz="4100" dirty="0">
              <a:solidFill>
                <a:srgbClr val="0C2675"/>
              </a:solidFill>
              <a:effectLst/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r"/>
            <a:r>
              <a:rPr lang="ar-AE" sz="410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 توقع داشته باشند.</a:t>
            </a:r>
            <a:endParaRPr lang="en-US" sz="41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3124</TotalTime>
  <Words>1536</Words>
  <Application>Microsoft Macintosh PowerPoint</Application>
  <PresentationFormat>Custom</PresentationFormat>
  <Paragraphs>182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Roboto Condensed Bold</vt:lpstr>
      <vt:lpstr>Arial</vt:lpstr>
      <vt:lpstr>Roboto Slab</vt:lpstr>
      <vt:lpstr>Roboto Condensed</vt:lpstr>
      <vt:lpstr>Roboto Slab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1 (for men): Women's Wellness (Dari)</dc:title>
  <cp:lastModifiedBy>Syreeta L Wilkins</cp:lastModifiedBy>
  <cp:revision>3</cp:revision>
  <dcterms:created xsi:type="dcterms:W3CDTF">2006-08-16T00:00:00Z</dcterms:created>
  <dcterms:modified xsi:type="dcterms:W3CDTF">2024-03-11T17:00:25Z</dcterms:modified>
  <dc:identifier>DAF2OY10JoU</dc:identifier>
</cp:coreProperties>
</file>