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Roboto Condensed" panose="02000000000000000000" pitchFamily="2" charset="0"/>
      <p:regular r:id="rId26"/>
      <p:bold r:id="rId27"/>
      <p:italic r:id="rId28"/>
      <p:boldItalic r:id="rId29"/>
    </p:embeddedFont>
    <p:embeddedFont>
      <p:font typeface="Roboto Condensed Bold" panose="02000000000000000000" pitchFamily="2" charset="0"/>
      <p:regular r:id="rId30"/>
      <p:bold r:id="rId31"/>
    </p:embeddedFont>
    <p:embeddedFont>
      <p:font typeface="Roboto Slab" pitchFamily="2" charset="0"/>
      <p:regular r:id="rId32"/>
      <p:bold r:id="rId33"/>
    </p:embeddedFont>
    <p:embeddedFont>
      <p:font typeface="Roboto Slab Bold" pitchFamily="2"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75646" autoAdjust="0"/>
  </p:normalViewPr>
  <p:slideViewPr>
    <p:cSldViewPr>
      <p:cViewPr varScale="1">
        <p:scale>
          <a:sx n="60" d="100"/>
          <a:sy n="60" d="100"/>
        </p:scale>
        <p:origin x="188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7" d="100"/>
          <a:sy n="97" d="100"/>
        </p:scale>
        <p:origin x="456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b="1" i="0">
                <a:latin typeface="Roboto Slab" pitchFamily="2" charset="0"/>
              </a:defRPr>
            </a:lvl1pPr>
          </a:lstStyle>
          <a:p>
            <a:endParaRPr lang="cs-CZ"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b="1" i="0">
                <a:latin typeface="Roboto Slab" pitchFamily="2" charset="0"/>
              </a:defRPr>
            </a:lvl1pPr>
          </a:lstStyle>
          <a:p>
            <a:fld id="{B7268E1E-0E44-426D-905E-8AD9B19D2182}" type="datetimeFigureOut">
              <a:rPr lang="cs-CZ" smtClean="0"/>
              <a:pPr/>
              <a:t>11.03.2024</a:t>
            </a:fld>
            <a:endParaRPr lang="cs-CZ" dirty="0"/>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b="1" i="0">
                <a:latin typeface="Roboto Slab" pitchFamily="2" charset="0"/>
              </a:defRPr>
            </a:lvl1pPr>
          </a:lstStyle>
          <a:p>
            <a:endParaRPr lang="cs-CZ"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b="1" i="0">
                <a:latin typeface="Roboto Slab" pitchFamily="2" charset="0"/>
              </a:defRPr>
            </a:lvl1pPr>
          </a:lstStyle>
          <a:p>
            <a:fld id="{871B2431-D351-4C6E-A3CF-9DFAC0E3E050}" type="slidenum">
              <a:rPr lang="cs-CZ" smtClean="0"/>
              <a:pPr/>
              <a:t>‹#›</a:t>
            </a:fld>
            <a:endParaRPr lang="cs-CZ" dirty="0"/>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Roboto Slab" pitchFamily="2" charset="0"/>
        <a:ea typeface="+mn-ea"/>
        <a:cs typeface="+mn-cs"/>
      </a:defRPr>
    </a:lvl1pPr>
    <a:lvl2pPr marL="457200" algn="l" defTabSz="914400" rtl="0" eaLnBrk="1" latinLnBrk="0" hangingPunct="1">
      <a:defRPr sz="1200" b="1" i="0" kern="1200">
        <a:solidFill>
          <a:schemeClr val="tx1"/>
        </a:solidFill>
        <a:latin typeface="Roboto Slab" pitchFamily="2" charset="0"/>
        <a:ea typeface="+mn-ea"/>
        <a:cs typeface="+mn-cs"/>
      </a:defRPr>
    </a:lvl2pPr>
    <a:lvl3pPr marL="914400" algn="l" defTabSz="914400" rtl="0" eaLnBrk="1" latinLnBrk="0" hangingPunct="1">
      <a:defRPr sz="1200" b="1" i="0" kern="1200">
        <a:solidFill>
          <a:schemeClr val="tx1"/>
        </a:solidFill>
        <a:latin typeface="Roboto Slab" pitchFamily="2" charset="0"/>
        <a:ea typeface="+mn-ea"/>
        <a:cs typeface="+mn-cs"/>
      </a:defRPr>
    </a:lvl3pPr>
    <a:lvl4pPr marL="1371600" algn="l" defTabSz="914400" rtl="0" eaLnBrk="1" latinLnBrk="0" hangingPunct="1">
      <a:defRPr sz="1200" b="1" i="0" kern="1200">
        <a:solidFill>
          <a:schemeClr val="tx1"/>
        </a:solidFill>
        <a:latin typeface="Roboto Slab" pitchFamily="2" charset="0"/>
        <a:ea typeface="+mn-ea"/>
        <a:cs typeface="+mn-cs"/>
      </a:defRPr>
    </a:lvl4pPr>
    <a:lvl5pPr marL="1828800" algn="l" defTabSz="914400" rtl="0" eaLnBrk="1" latinLnBrk="0" hangingPunct="1">
      <a:defRPr sz="1200" b="1" i="0" kern="1200">
        <a:solidFill>
          <a:schemeClr val="tx1"/>
        </a:solidFill>
        <a:latin typeface="Roboto Slab"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1681163" y="527050"/>
            <a:ext cx="4562475" cy="2566988"/>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09600" y="3279430"/>
            <a:ext cx="7315200" cy="3081338"/>
          </a:xfrm>
          <a:prstGeom prst="rect">
            <a:avLst/>
          </a:prstGeom>
        </p:spPr>
        <p:txBody>
          <a:bodyPr vert="horz" lIns="91440" tIns="45720" rIns="91440" bIns="45720" rtlCol="0"/>
          <a:lstStyle/>
          <a:p>
            <a:pPr algn="r"/>
            <a:r>
              <a:rPr lang="ar-AE" b="0" dirty="0"/>
              <a:t>قبل از آغاز معاینات، دستیار صحی یا نرس به خانم شما یک لباس سرتاپای میدهد تا آنرا بپوشد. </a:t>
            </a:r>
          </a:p>
          <a:p>
            <a:endParaRPr lang="ar-AE" b="0" dirty="0"/>
          </a:p>
          <a:p>
            <a:pPr algn="r"/>
            <a:r>
              <a:rPr lang="ar-AE" b="0" dirty="0"/>
              <a:t>آنها اتاق را ترک میکنند تا حریم خصوصی خانم شما هنگام تبدیل کردن لباس حفظ گردد. </a:t>
            </a:r>
          </a:p>
          <a:p>
            <a:endParaRPr lang="ar-AE" b="0" dirty="0"/>
          </a:p>
          <a:p>
            <a:pPr algn="r"/>
            <a:r>
              <a:rPr lang="ar-AE" b="0" dirty="0"/>
              <a:t>بعد از اینکه خانم تان آماده شدند، میتوانند بالای میز معاینه بنشینند و منتظر باشند.</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283265" y="3421062"/>
            <a:ext cx="6291470" cy="3081338"/>
          </a:xfrm>
          <a:prstGeom prst="rect">
            <a:avLst/>
          </a:prstGeom>
        </p:spPr>
        <p:txBody>
          <a:bodyPr vert="horz" lIns="91440" tIns="45720" rIns="91440" bIns="45720" rtlCol="0"/>
          <a:lstStyle/>
          <a:p>
            <a:pPr algn="r"/>
            <a:r>
              <a:rPr lang="ar-AE" b="0" dirty="0"/>
              <a:t>معمولاً یک روجایی کاغذی در بالای میز معاینه است و خانم شما میتواند آنرا باز نموده و برای ستر عورت بیشتر بالای دامن و پاهاشان هموار کنند.</a:t>
            </a:r>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152400" y="3249613"/>
            <a:ext cx="5867400" cy="3081338"/>
          </a:xfrm>
          <a:prstGeom prst="rect">
            <a:avLst/>
          </a:prstGeom>
        </p:spPr>
        <p:txBody>
          <a:bodyPr vert="horz" lIns="91440" tIns="45720" rIns="91440" bIns="45720" rtlCol="0"/>
          <a:lstStyle/>
          <a:p>
            <a:pPr algn="r"/>
            <a:r>
              <a:rPr lang="ar-AE" b="0" dirty="0"/>
              <a:t>وقتی که داکتر داخل اطاق میشود ، نخست معلوماتی که برای وی داده شده است را مرور می نماید و سپس در مورد نگرانی های صحی خانم تان با ایشان صحبت میکند.</a:t>
            </a:r>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1" y="3249613"/>
            <a:ext cx="6806855" cy="3081338"/>
          </a:xfrm>
          <a:prstGeom prst="rect">
            <a:avLst/>
          </a:prstGeom>
        </p:spPr>
        <p:txBody>
          <a:bodyPr vert="horz" lIns="91440" tIns="45720" rIns="91440" bIns="45720" rtlCol="0"/>
          <a:lstStyle/>
          <a:p>
            <a:pPr algn="r"/>
            <a:r>
              <a:rPr lang="ar-AE" b="0" dirty="0"/>
              <a:t>آنها چند سوال از خانم تان می پرسند، مانند:</a:t>
            </a:r>
          </a:p>
          <a:p>
            <a:pPr algn="r"/>
            <a:endParaRPr lang="ar-AE" b="0" dirty="0"/>
          </a:p>
          <a:p>
            <a:pPr algn="r"/>
            <a:r>
              <a:rPr lang="ar-AE" b="0" dirty="0"/>
              <a:t>آخرین عادت ماهوار شان چه وقت بود؟</a:t>
            </a:r>
          </a:p>
          <a:p>
            <a:pPr algn="r"/>
            <a:endParaRPr lang="ar-AE" b="0" dirty="0"/>
          </a:p>
          <a:p>
            <a:pPr algn="r"/>
            <a:r>
              <a:rPr lang="ar-AE" b="0" dirty="0"/>
              <a:t>آیا خانم تان از نظر جنسی فعال است؟</a:t>
            </a:r>
          </a:p>
          <a:p>
            <a:pPr algn="r"/>
            <a:endParaRPr lang="ar-AE" b="0" dirty="0"/>
          </a:p>
          <a:p>
            <a:pPr algn="r"/>
            <a:r>
              <a:rPr lang="ar-AE" b="0" dirty="0"/>
              <a:t>آیا از کدام شیوه ی ضد حاملگی استفاده میکند؟</a:t>
            </a:r>
          </a:p>
          <a:p>
            <a:pPr algn="r"/>
            <a:endParaRPr lang="ar-AE" b="0" dirty="0"/>
          </a:p>
          <a:p>
            <a:pPr algn="r"/>
            <a:r>
              <a:rPr lang="ar-AE" b="0" dirty="0"/>
              <a:t>آیا به نظر شان حامله هستند؟</a:t>
            </a:r>
          </a:p>
          <a:p>
            <a:pPr algn="r"/>
            <a:endParaRPr lang="ar-AE" b="0" dirty="0"/>
          </a:p>
          <a:p>
            <a:pPr algn="r"/>
            <a:r>
              <a:rPr lang="ar-AE" b="0" dirty="0"/>
              <a:t>این سوالات به داکتر کمک میکند تا بهترین تداوی ممکن را برای خانم شما فراهم کند. </a:t>
            </a:r>
          </a:p>
          <a:p>
            <a:pPr algn="r"/>
            <a:r>
              <a:rPr lang="ar-AE" b="0" dirty="0"/>
              <a:t>داشتن داکتر که خانم شما بالای آن اعتماد دارد بسیار مهم است. </a:t>
            </a:r>
          </a:p>
          <a:p>
            <a:pPr algn="r"/>
            <a:r>
              <a:rPr lang="ar-AE" b="0" dirty="0"/>
              <a:t>اگر خانم تان نزد داکتر شان خود را راحت احساس نمیکند، سعی نماید تا به نزد یک داکتر که خود را راحت احساس میکند مراجعه نمایند.</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1681163" y="5762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
        <p:nvSpPr>
          <p:cNvPr id="9" name="Notes Placeholder 8">
            <a:extLst>
              <a:ext uri="{FF2B5EF4-FFF2-40B4-BE49-F238E27FC236}">
                <a16:creationId xmlns:a16="http://schemas.microsoft.com/office/drawing/2014/main" id="{6459D549-B566-98F8-1C79-9CB3105A691B}"/>
              </a:ext>
            </a:extLst>
          </p:cNvPr>
          <p:cNvSpPr>
            <a:spLocks noGrp="1"/>
          </p:cNvSpPr>
          <p:nvPr>
            <p:ph type="body" sz="quarter" idx="3"/>
          </p:nvPr>
        </p:nvSpPr>
        <p:spPr>
          <a:xfrm>
            <a:off x="190500" y="3484114"/>
            <a:ext cx="6477000" cy="3018286"/>
          </a:xfrm>
        </p:spPr>
        <p:txBody>
          <a:bodyPr/>
          <a:lstStyle/>
          <a:p>
            <a:pPr algn="r"/>
            <a:r>
              <a:rPr lang="ar-AE" b="0" dirty="0"/>
              <a:t>بعد از آن، داکتر معمولاً یک معاینه سینه انجام میدهد. این معاینه برای بررسی کردن هر گونه حالات غیر نارمل، به شمول برآمدگی یا تغییراتی که ممکن ضرورت به تست بیشتر داشته باشد، انجام میشود. معاینه سینه یکی از بهترین شیوه ها برای تشخیص سرطان سینه است. به هر اندازه که سرطان سینه زودتر تشخیص شود، تداوی آن به همان اندازه آسانتر است.</a:t>
            </a:r>
          </a:p>
          <a:p>
            <a:endParaRPr lang="ar-AE" b="0" dirty="0"/>
          </a:p>
          <a:p>
            <a:endParaRPr lang="ar-AE" b="0" dirty="0"/>
          </a:p>
          <a:p>
            <a:pPr algn="r"/>
            <a:r>
              <a:rPr lang="ar-AE" b="0" dirty="0"/>
              <a:t>در جریان این معاینه، داکتر ممکن از خانم شما بخواهد تا تخته به پشت بالای میز معاینه دراز بکشد و یا که در حالت نشسته بماند. آنها قسمت نیمه بالایی لباس سرتاپا را یکطرف نموده تا بتوانند سینه ها را معاینه کنند. از خانم شما درخواست خواهد شد که دستان شان را بالا کند تا سینه ها به وضعیت نارمل قرار بگیرند، دستان شان را در قسمت کمر قرار دهند. این وضعیت های مختلف به داکتر کمک میکند تا سینه ها را بطور کامل معاینه کند. داکتر با دستان خود سینه ها، نوک سینه و ناحیه زیر بغل را فشار میدهد تا هر نوع مشکلات در شکل، وضعیت یا رنگ را  بررسی کند.</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
        <p:nvSpPr>
          <p:cNvPr id="9" name="Notes Placeholder 8">
            <a:extLst>
              <a:ext uri="{FF2B5EF4-FFF2-40B4-BE49-F238E27FC236}">
                <a16:creationId xmlns:a16="http://schemas.microsoft.com/office/drawing/2014/main" id="{CA75FC4D-94B0-7B2C-8F17-8FB35B137206}"/>
              </a:ext>
            </a:extLst>
          </p:cNvPr>
          <p:cNvSpPr>
            <a:spLocks noGrp="1"/>
          </p:cNvSpPr>
          <p:nvPr>
            <p:ph type="body" sz="quarter" idx="3"/>
          </p:nvPr>
        </p:nvSpPr>
        <p:spPr>
          <a:xfrm>
            <a:off x="300038" y="3259552"/>
            <a:ext cx="6553200" cy="3081338"/>
          </a:xfrm>
        </p:spPr>
        <p:txBody>
          <a:bodyPr/>
          <a:lstStyle/>
          <a:p>
            <a:pPr algn="r"/>
            <a:r>
              <a:rPr lang="ar-AE" b="0" dirty="0"/>
              <a:t>پس از معاینه سینه،  داکتر یک معاینه لگن خاصره و تست پپ را انجام خواهد داد. </a:t>
            </a:r>
          </a:p>
          <a:p>
            <a:pPr algn="r"/>
            <a:endParaRPr lang="ar-AE" b="0" dirty="0"/>
          </a:p>
          <a:p>
            <a:pPr algn="r"/>
            <a:r>
              <a:rPr lang="ar-AE" b="0" dirty="0"/>
              <a:t>معاینه لگن خاصره یک بخش عادی معاینه صحتمندی خانم  شما میباشد، که اعضای تناسلی معاینه میشود. </a:t>
            </a:r>
          </a:p>
          <a:p>
            <a:endParaRPr lang="ar-AE" b="0" dirty="0"/>
          </a:p>
          <a:p>
            <a:pPr algn="r"/>
            <a:r>
              <a:rPr lang="ar-AE" b="0" dirty="0"/>
              <a:t>داکتر همچنین یک تست پپ را در جریان معاینه لگن خاصره انجام میده تا ببیند که آیا کدام تغییرات حجروی غیر-نارمل در عنق رحم  خانم شما وجود دارد که  میتواند منجر به سرطان عنق رحم شود.</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
        <p:nvSpPr>
          <p:cNvPr id="9" name="Notes Placeholder 8">
            <a:extLst>
              <a:ext uri="{FF2B5EF4-FFF2-40B4-BE49-F238E27FC236}">
                <a16:creationId xmlns:a16="http://schemas.microsoft.com/office/drawing/2014/main" id="{6B27A1CA-77C5-1F26-AB03-5F91859B3934}"/>
              </a:ext>
            </a:extLst>
          </p:cNvPr>
          <p:cNvSpPr>
            <a:spLocks noGrp="1"/>
          </p:cNvSpPr>
          <p:nvPr>
            <p:ph type="body" sz="quarter" idx="3"/>
          </p:nvPr>
        </p:nvSpPr>
        <p:spPr>
          <a:xfrm>
            <a:off x="533400" y="3265696"/>
            <a:ext cx="5791200" cy="3082925"/>
          </a:xfrm>
        </p:spPr>
        <p:txBody>
          <a:bodyPr/>
          <a:lstStyle/>
          <a:p>
            <a:pPr algn="r"/>
            <a:r>
              <a:rPr lang="ar-AE" b="0" dirty="0"/>
              <a:t>از خانم شما خواسته می شود که روی میز معاینه دراز بکشند  و پاهای خود را در قسمت "نگهدارنده پای در میز معاینه" که بنام </a:t>
            </a:r>
            <a:r>
              <a:rPr lang="en-US" dirty="0"/>
              <a:t>stirrups </a:t>
            </a:r>
            <a:r>
              <a:rPr lang="ar-AE" b="0" dirty="0"/>
              <a:t>یاد میشود،  قرار بدهد. </a:t>
            </a:r>
          </a:p>
          <a:p>
            <a:endParaRPr lang="ar-AE" b="0" dirty="0"/>
          </a:p>
          <a:p>
            <a:pPr algn="r"/>
            <a:r>
              <a:rPr lang="ar-AE" b="0" dirty="0"/>
              <a:t>این کار به داکتر امکان معاینه ناحیه لگن خاصره را آسان میسازد.</a:t>
            </a:r>
          </a:p>
          <a:p>
            <a:endParaRPr lang="ar-AE" b="0" dirty="0"/>
          </a:p>
          <a:p>
            <a:pPr algn="r"/>
            <a:r>
              <a:rPr lang="ar-AE" b="0" dirty="0"/>
              <a:t>داکتر تمام مراحل معاینه را قدم به قدم برای همسرتان توضیح می دهد تا او آن را درست بفهمد</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5105400" cy="3081338"/>
          </a:xfrm>
          <a:prstGeom prst="rect">
            <a:avLst/>
          </a:prstGeom>
        </p:spPr>
        <p:txBody>
          <a:bodyPr vert="horz" lIns="91440" tIns="45720" rIns="91440" bIns="45720" rtlCol="0"/>
          <a:lstStyle/>
          <a:p>
            <a:pPr algn="r"/>
            <a:endParaRPr lang="en-US" dirty="0"/>
          </a:p>
          <a:p>
            <a:pPr algn="r"/>
            <a:r>
              <a:rPr lang="en-US" dirty="0" err="1"/>
              <a:t>dar</a:t>
            </a:r>
            <a:r>
              <a:rPr lang="en-US" dirty="0"/>
              <a:t> </a:t>
            </a:r>
            <a:r>
              <a:rPr lang="en-US" dirty="0" err="1"/>
              <a:t>jeryan</a:t>
            </a:r>
            <a:r>
              <a:rPr lang="en-US" dirty="0"/>
              <a:t> </a:t>
            </a:r>
            <a:r>
              <a:rPr lang="ar-AE" b="0" dirty="0"/>
              <a:t> </a:t>
            </a:r>
          </a:p>
          <a:p>
            <a:pPr algn="r"/>
            <a:r>
              <a:rPr lang="ar-AE" b="0" dirty="0"/>
              <a:t>معاینه لگن خاصره </a:t>
            </a:r>
          </a:p>
          <a:p>
            <a:pPr algn="r"/>
            <a:r>
              <a:rPr lang="ar-AE" b="0" dirty="0"/>
              <a:t>  که اعضای تناسلی معاینه میشود.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1300163" y="457200"/>
            <a:ext cx="4562475" cy="2566988"/>
          </a:xfrm>
          <a:prstGeom prst="rect">
            <a:avLst/>
          </a:prstGeom>
          <a:noFill/>
          <a:ln w="12700">
            <a:solidFill>
              <a:prstClr val="black"/>
            </a:solidFill>
          </a:ln>
        </p:spPr>
        <p:txBody>
          <a:bodyPr vert="horz" lIns="91440" tIns="45720" rIns="91440" bIns="45720" rtlCol="0" anchor="ctr"/>
          <a:lstStyle/>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
        <p:nvSpPr>
          <p:cNvPr id="9" name="Notes Placeholder 8">
            <a:extLst>
              <a:ext uri="{FF2B5EF4-FFF2-40B4-BE49-F238E27FC236}">
                <a16:creationId xmlns:a16="http://schemas.microsoft.com/office/drawing/2014/main" id="{8B4210C3-C8BA-B39A-5E98-74F1E81E5C78}"/>
              </a:ext>
            </a:extLst>
          </p:cNvPr>
          <p:cNvSpPr>
            <a:spLocks noGrp="1"/>
          </p:cNvSpPr>
          <p:nvPr>
            <p:ph type="body" sz="quarter" idx="3"/>
          </p:nvPr>
        </p:nvSpPr>
        <p:spPr>
          <a:xfrm>
            <a:off x="685800" y="3585092"/>
            <a:ext cx="5791200" cy="3081338"/>
          </a:xfrm>
        </p:spPr>
        <p:txBody>
          <a:bodyPr/>
          <a:lstStyle/>
          <a:p>
            <a:pPr algn="r"/>
            <a:r>
              <a:rPr lang="ar-AE" b="0" dirty="0"/>
              <a:t>داکترارگان تناسلی و عنق رحم را معاینه نموده و هرگونه رشدهای غیر-نارمل را  بررسی میکند یا برای معاینات نمونه میگیرد</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
        <p:nvSpPr>
          <p:cNvPr id="9" name="Notes Placeholder 8">
            <a:extLst>
              <a:ext uri="{FF2B5EF4-FFF2-40B4-BE49-F238E27FC236}">
                <a16:creationId xmlns:a16="http://schemas.microsoft.com/office/drawing/2014/main" id="{4982AAC1-2441-6DBB-9304-126AF1BF5508}"/>
              </a:ext>
            </a:extLst>
          </p:cNvPr>
          <p:cNvSpPr>
            <a:spLocks noGrp="1"/>
          </p:cNvSpPr>
          <p:nvPr>
            <p:ph type="body" sz="quarter" idx="3"/>
          </p:nvPr>
        </p:nvSpPr>
        <p:spPr>
          <a:xfrm>
            <a:off x="0" y="3401184"/>
            <a:ext cx="6553200" cy="3081338"/>
          </a:xfrm>
        </p:spPr>
        <p:txBody>
          <a:bodyPr/>
          <a:lstStyle/>
          <a:p>
            <a:pPr algn="r"/>
            <a:r>
              <a:rPr lang="ar-AE" b="0" dirty="0"/>
              <a:t>در معاینه پپ، داکتر با استفاده از یک برس کوچک به آرامی یک نمونه را از عنق رحم و ناحیه عقبی وڑن یا مهبل میگیرید. این نمونه جهت آزمایش به لابراتوار فرستاده میشود. در  طول این مدت، آنها ممکن است خانم شما را بخاطر نداشتن مکروب ها نیز چک کنند.</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err="1"/>
              <a:t>داکتران</a:t>
            </a:r>
            <a:r>
              <a:rPr lang="en-US" dirty="0"/>
              <a:t> </a:t>
            </a:r>
            <a:r>
              <a:rPr lang="en-US" dirty="0" err="1"/>
              <a:t>در</a:t>
            </a:r>
            <a:r>
              <a:rPr lang="en-US" dirty="0"/>
              <a:t> </a:t>
            </a:r>
            <a:r>
              <a:rPr lang="en-US" dirty="0" err="1"/>
              <a:t>ایالات</a:t>
            </a:r>
            <a:r>
              <a:rPr lang="en-US" dirty="0"/>
              <a:t> </a:t>
            </a:r>
            <a:r>
              <a:rPr lang="en-US" dirty="0" err="1"/>
              <a:t>متحده</a:t>
            </a:r>
            <a:r>
              <a:rPr lang="en-US" dirty="0"/>
              <a:t> </a:t>
            </a:r>
            <a:r>
              <a:rPr lang="en-US" dirty="0" err="1"/>
              <a:t>توصیه</a:t>
            </a:r>
            <a:r>
              <a:rPr lang="en-US" dirty="0"/>
              <a:t> </a:t>
            </a:r>
            <a:r>
              <a:rPr lang="en-US" dirty="0" err="1"/>
              <a:t>مینمایند</a:t>
            </a:r>
            <a:r>
              <a:rPr lang="en-US" dirty="0"/>
              <a:t> </a:t>
            </a:r>
            <a:r>
              <a:rPr lang="en-US" dirty="0" err="1"/>
              <a:t>زنانی</a:t>
            </a:r>
            <a:r>
              <a:rPr lang="en-US" dirty="0"/>
              <a:t> </a:t>
            </a:r>
            <a:r>
              <a:rPr lang="en-US" dirty="0" err="1"/>
              <a:t>که</a:t>
            </a:r>
            <a:r>
              <a:rPr lang="en-US" dirty="0"/>
              <a:t> </a:t>
            </a:r>
            <a:r>
              <a:rPr lang="en-US" dirty="0" err="1"/>
              <a:t>مقاربت</a:t>
            </a:r>
            <a:r>
              <a:rPr lang="en-US" dirty="0"/>
              <a:t> </a:t>
            </a:r>
            <a:r>
              <a:rPr lang="en-US" dirty="0" err="1"/>
              <a:t>جنسی</a:t>
            </a:r>
            <a:r>
              <a:rPr lang="en-US" dirty="0"/>
              <a:t> </a:t>
            </a:r>
            <a:r>
              <a:rPr lang="en-US" dirty="0" err="1"/>
              <a:t>دارند</a:t>
            </a:r>
            <a:r>
              <a:rPr lang="en-US" dirty="0"/>
              <a:t> </a:t>
            </a:r>
            <a:r>
              <a:rPr lang="en-US" dirty="0" err="1"/>
              <a:t>یا</a:t>
            </a:r>
            <a:r>
              <a:rPr lang="en-US" dirty="0"/>
              <a:t> </a:t>
            </a:r>
            <a:r>
              <a:rPr lang="en-US" dirty="0" err="1"/>
              <a:t>سن</a:t>
            </a:r>
            <a:r>
              <a:rPr lang="en-US" dirty="0"/>
              <a:t> </a:t>
            </a:r>
            <a:r>
              <a:rPr lang="en-US" dirty="0" err="1"/>
              <a:t>آنها</a:t>
            </a:r>
            <a:r>
              <a:rPr lang="en-US" dirty="0"/>
              <a:t> </a:t>
            </a:r>
            <a:r>
              <a:rPr lang="en-US" dirty="0" err="1"/>
              <a:t>از</a:t>
            </a:r>
            <a:r>
              <a:rPr lang="en-US" dirty="0"/>
              <a:t> 21 </a:t>
            </a:r>
            <a:r>
              <a:rPr lang="en-US" dirty="0" err="1"/>
              <a:t>سال</a:t>
            </a:r>
            <a:r>
              <a:rPr lang="en-US" dirty="0"/>
              <a:t> </a:t>
            </a:r>
            <a:r>
              <a:rPr lang="en-US" dirty="0" err="1"/>
              <a:t>بالاتر</a:t>
            </a:r>
            <a:r>
              <a:rPr lang="en-US" dirty="0"/>
              <a:t> </a:t>
            </a:r>
            <a:r>
              <a:rPr lang="en-US" dirty="0" err="1"/>
              <a:t>است</a:t>
            </a:r>
            <a:r>
              <a:rPr lang="en-US" dirty="0"/>
              <a:t>، </a:t>
            </a:r>
            <a:r>
              <a:rPr lang="en-US" dirty="0" err="1"/>
              <a:t>باید</a:t>
            </a:r>
            <a:r>
              <a:rPr lang="en-US" dirty="0"/>
              <a:t> </a:t>
            </a:r>
            <a:r>
              <a:rPr lang="en-US" dirty="0" err="1"/>
              <a:t>سال</a:t>
            </a:r>
            <a:r>
              <a:rPr lang="en-US" dirty="0"/>
              <a:t> </a:t>
            </a:r>
            <a:r>
              <a:rPr lang="en-US" dirty="0" err="1"/>
              <a:t>یک</a:t>
            </a:r>
            <a:r>
              <a:rPr lang="en-US" dirty="0"/>
              <a:t> </a:t>
            </a:r>
            <a:r>
              <a:rPr lang="en-US" dirty="0" err="1"/>
              <a:t>بار</a:t>
            </a:r>
            <a:r>
              <a:rPr lang="en-US" dirty="0"/>
              <a:t> </a:t>
            </a:r>
            <a:r>
              <a:rPr lang="en-US" dirty="0" err="1"/>
              <a:t>برای</a:t>
            </a:r>
            <a:r>
              <a:rPr lang="en-US" dirty="0"/>
              <a:t> «</a:t>
            </a:r>
            <a:r>
              <a:rPr lang="en-US" dirty="0" err="1"/>
              <a:t>معاینه</a:t>
            </a:r>
            <a:r>
              <a:rPr lang="en-US" dirty="0"/>
              <a:t> </a:t>
            </a:r>
            <a:r>
              <a:rPr lang="en-US" dirty="0" err="1"/>
              <a:t>صحتمندی</a:t>
            </a:r>
            <a:r>
              <a:rPr lang="en-US" dirty="0"/>
              <a:t> </a:t>
            </a:r>
            <a:r>
              <a:rPr lang="en-US" dirty="0" err="1"/>
              <a:t>زنان</a:t>
            </a:r>
            <a:r>
              <a:rPr lang="en-US" dirty="0"/>
              <a:t>» </a:t>
            </a:r>
            <a:r>
              <a:rPr lang="en-US" dirty="0" err="1"/>
              <a:t>مراجعه</a:t>
            </a:r>
            <a:r>
              <a:rPr lang="en-US" dirty="0"/>
              <a:t> </a:t>
            </a:r>
            <a:r>
              <a:rPr lang="en-US" dirty="0" err="1"/>
              <a:t>کنند</a:t>
            </a:r>
            <a:r>
              <a:rPr lang="en-US" dirty="0"/>
              <a:t>. </a:t>
            </a:r>
            <a:r>
              <a:rPr lang="en-US" dirty="0" err="1"/>
              <a:t>معاینات</a:t>
            </a:r>
            <a:r>
              <a:rPr lang="en-US" dirty="0"/>
              <a:t> </a:t>
            </a:r>
            <a:r>
              <a:rPr lang="en-US" dirty="0" err="1"/>
              <a:t>صحتمندی</a:t>
            </a:r>
            <a:r>
              <a:rPr lang="en-US" dirty="0"/>
              <a:t> </a:t>
            </a:r>
            <a:r>
              <a:rPr lang="en-US" dirty="0" err="1"/>
              <a:t>زنان</a:t>
            </a:r>
            <a:r>
              <a:rPr lang="en-US" dirty="0"/>
              <a:t> </a:t>
            </a:r>
            <a:r>
              <a:rPr lang="en-US" dirty="0" err="1"/>
              <a:t>فرصتی</a:t>
            </a:r>
            <a:r>
              <a:rPr lang="en-US" dirty="0"/>
              <a:t> </a:t>
            </a:r>
            <a:r>
              <a:rPr lang="en-US" dirty="0" err="1"/>
              <a:t>برای</a:t>
            </a:r>
            <a:r>
              <a:rPr lang="en-US" dirty="0"/>
              <a:t> </a:t>
            </a:r>
            <a:r>
              <a:rPr lang="en-US" dirty="0" err="1"/>
              <a:t>بررسی</a:t>
            </a:r>
            <a:r>
              <a:rPr lang="en-US" dirty="0"/>
              <a:t> </a:t>
            </a:r>
            <a:r>
              <a:rPr lang="en-US" dirty="0" err="1"/>
              <a:t>کلی</a:t>
            </a:r>
            <a:r>
              <a:rPr lang="en-US" dirty="0"/>
              <a:t> </a:t>
            </a:r>
            <a:r>
              <a:rPr lang="en-US" dirty="0" err="1"/>
              <a:t>صحت</a:t>
            </a:r>
            <a:r>
              <a:rPr lang="en-US" dirty="0"/>
              <a:t> </a:t>
            </a:r>
            <a:r>
              <a:rPr lang="en-US" dirty="0" err="1"/>
              <a:t>یک</a:t>
            </a:r>
            <a:r>
              <a:rPr lang="en-US" dirty="0"/>
              <a:t> </a:t>
            </a:r>
            <a:r>
              <a:rPr lang="en-US" dirty="0" err="1"/>
              <a:t>زن</a:t>
            </a:r>
            <a:r>
              <a:rPr lang="en-US" dirty="0"/>
              <a:t> </a:t>
            </a:r>
            <a:r>
              <a:rPr lang="en-US" dirty="0" err="1"/>
              <a:t>میباشد</a:t>
            </a:r>
            <a:r>
              <a:rPr lang="en-US" dirty="0"/>
              <a:t>. </a:t>
            </a:r>
            <a:r>
              <a:rPr lang="en-US" dirty="0" err="1"/>
              <a:t>این</a:t>
            </a:r>
            <a:r>
              <a:rPr lang="en-US" dirty="0"/>
              <a:t> </a:t>
            </a:r>
            <a:r>
              <a:rPr lang="en-US" dirty="0" err="1"/>
              <a:t>معاینات</a:t>
            </a:r>
            <a:r>
              <a:rPr lang="en-US" dirty="0"/>
              <a:t> </a:t>
            </a:r>
            <a:r>
              <a:rPr lang="en-US" dirty="0" err="1"/>
              <a:t>شامل</a:t>
            </a:r>
            <a:r>
              <a:rPr lang="en-US" dirty="0"/>
              <a:t> </a:t>
            </a:r>
            <a:r>
              <a:rPr lang="en-US" dirty="0" err="1"/>
              <a:t>صحت</a:t>
            </a:r>
            <a:r>
              <a:rPr lang="en-US" dirty="0"/>
              <a:t> </a:t>
            </a:r>
            <a:r>
              <a:rPr lang="en-US" dirty="0" err="1"/>
              <a:t>جسمی</a:t>
            </a:r>
            <a:r>
              <a:rPr lang="en-US" dirty="0"/>
              <a:t>، </a:t>
            </a:r>
            <a:r>
              <a:rPr lang="en-US" dirty="0" err="1"/>
              <a:t>صحت</a:t>
            </a:r>
            <a:r>
              <a:rPr lang="en-US" dirty="0"/>
              <a:t> </a:t>
            </a:r>
            <a:r>
              <a:rPr lang="en-US" dirty="0" err="1"/>
              <a:t>روانی</a:t>
            </a:r>
            <a:r>
              <a:rPr lang="en-US" dirty="0"/>
              <a:t> </a:t>
            </a:r>
            <a:r>
              <a:rPr lang="en-US" dirty="0" err="1"/>
              <a:t>و</a:t>
            </a:r>
            <a:r>
              <a:rPr lang="en-US" dirty="0"/>
              <a:t> </a:t>
            </a:r>
            <a:r>
              <a:rPr lang="en-US" dirty="0" err="1"/>
              <a:t>وضعیت</a:t>
            </a:r>
            <a:r>
              <a:rPr lang="en-US" dirty="0"/>
              <a:t> </a:t>
            </a:r>
            <a:r>
              <a:rPr lang="en-US" dirty="0" err="1"/>
              <a:t>اجتماعی</a:t>
            </a:r>
            <a:r>
              <a:rPr lang="en-US" dirty="0"/>
              <a:t> </a:t>
            </a:r>
            <a:r>
              <a:rPr lang="en-US" dirty="0" err="1"/>
              <a:t>است</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1600200" y="477838"/>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
        <p:nvSpPr>
          <p:cNvPr id="9" name="Notes Placeholder 8">
            <a:extLst>
              <a:ext uri="{FF2B5EF4-FFF2-40B4-BE49-F238E27FC236}">
                <a16:creationId xmlns:a16="http://schemas.microsoft.com/office/drawing/2014/main" id="{8D5C698F-BECC-D479-2BFE-1D5AA677A164}"/>
              </a:ext>
            </a:extLst>
          </p:cNvPr>
          <p:cNvSpPr>
            <a:spLocks noGrp="1"/>
          </p:cNvSpPr>
          <p:nvPr>
            <p:ph type="body" sz="quarter" idx="3"/>
          </p:nvPr>
        </p:nvSpPr>
        <p:spPr>
          <a:xfrm>
            <a:off x="457200" y="3249613"/>
            <a:ext cx="5943600" cy="3081338"/>
          </a:xfrm>
        </p:spPr>
        <p:txBody>
          <a:bodyPr/>
          <a:lstStyle/>
          <a:p>
            <a:pPr algn="r"/>
            <a:r>
              <a:rPr lang="ar-AE" b="0" dirty="0"/>
              <a:t>در جریان معاینه  که خانم شما در این وضعیت قرار دارد، داکتر ناحیه لگن خاصره را معاینه میکند تا کدام مورد غیر-نارمل وجود دارد یا خیر. </a:t>
            </a:r>
          </a:p>
          <a:p>
            <a:pPr algn="r"/>
            <a:endParaRPr lang="ar-AE" b="0" dirty="0"/>
          </a:p>
          <a:p>
            <a:pPr algn="r"/>
            <a:r>
              <a:rPr lang="ar-AE" b="0" dirty="0"/>
              <a:t>چون اعضای بدن مانند رحم و  تخمدان ها از خارج بدن قابل دید نیستند، داکتر با استفاده از دستان خود ناحیه معده و لگن را احساس میکند. </a:t>
            </a:r>
          </a:p>
          <a:p>
            <a:pPr algn="r"/>
            <a:endParaRPr lang="ar-AE" b="0" dirty="0"/>
          </a:p>
          <a:p>
            <a:pPr algn="r"/>
            <a:r>
              <a:rPr lang="ar-AE" b="0" dirty="0"/>
              <a:t>این معاینه کمک میکند تا اندازه و شکل رحم و  تخمدان ها و پیدا نمودن ساحات دردناک یا رشدهای غیر نارمل چک شوند.</a:t>
            </a:r>
          </a:p>
          <a:p>
            <a:pPr algn="r"/>
            <a:endParaRPr lang="ar-AE" b="0" dirty="0"/>
          </a:p>
          <a:p>
            <a:pPr algn="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1681163" y="54451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
        <p:nvSpPr>
          <p:cNvPr id="9" name="Notes Placeholder 8">
            <a:extLst>
              <a:ext uri="{FF2B5EF4-FFF2-40B4-BE49-F238E27FC236}">
                <a16:creationId xmlns:a16="http://schemas.microsoft.com/office/drawing/2014/main" id="{B32B0822-B115-2D0F-05F2-61F6431E4794}"/>
              </a:ext>
            </a:extLst>
          </p:cNvPr>
          <p:cNvSpPr>
            <a:spLocks noGrp="1"/>
          </p:cNvSpPr>
          <p:nvPr>
            <p:ph type="body" sz="quarter" idx="3"/>
          </p:nvPr>
        </p:nvSpPr>
        <p:spPr>
          <a:xfrm>
            <a:off x="459581" y="3266178"/>
            <a:ext cx="5938838" cy="3081338"/>
          </a:xfrm>
        </p:spPr>
        <p:txBody>
          <a:bodyPr/>
          <a:lstStyle/>
          <a:p>
            <a:pPr algn="r"/>
            <a:r>
              <a:rPr lang="ar-AE" b="0" dirty="0"/>
              <a:t>داکتر باید مراحل مختلف معاینه را به خانم شما تشریح نماید. خانم شما نیز میتواند هر زمان در طول وعده ملاقات که خواسته باشد سوال کنند، حتی در حین اجرای معاینات. یعنی، همچنین میتوانند احساس ناراحتی یا دو-دلی خود در رابطه به کدام جز از معاینات را ابراز کند. راحتی خانم و عضو خانواده شما بسیار مهم است و شریک سازی سوالات و نگرانی ها با داکتر خود، به آنها کمک میکند تا بهترین مراقبت لازم را به خانم شما فراهم نمایند.</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
        <p:nvSpPr>
          <p:cNvPr id="9" name="Notes Placeholder 8">
            <a:extLst>
              <a:ext uri="{FF2B5EF4-FFF2-40B4-BE49-F238E27FC236}">
                <a16:creationId xmlns:a16="http://schemas.microsoft.com/office/drawing/2014/main" id="{5767485E-C1B9-0264-18D6-137A87E3E0F0}"/>
              </a:ext>
            </a:extLst>
          </p:cNvPr>
          <p:cNvSpPr>
            <a:spLocks noGrp="1"/>
          </p:cNvSpPr>
          <p:nvPr>
            <p:ph type="body" sz="quarter" idx="3"/>
          </p:nvPr>
        </p:nvSpPr>
        <p:spPr>
          <a:xfrm>
            <a:off x="270876" y="3249613"/>
            <a:ext cx="6316248" cy="3081338"/>
          </a:xfrm>
        </p:spPr>
        <p:txBody>
          <a:bodyPr/>
          <a:lstStyle/>
          <a:p>
            <a:pPr algn="r"/>
            <a:r>
              <a:rPr lang="ar-AE" b="0" dirty="0"/>
              <a:t>بعد  از ختم معاینات، داکتر هر گونه معلوماتی را که باید فوراً شریک ساخته شود به خانم شما میدهد. </a:t>
            </a:r>
          </a:p>
          <a:p>
            <a:pPr algn="r"/>
            <a:endParaRPr lang="ar-AE" b="0" dirty="0"/>
          </a:p>
          <a:p>
            <a:pPr algn="r"/>
            <a:r>
              <a:rPr lang="ar-AE" b="0" dirty="0"/>
              <a:t>اگر آنها نمونه گرفتند، به خانم تان خواهند گفت که چه زمانی میتوانید نتایج آنرا توقع داشته باشند. پس از اینکه وعده ملاقات به پایان رسید، داکتر به خانم شما میگوید که قدم بعدی چه است. این ها میتواند شامل پیروی از هدایات مشخص در خانه، تنظیم کردن یک وعده ملاقات برای پیگیری یا مراجعه به یک داکتر متفاوت باشد.</a:t>
            </a:r>
          </a:p>
          <a:p>
            <a:endParaRPr lang="ar-AE" b="0" dirty="0"/>
          </a:p>
          <a:p>
            <a:pPr algn="r"/>
            <a:r>
              <a:rPr lang="ar-AE" b="0" dirty="0"/>
              <a:t> سپس، آنها اتاق را ترک میکنند تا خانم شما  در خلوت لباس خود را تبدیل کند. داکتر همچنین ممکن است در رابطه به گزینه های جلوگیری از حاملگی و شیوه های مختلف جلوگیری از حاملگی که قابل دسترس است، با خانم شما صحبت نماید. صحبت کردن در رابطه به این موضوع یا پذیرفتن توصیه های مربوط به جلوگیری از حمل، کاملاً به اختیار خانم تان است.</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
        <p:nvSpPr>
          <p:cNvPr id="9" name="Notes Placeholder 8">
            <a:extLst>
              <a:ext uri="{FF2B5EF4-FFF2-40B4-BE49-F238E27FC236}">
                <a16:creationId xmlns:a16="http://schemas.microsoft.com/office/drawing/2014/main" id="{5378641D-53B4-9CF3-B638-42FB7A3A3215}"/>
              </a:ext>
            </a:extLst>
          </p:cNvPr>
          <p:cNvSpPr>
            <a:spLocks noGrp="1"/>
          </p:cNvSpPr>
          <p:nvPr>
            <p:ph type="body" sz="quarter" idx="3"/>
          </p:nvPr>
        </p:nvSpPr>
        <p:spPr>
          <a:xfrm>
            <a:off x="914400" y="3251200"/>
            <a:ext cx="5715000" cy="3081338"/>
          </a:xfrm>
        </p:spPr>
        <p:txBody>
          <a:bodyPr/>
          <a:lstStyle/>
          <a:p>
            <a:pPr algn="r"/>
            <a:r>
              <a:rPr lang="ar-AE" b="0" dirty="0"/>
              <a:t>انجام دادن معاینه صحتمندی زنان بطور همه ساله برای تشخیص زودهنگام مشکلات صحی مهم میباشد. </a:t>
            </a:r>
          </a:p>
          <a:p>
            <a:pPr algn="r"/>
            <a:endParaRPr lang="ar-AE" b="0" dirty="0"/>
          </a:p>
          <a:p>
            <a:pPr algn="r"/>
            <a:r>
              <a:rPr lang="ar-AE" b="0" dirty="0"/>
              <a:t>با انجام این کار، مشکلات صحی ممکن است آسانتر مدیریت یا تداوی شوند. این وعده ملاقات همچنین یک فرصت مهم و خصوصی برای خانم شما است تا در رابطه به نگرانی های صحی خود با یک داکتر صحبت کنند یا سوالات خود را بپرسند تا معلوماتی را که برای مراقبت از صحت خود ضرورت دارند بدست آورند.</a:t>
            </a:r>
          </a:p>
          <a:p>
            <a:pPr algn="r"/>
            <a:endParaRPr lang="ar-AE" b="0" dirty="0"/>
          </a:p>
          <a:p>
            <a:pPr algn="r"/>
            <a:r>
              <a:rPr lang="ar-AE" b="0" dirty="0"/>
              <a:t> از اینکه ویدیو های معاینات صحتمندی زنان را تماشا نمودید یک جهان سپاس!</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a:r>
              <a:rPr lang="en-US" dirty="0" err="1"/>
              <a:t>معاینه</a:t>
            </a:r>
            <a:r>
              <a:rPr lang="en-US" dirty="0"/>
              <a:t> </a:t>
            </a:r>
            <a:r>
              <a:rPr lang="en-US" dirty="0" err="1"/>
              <a:t>فزیکی</a:t>
            </a:r>
            <a:r>
              <a:rPr lang="en-US" dirty="0"/>
              <a:t> </a:t>
            </a:r>
            <a:r>
              <a:rPr lang="en-US" dirty="0" err="1"/>
              <a:t>ممکن</a:t>
            </a:r>
            <a:r>
              <a:rPr lang="en-US" dirty="0"/>
              <a:t> </a:t>
            </a:r>
            <a:r>
              <a:rPr lang="en-US" dirty="0" err="1"/>
              <a:t>شامل</a:t>
            </a:r>
            <a:r>
              <a:rPr lang="en-US" dirty="0"/>
              <a:t> </a:t>
            </a:r>
            <a:r>
              <a:rPr lang="en-US" dirty="0" err="1"/>
              <a:t>چک</a:t>
            </a:r>
            <a:r>
              <a:rPr lang="en-US" dirty="0"/>
              <a:t> </a:t>
            </a:r>
            <a:r>
              <a:rPr lang="en-US" dirty="0" err="1"/>
              <a:t>قد</a:t>
            </a:r>
            <a:r>
              <a:rPr lang="en-US" dirty="0"/>
              <a:t> </a:t>
            </a:r>
            <a:r>
              <a:rPr lang="en-US" dirty="0" err="1"/>
              <a:t>و</a:t>
            </a:r>
            <a:r>
              <a:rPr lang="en-US" dirty="0"/>
              <a:t> </a:t>
            </a:r>
            <a:r>
              <a:rPr lang="en-US" dirty="0" err="1"/>
              <a:t>وزن</a:t>
            </a:r>
            <a:r>
              <a:rPr lang="en-US" dirty="0"/>
              <a:t>، </a:t>
            </a:r>
            <a:r>
              <a:rPr lang="en-US" dirty="0" err="1"/>
              <a:t>فشار</a:t>
            </a:r>
            <a:r>
              <a:rPr lang="en-US" dirty="0"/>
              <a:t> </a:t>
            </a:r>
            <a:r>
              <a:rPr lang="en-US" dirty="0" err="1"/>
              <a:t>خون</a:t>
            </a:r>
            <a:r>
              <a:rPr lang="en-US" dirty="0"/>
              <a:t> </a:t>
            </a:r>
            <a:r>
              <a:rPr lang="en-US" dirty="0" err="1"/>
              <a:t>و</a:t>
            </a:r>
            <a:r>
              <a:rPr lang="en-US" dirty="0"/>
              <a:t> </a:t>
            </a:r>
            <a:r>
              <a:rPr lang="en-US" dirty="0" err="1"/>
              <a:t>ضربان</a:t>
            </a:r>
            <a:r>
              <a:rPr lang="en-US" dirty="0"/>
              <a:t> </a:t>
            </a:r>
            <a:r>
              <a:rPr lang="en-US" dirty="0" err="1"/>
              <a:t>قلب</a:t>
            </a:r>
            <a:r>
              <a:rPr lang="en-US" dirty="0"/>
              <a:t> </a:t>
            </a:r>
            <a:r>
              <a:rPr lang="en-US" dirty="0" err="1"/>
              <a:t>خانم</a:t>
            </a:r>
            <a:r>
              <a:rPr lang="en-US" dirty="0"/>
              <a:t> </a:t>
            </a:r>
            <a:r>
              <a:rPr lang="en-US" dirty="0" err="1"/>
              <a:t>شما</a:t>
            </a:r>
            <a:r>
              <a:rPr lang="en-US" dirty="0"/>
              <a:t>، </a:t>
            </a:r>
            <a:r>
              <a:rPr lang="en-US" dirty="0" err="1"/>
              <a:t>بررسی</a:t>
            </a:r>
            <a:r>
              <a:rPr lang="en-US" dirty="0"/>
              <a:t> </a:t>
            </a:r>
            <a:r>
              <a:rPr lang="en-US" dirty="0" err="1"/>
              <a:t>واکسین</a:t>
            </a:r>
            <a:r>
              <a:rPr lang="en-US" dirty="0"/>
              <a:t> </a:t>
            </a:r>
            <a:r>
              <a:rPr lang="en-US" dirty="0" err="1"/>
              <a:t>های</a:t>
            </a:r>
            <a:r>
              <a:rPr lang="en-US" dirty="0"/>
              <a:t> </a:t>
            </a:r>
            <a:r>
              <a:rPr lang="en-US" dirty="0" err="1"/>
              <a:t>شان</a:t>
            </a:r>
            <a:r>
              <a:rPr lang="en-US" dirty="0"/>
              <a:t> </a:t>
            </a:r>
            <a:r>
              <a:rPr lang="en-US" dirty="0" err="1"/>
              <a:t>و</a:t>
            </a:r>
            <a:r>
              <a:rPr lang="en-US" dirty="0"/>
              <a:t> </a:t>
            </a:r>
            <a:r>
              <a:rPr lang="en-US" dirty="0" err="1"/>
              <a:t>معاینات</a:t>
            </a:r>
            <a:r>
              <a:rPr lang="en-US" dirty="0"/>
              <a:t> </a:t>
            </a:r>
            <a:r>
              <a:rPr lang="en-US" dirty="0" err="1"/>
              <a:t>دیگر</a:t>
            </a:r>
            <a:r>
              <a:rPr lang="en-US" dirty="0"/>
              <a:t> </a:t>
            </a:r>
            <a:r>
              <a:rPr lang="en-US" dirty="0" err="1"/>
              <a:t>با</a:t>
            </a:r>
            <a:r>
              <a:rPr lang="en-US" dirty="0"/>
              <a:t> </a:t>
            </a:r>
            <a:r>
              <a:rPr lang="en-US" dirty="0" err="1"/>
              <a:t>در</a:t>
            </a:r>
            <a:r>
              <a:rPr lang="en-US" dirty="0"/>
              <a:t> </a:t>
            </a:r>
            <a:r>
              <a:rPr lang="en-US" dirty="0" err="1"/>
              <a:t>نظر</a:t>
            </a:r>
            <a:r>
              <a:rPr lang="en-US" dirty="0"/>
              <a:t> </a:t>
            </a:r>
            <a:r>
              <a:rPr lang="en-US" dirty="0" err="1"/>
              <a:t>داشت</a:t>
            </a:r>
            <a:r>
              <a:rPr lang="en-US" dirty="0"/>
              <a:t> </a:t>
            </a:r>
            <a:r>
              <a:rPr lang="en-US" dirty="0" err="1"/>
              <a:t>اینکه</a:t>
            </a:r>
            <a:r>
              <a:rPr lang="en-US" dirty="0"/>
              <a:t> </a:t>
            </a:r>
            <a:r>
              <a:rPr lang="en-US" dirty="0" err="1"/>
              <a:t>همسرتان</a:t>
            </a:r>
            <a:r>
              <a:rPr lang="en-US" dirty="0"/>
              <a:t>  </a:t>
            </a:r>
            <a:r>
              <a:rPr lang="en-US" dirty="0" err="1"/>
              <a:t>و</a:t>
            </a:r>
            <a:r>
              <a:rPr lang="en-US" dirty="0"/>
              <a:t> </a:t>
            </a:r>
            <a:r>
              <a:rPr lang="en-US" dirty="0" err="1"/>
              <a:t>دیگر</a:t>
            </a:r>
            <a:r>
              <a:rPr lang="en-US" dirty="0"/>
              <a:t> </a:t>
            </a:r>
            <a:r>
              <a:rPr lang="en-US" dirty="0" err="1"/>
              <a:t>اعضای</a:t>
            </a:r>
            <a:r>
              <a:rPr lang="en-US" dirty="0"/>
              <a:t> </a:t>
            </a:r>
            <a:r>
              <a:rPr lang="en-US" dirty="0" err="1"/>
              <a:t>خانواده</a:t>
            </a:r>
            <a:r>
              <a:rPr lang="en-US" dirty="0"/>
              <a:t> </a:t>
            </a:r>
            <a:r>
              <a:rPr lang="en-US" dirty="0" err="1"/>
              <a:t>ی</a:t>
            </a:r>
            <a:r>
              <a:rPr lang="en-US" dirty="0"/>
              <a:t> </a:t>
            </a:r>
            <a:r>
              <a:rPr lang="en-US" dirty="0" err="1"/>
              <a:t>که</a:t>
            </a:r>
            <a:r>
              <a:rPr lang="en-US" dirty="0"/>
              <a:t> </a:t>
            </a:r>
            <a:r>
              <a:rPr lang="en-US" dirty="0" err="1"/>
              <a:t>زنان</a:t>
            </a:r>
            <a:r>
              <a:rPr lang="en-US" dirty="0"/>
              <a:t> </a:t>
            </a:r>
            <a:r>
              <a:rPr lang="en-US" dirty="0" err="1"/>
              <a:t>و</a:t>
            </a:r>
            <a:r>
              <a:rPr lang="en-US" dirty="0"/>
              <a:t>  </a:t>
            </a:r>
            <a:r>
              <a:rPr lang="en-US" dirty="0" err="1"/>
              <a:t>دختران</a:t>
            </a:r>
            <a:r>
              <a:rPr lang="en-US" dirty="0"/>
              <a:t> </a:t>
            </a:r>
            <a:r>
              <a:rPr lang="en-US" dirty="0" err="1"/>
              <a:t>هستند</a:t>
            </a:r>
            <a:r>
              <a:rPr lang="en-US" dirty="0"/>
              <a:t>  </a:t>
            </a:r>
            <a:r>
              <a:rPr lang="en-US" dirty="0" err="1"/>
              <a:t>چگونه</a:t>
            </a:r>
            <a:r>
              <a:rPr lang="en-US" dirty="0"/>
              <a:t> </a:t>
            </a:r>
            <a:r>
              <a:rPr lang="en-US" dirty="0" err="1"/>
              <a:t>احساس</a:t>
            </a:r>
            <a:r>
              <a:rPr lang="en-US" dirty="0"/>
              <a:t> </a:t>
            </a:r>
            <a:r>
              <a:rPr lang="en-US" dirty="0" err="1"/>
              <a:t>میکنند</a:t>
            </a:r>
            <a:r>
              <a:rPr lang="en-US" dirty="0"/>
              <a:t>، </a:t>
            </a:r>
            <a:r>
              <a:rPr lang="en-US" dirty="0" err="1"/>
              <a:t>میباشد</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a:r>
              <a:rPr lang="en-US" dirty="0" err="1"/>
              <a:t>همچنین</a:t>
            </a:r>
            <a:r>
              <a:rPr lang="en-US" dirty="0"/>
              <a:t>، </a:t>
            </a:r>
            <a:r>
              <a:rPr lang="en-US" dirty="0" err="1"/>
              <a:t>این</a:t>
            </a:r>
            <a:r>
              <a:rPr lang="en-US" dirty="0"/>
              <a:t> </a:t>
            </a:r>
            <a:r>
              <a:rPr lang="en-US" dirty="0" err="1"/>
              <a:t>معاینات</a:t>
            </a:r>
            <a:r>
              <a:rPr lang="en-US" dirty="0"/>
              <a:t> </a:t>
            </a:r>
            <a:r>
              <a:rPr lang="en-US" dirty="0" err="1"/>
              <a:t>معمولاً</a:t>
            </a:r>
            <a:r>
              <a:rPr lang="en-US" dirty="0"/>
              <a:t> </a:t>
            </a:r>
            <a:r>
              <a:rPr lang="en-US" dirty="0" err="1"/>
              <a:t>شامل</a:t>
            </a:r>
            <a:r>
              <a:rPr lang="en-US" dirty="0"/>
              <a:t> </a:t>
            </a:r>
            <a:r>
              <a:rPr lang="en-US" dirty="0" err="1"/>
              <a:t>سه</a:t>
            </a:r>
            <a:r>
              <a:rPr lang="en-US" dirty="0"/>
              <a:t> </a:t>
            </a:r>
            <a:r>
              <a:rPr lang="en-US" dirty="0" err="1"/>
              <a:t>مورد</a:t>
            </a:r>
            <a:r>
              <a:rPr lang="en-US" dirty="0"/>
              <a:t> </a:t>
            </a:r>
            <a:r>
              <a:rPr lang="en-US" dirty="0" err="1"/>
              <a:t>ذیل</a:t>
            </a:r>
            <a:r>
              <a:rPr lang="en-US" dirty="0"/>
              <a:t> </a:t>
            </a:r>
            <a:r>
              <a:rPr lang="en-US" dirty="0" err="1"/>
              <a:t>میباشد</a:t>
            </a:r>
            <a:r>
              <a:rPr lang="en-US" dirty="0"/>
              <a:t>:  </a:t>
            </a:r>
            <a:r>
              <a:rPr lang="en-US" dirty="0" err="1"/>
              <a:t>معاینه</a:t>
            </a:r>
            <a:r>
              <a:rPr lang="en-US" dirty="0"/>
              <a:t> </a:t>
            </a:r>
            <a:r>
              <a:rPr lang="en-US" dirty="0" err="1"/>
              <a:t>سینه</a:t>
            </a:r>
            <a:r>
              <a:rPr lang="en-US" dirty="0"/>
              <a:t>،  </a:t>
            </a:r>
            <a:r>
              <a:rPr lang="en-US" dirty="0" err="1"/>
              <a:t>معاینه</a:t>
            </a:r>
            <a:r>
              <a:rPr lang="en-US" dirty="0"/>
              <a:t> </a:t>
            </a:r>
            <a:r>
              <a:rPr lang="en-US" dirty="0" err="1"/>
              <a:t>لگن</a:t>
            </a:r>
            <a:r>
              <a:rPr lang="en-US" dirty="0"/>
              <a:t> </a:t>
            </a:r>
            <a:r>
              <a:rPr lang="en-US" dirty="0" err="1"/>
              <a:t>خاصره</a:t>
            </a:r>
            <a:r>
              <a:rPr lang="en-US" dirty="0"/>
              <a:t> </a:t>
            </a:r>
            <a:r>
              <a:rPr lang="en-US" dirty="0" err="1"/>
              <a:t>و</a:t>
            </a:r>
            <a:r>
              <a:rPr lang="en-US" dirty="0"/>
              <a:t> </a:t>
            </a:r>
            <a:r>
              <a:rPr lang="en-US" dirty="0" err="1"/>
              <a:t>معاینه</a:t>
            </a:r>
            <a:r>
              <a:rPr lang="en-US" dirty="0"/>
              <a:t> </a:t>
            </a:r>
            <a:r>
              <a:rPr lang="en-US" dirty="0" err="1"/>
              <a:t>پاپ</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471901" y="3279430"/>
            <a:ext cx="7315200" cy="3081338"/>
          </a:xfrm>
          <a:prstGeom prst="rect">
            <a:avLst/>
          </a:prstGeom>
        </p:spPr>
        <p:txBody>
          <a:bodyPr vert="horz" lIns="91440" tIns="45720" rIns="91440" bIns="45720" rtlCol="0"/>
          <a:lstStyle/>
          <a:p>
            <a:pPr algn="r"/>
            <a:r>
              <a:rPr lang="en-US" dirty="0" err="1"/>
              <a:t>اولین</a:t>
            </a:r>
            <a:r>
              <a:rPr lang="en-US" dirty="0"/>
              <a:t> </a:t>
            </a:r>
            <a:r>
              <a:rPr lang="en-US" dirty="0" err="1"/>
              <a:t>چیزی</a:t>
            </a:r>
            <a:r>
              <a:rPr lang="en-US" dirty="0"/>
              <a:t> </a:t>
            </a:r>
            <a:r>
              <a:rPr lang="en-US" dirty="0" err="1"/>
              <a:t>که</a:t>
            </a:r>
            <a:r>
              <a:rPr lang="en-US" dirty="0"/>
              <a:t> </a:t>
            </a:r>
            <a:r>
              <a:rPr lang="en-US" dirty="0" err="1"/>
              <a:t>زن</a:t>
            </a:r>
            <a:r>
              <a:rPr lang="en-US" dirty="0"/>
              <a:t> </a:t>
            </a:r>
            <a:r>
              <a:rPr lang="en-US" dirty="0" err="1"/>
              <a:t>در</a:t>
            </a:r>
            <a:r>
              <a:rPr lang="en-US" dirty="0"/>
              <a:t> </a:t>
            </a:r>
            <a:r>
              <a:rPr lang="en-US" dirty="0" err="1"/>
              <a:t>معاینه</a:t>
            </a:r>
            <a:r>
              <a:rPr lang="en-US" dirty="0"/>
              <a:t> </a:t>
            </a:r>
            <a:r>
              <a:rPr lang="en-US" dirty="0" err="1"/>
              <a:t>صحتمندی</a:t>
            </a:r>
            <a:r>
              <a:rPr lang="en-US" dirty="0"/>
              <a:t> </a:t>
            </a:r>
            <a:r>
              <a:rPr lang="en-US" dirty="0" err="1"/>
              <a:t>زنان</a:t>
            </a:r>
            <a:r>
              <a:rPr lang="en-US" dirty="0"/>
              <a:t> </a:t>
            </a:r>
            <a:r>
              <a:rPr lang="en-US" dirty="0" err="1"/>
              <a:t>انجام</a:t>
            </a:r>
            <a:r>
              <a:rPr lang="en-US" dirty="0"/>
              <a:t> </a:t>
            </a:r>
            <a:r>
              <a:rPr lang="en-US" dirty="0" err="1"/>
              <a:t>میدهد</a:t>
            </a:r>
            <a:r>
              <a:rPr lang="en-US" dirty="0"/>
              <a:t>، </a:t>
            </a:r>
            <a:r>
              <a:rPr lang="en-US" dirty="0" err="1"/>
              <a:t>مراجعه</a:t>
            </a:r>
            <a:r>
              <a:rPr lang="en-US" dirty="0"/>
              <a:t> </a:t>
            </a:r>
            <a:r>
              <a:rPr lang="en-US" dirty="0" err="1"/>
              <a:t>به</a:t>
            </a:r>
            <a:r>
              <a:rPr lang="en-US" dirty="0"/>
              <a:t> </a:t>
            </a:r>
            <a:r>
              <a:rPr lang="en-US" dirty="0" err="1"/>
              <a:t>بخش</a:t>
            </a:r>
            <a:r>
              <a:rPr lang="en-US" dirty="0"/>
              <a:t> </a:t>
            </a:r>
            <a:r>
              <a:rPr lang="en-US" dirty="0" err="1"/>
              <a:t>پذیرائی</a:t>
            </a:r>
            <a:r>
              <a:rPr lang="en-US" dirty="0"/>
              <a:t> </a:t>
            </a:r>
            <a:r>
              <a:rPr lang="en-US" dirty="0" err="1"/>
              <a:t>است</a:t>
            </a:r>
            <a:r>
              <a:rPr lang="en-US" dirty="0"/>
              <a:t>. </a:t>
            </a:r>
          </a:p>
          <a:p>
            <a:endParaRPr lang="en-US" dirty="0"/>
          </a:p>
          <a:p>
            <a:pPr algn="r"/>
            <a:r>
              <a:rPr lang="en-US" dirty="0" err="1"/>
              <a:t>بدین</a:t>
            </a:r>
            <a:r>
              <a:rPr lang="en-US" dirty="0"/>
              <a:t> </a:t>
            </a:r>
            <a:r>
              <a:rPr lang="en-US" dirty="0" err="1"/>
              <a:t>مفهوم</a:t>
            </a:r>
            <a:r>
              <a:rPr lang="en-US" dirty="0"/>
              <a:t> </a:t>
            </a:r>
            <a:r>
              <a:rPr lang="en-US" dirty="0" err="1"/>
              <a:t>که</a:t>
            </a:r>
            <a:r>
              <a:rPr lang="en-US" dirty="0"/>
              <a:t> </a:t>
            </a:r>
            <a:r>
              <a:rPr lang="en-US" dirty="0" err="1"/>
              <a:t>خانم</a:t>
            </a:r>
            <a:r>
              <a:rPr lang="en-US" dirty="0"/>
              <a:t> </a:t>
            </a:r>
            <a:r>
              <a:rPr lang="en-US" dirty="0" err="1"/>
              <a:t>شما</a:t>
            </a:r>
            <a:r>
              <a:rPr lang="en-US" dirty="0"/>
              <a:t> </a:t>
            </a:r>
            <a:r>
              <a:rPr lang="en-US" dirty="0" err="1"/>
              <a:t>باید</a:t>
            </a:r>
            <a:r>
              <a:rPr lang="en-US" dirty="0"/>
              <a:t> </a:t>
            </a:r>
            <a:r>
              <a:rPr lang="en-US" dirty="0" err="1"/>
              <a:t>به</a:t>
            </a:r>
            <a:r>
              <a:rPr lang="en-US" dirty="0"/>
              <a:t> </a:t>
            </a:r>
            <a:r>
              <a:rPr lang="en-US" dirty="0" err="1"/>
              <a:t>بخش</a:t>
            </a:r>
            <a:r>
              <a:rPr lang="en-US" dirty="0"/>
              <a:t> </a:t>
            </a:r>
            <a:r>
              <a:rPr lang="en-US" dirty="0" err="1"/>
              <a:t>پذیرائی</a:t>
            </a:r>
            <a:r>
              <a:rPr lang="en-US" dirty="0"/>
              <a:t> </a:t>
            </a:r>
            <a:r>
              <a:rPr lang="en-US" dirty="0" err="1"/>
              <a:t>برود</a:t>
            </a:r>
            <a:r>
              <a:rPr lang="en-US" dirty="0"/>
              <a:t> </a:t>
            </a:r>
            <a:r>
              <a:rPr lang="en-US" dirty="0" err="1"/>
              <a:t>و</a:t>
            </a:r>
            <a:r>
              <a:rPr lang="en-US" dirty="0"/>
              <a:t> </a:t>
            </a:r>
            <a:r>
              <a:rPr lang="en-US" dirty="0" err="1"/>
              <a:t>نام</a:t>
            </a:r>
            <a:r>
              <a:rPr lang="en-US" dirty="0"/>
              <a:t> </a:t>
            </a:r>
            <a:r>
              <a:rPr lang="en-US" dirty="0" err="1"/>
              <a:t>خود</a:t>
            </a:r>
            <a:r>
              <a:rPr lang="en-US" dirty="0"/>
              <a:t> </a:t>
            </a:r>
            <a:r>
              <a:rPr lang="en-US" dirty="0" err="1"/>
              <a:t>را</a:t>
            </a:r>
            <a:r>
              <a:rPr lang="en-US" dirty="0"/>
              <a:t> </a:t>
            </a:r>
            <a:r>
              <a:rPr lang="en-US" dirty="0" err="1"/>
              <a:t>به</a:t>
            </a:r>
            <a:r>
              <a:rPr lang="en-US" dirty="0"/>
              <a:t> </a:t>
            </a:r>
            <a:r>
              <a:rPr lang="en-US" dirty="0" err="1"/>
              <a:t>کارمند</a:t>
            </a:r>
            <a:r>
              <a:rPr lang="en-US" dirty="0"/>
              <a:t> </a:t>
            </a:r>
            <a:r>
              <a:rPr lang="en-US" dirty="0" err="1"/>
              <a:t>بگوید</a:t>
            </a:r>
            <a:r>
              <a:rPr lang="en-US" dirty="0"/>
              <a:t> </a:t>
            </a:r>
            <a:r>
              <a:rPr lang="en-US" dirty="0" err="1"/>
              <a:t>تا</a:t>
            </a:r>
            <a:r>
              <a:rPr lang="en-US" dirty="0"/>
              <a:t> </a:t>
            </a:r>
            <a:r>
              <a:rPr lang="en-US" dirty="0" err="1"/>
              <a:t>آنها</a:t>
            </a:r>
            <a:r>
              <a:rPr lang="en-US" dirty="0"/>
              <a:t> </a:t>
            </a:r>
            <a:r>
              <a:rPr lang="en-US" dirty="0" err="1"/>
              <a:t>بدانند</a:t>
            </a:r>
            <a:r>
              <a:rPr lang="en-US" dirty="0"/>
              <a:t> </a:t>
            </a:r>
            <a:r>
              <a:rPr lang="en-US" dirty="0" err="1"/>
              <a:t>که</a:t>
            </a:r>
            <a:r>
              <a:rPr lang="en-US" dirty="0"/>
              <a:t> </a:t>
            </a:r>
            <a:r>
              <a:rPr lang="en-US" dirty="0" err="1"/>
              <a:t>خانم</a:t>
            </a:r>
            <a:r>
              <a:rPr lang="en-US" dirty="0"/>
              <a:t> </a:t>
            </a:r>
            <a:r>
              <a:rPr lang="en-US" dirty="0" err="1"/>
              <a:t>شما</a:t>
            </a:r>
            <a:r>
              <a:rPr lang="en-US" dirty="0"/>
              <a:t> </a:t>
            </a:r>
            <a:r>
              <a:rPr lang="en-US" dirty="0" err="1"/>
              <a:t>رسیده</a:t>
            </a:r>
            <a:r>
              <a:rPr lang="en-US" dirty="0"/>
              <a:t> </a:t>
            </a:r>
            <a:r>
              <a:rPr lang="en-US" dirty="0" err="1"/>
              <a:t>اید</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461962" y="3266178"/>
            <a:ext cx="7315200" cy="3081338"/>
          </a:xfrm>
          <a:prstGeom prst="rect">
            <a:avLst/>
          </a:prstGeom>
        </p:spPr>
        <p:txBody>
          <a:bodyPr vert="horz" lIns="91440" tIns="45720" rIns="91440" bIns="45720" rtlCol="0"/>
          <a:lstStyle/>
          <a:p>
            <a:pPr algn="r"/>
            <a:r>
              <a:rPr lang="ar-AE" b="0" dirty="0"/>
              <a:t>کارمند بخش پذیرائی  ممکن است فورمه ای را جهت خانه پری به خانم شما بدهد که شامل سوالات زیر باشد:</a:t>
            </a:r>
          </a:p>
          <a:p>
            <a:pPr algn="r"/>
            <a:r>
              <a:rPr lang="ar-AE" b="0" dirty="0"/>
              <a:t>تاریخچه صحی خانواده، </a:t>
            </a:r>
          </a:p>
          <a:p>
            <a:pPr algn="r"/>
            <a:r>
              <a:rPr lang="ar-AE" b="0" dirty="0"/>
              <a:t>دواهای که خانم شما مصرف میکند، معلومات عمومی، </a:t>
            </a:r>
          </a:p>
          <a:p>
            <a:pPr algn="r"/>
            <a:r>
              <a:rPr lang="ar-AE" b="0" dirty="0"/>
              <a:t>عادت ماهوار ، </a:t>
            </a:r>
          </a:p>
          <a:p>
            <a:pPr algn="r"/>
            <a:r>
              <a:rPr lang="ar-AE" b="0" dirty="0"/>
              <a:t>اینکه آیا مقاربت جنسی داشته اند یا خیر </a:t>
            </a:r>
          </a:p>
          <a:p>
            <a:pPr algn="r"/>
            <a:r>
              <a:rPr lang="ar-AE" b="0" dirty="0"/>
              <a:t>و اینکه آیا قبلاً حامله بوده اند یا نه.</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2590800" y="36513"/>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1712913" y="53181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2296423" y="7848600"/>
            <a:ext cx="3962400" cy="341313"/>
          </a:xfrm>
          <a:prstGeom prst="rect">
            <a:avLst/>
          </a:prstGeom>
        </p:spPr>
        <p:txBody>
          <a:bodyPr vert="horz" lIns="91440" tIns="45720" rIns="91440" bIns="45720" rtlCol="0" anchor="b"/>
          <a:lstStyle>
            <a:lvl1pPr algn="r">
              <a:defRPr sz="1200"/>
            </a:lvl1pPr>
          </a:lstStyle>
          <a:p>
            <a:r>
              <a:rPr lang="cs-CZ" dirty="0"/>
              <a:t>‹#›</a:t>
            </a:r>
          </a:p>
        </p:txBody>
      </p:sp>
      <p:sp>
        <p:nvSpPr>
          <p:cNvPr id="11" name="TextBox 10">
            <a:extLst>
              <a:ext uri="{FF2B5EF4-FFF2-40B4-BE49-F238E27FC236}">
                <a16:creationId xmlns:a16="http://schemas.microsoft.com/office/drawing/2014/main" id="{914E6335-CA6B-EFEB-813F-B10EF9D976FD}"/>
              </a:ext>
            </a:extLst>
          </p:cNvPr>
          <p:cNvSpPr txBox="1"/>
          <p:nvPr/>
        </p:nvSpPr>
        <p:spPr>
          <a:xfrm>
            <a:off x="1673087" y="3556337"/>
            <a:ext cx="4578626" cy="2031325"/>
          </a:xfrm>
          <a:prstGeom prst="rect">
            <a:avLst/>
          </a:prstGeom>
          <a:noFill/>
        </p:spPr>
        <p:txBody>
          <a:bodyPr wrap="square">
            <a:spAutoFit/>
          </a:bodyPr>
          <a:lstStyle/>
          <a:p>
            <a:pPr algn="r"/>
            <a:r>
              <a:rPr lang="en-US" b="1" dirty="0" err="1">
                <a:latin typeface="Roboto Slab" pitchFamily="2" charset="0"/>
              </a:rPr>
              <a:t>اگر</a:t>
            </a:r>
            <a:r>
              <a:rPr lang="en-US" b="1" dirty="0">
                <a:latin typeface="Roboto Slab" pitchFamily="2" charset="0"/>
              </a:rPr>
              <a:t> </a:t>
            </a:r>
            <a:r>
              <a:rPr lang="en-US" b="1" dirty="0" err="1">
                <a:latin typeface="Roboto Slab" pitchFamily="2" charset="0"/>
              </a:rPr>
              <a:t>خانم</a:t>
            </a:r>
            <a:r>
              <a:rPr lang="en-US" b="1" dirty="0">
                <a:latin typeface="Roboto Slab" pitchFamily="2" charset="0"/>
              </a:rPr>
              <a:t> </a:t>
            </a:r>
            <a:r>
              <a:rPr lang="en-US" b="1" dirty="0" err="1">
                <a:latin typeface="Roboto Slab" pitchFamily="2" charset="0"/>
              </a:rPr>
              <a:t>شما</a:t>
            </a:r>
            <a:r>
              <a:rPr lang="en-US" b="1" dirty="0">
                <a:latin typeface="Roboto Slab" pitchFamily="2" charset="0"/>
              </a:rPr>
              <a:t> </a:t>
            </a:r>
            <a:r>
              <a:rPr lang="en-US" b="1" dirty="0" err="1">
                <a:latin typeface="Roboto Slab" pitchFamily="2" charset="0"/>
              </a:rPr>
              <a:t>برای</a:t>
            </a:r>
            <a:r>
              <a:rPr lang="en-US" b="1" dirty="0">
                <a:latin typeface="Roboto Slab" pitchFamily="2" charset="0"/>
              </a:rPr>
              <a:t> </a:t>
            </a:r>
            <a:r>
              <a:rPr lang="en-US" b="1" dirty="0" err="1">
                <a:latin typeface="Roboto Slab" pitchFamily="2" charset="0"/>
              </a:rPr>
              <a:t>خواندن</a:t>
            </a:r>
            <a:r>
              <a:rPr lang="en-US" b="1" dirty="0">
                <a:latin typeface="Roboto Slab" pitchFamily="2" charset="0"/>
              </a:rPr>
              <a:t> </a:t>
            </a:r>
            <a:r>
              <a:rPr lang="en-US" b="1" dirty="0" err="1">
                <a:latin typeface="Roboto Slab" pitchFamily="2" charset="0"/>
              </a:rPr>
              <a:t>و</a:t>
            </a:r>
            <a:r>
              <a:rPr lang="en-US" b="1" dirty="0">
                <a:latin typeface="Roboto Slab" pitchFamily="2" charset="0"/>
              </a:rPr>
              <a:t> </a:t>
            </a:r>
            <a:r>
              <a:rPr lang="en-US" b="1" dirty="0" err="1">
                <a:latin typeface="Roboto Slab" pitchFamily="2" charset="0"/>
              </a:rPr>
              <a:t>خانه</a:t>
            </a:r>
            <a:r>
              <a:rPr lang="en-US" b="1" dirty="0">
                <a:latin typeface="Roboto Slab" pitchFamily="2" charset="0"/>
              </a:rPr>
              <a:t> </a:t>
            </a:r>
            <a:r>
              <a:rPr lang="en-US" b="1" dirty="0" err="1">
                <a:latin typeface="Roboto Slab" pitchFamily="2" charset="0"/>
              </a:rPr>
              <a:t>پری</a:t>
            </a:r>
            <a:r>
              <a:rPr lang="en-US" b="1" dirty="0">
                <a:latin typeface="Roboto Slab" pitchFamily="2" charset="0"/>
              </a:rPr>
              <a:t> </a:t>
            </a:r>
            <a:r>
              <a:rPr lang="en-US" b="1" dirty="0" err="1">
                <a:latin typeface="Roboto Slab" pitchFamily="2" charset="0"/>
              </a:rPr>
              <a:t>فورم</a:t>
            </a:r>
            <a:r>
              <a:rPr lang="en-US" b="1" dirty="0">
                <a:latin typeface="Roboto Slab" pitchFamily="2" charset="0"/>
              </a:rPr>
              <a:t> </a:t>
            </a:r>
            <a:r>
              <a:rPr lang="en-US" b="1" dirty="0" err="1">
                <a:latin typeface="Roboto Slab" pitchFamily="2" charset="0"/>
              </a:rPr>
              <a:t>به</a:t>
            </a:r>
            <a:r>
              <a:rPr lang="en-US" b="1" dirty="0">
                <a:latin typeface="Roboto Slab" pitchFamily="2" charset="0"/>
              </a:rPr>
              <a:t> </a:t>
            </a:r>
            <a:r>
              <a:rPr lang="en-US" b="1" dirty="0" err="1">
                <a:latin typeface="Roboto Slab" pitchFamily="2" charset="0"/>
              </a:rPr>
              <a:t>زبان</a:t>
            </a:r>
            <a:r>
              <a:rPr lang="en-US" b="1" dirty="0">
                <a:latin typeface="Roboto Slab" pitchFamily="2" charset="0"/>
              </a:rPr>
              <a:t> </a:t>
            </a:r>
            <a:r>
              <a:rPr lang="en-US" b="1" dirty="0" err="1">
                <a:latin typeface="Roboto Slab" pitchFamily="2" charset="0"/>
              </a:rPr>
              <a:t>مادری</a:t>
            </a:r>
            <a:r>
              <a:rPr lang="en-US" b="1" dirty="0">
                <a:latin typeface="Roboto Slab" pitchFamily="2" charset="0"/>
              </a:rPr>
              <a:t> </a:t>
            </a:r>
            <a:r>
              <a:rPr lang="en-US" b="1" dirty="0" err="1">
                <a:latin typeface="Roboto Slab" pitchFamily="2" charset="0"/>
              </a:rPr>
              <a:t>خود</a:t>
            </a:r>
            <a:r>
              <a:rPr lang="en-US" b="1" dirty="0">
                <a:latin typeface="Roboto Slab" pitchFamily="2" charset="0"/>
              </a:rPr>
              <a:t> </a:t>
            </a:r>
            <a:r>
              <a:rPr lang="en-US" b="1" dirty="0" err="1">
                <a:latin typeface="Roboto Slab" pitchFamily="2" charset="0"/>
              </a:rPr>
              <a:t>به</a:t>
            </a:r>
            <a:r>
              <a:rPr lang="en-US" b="1" dirty="0">
                <a:latin typeface="Roboto Slab" pitchFamily="2" charset="0"/>
              </a:rPr>
              <a:t> </a:t>
            </a:r>
            <a:r>
              <a:rPr lang="en-US" b="1" dirty="0" err="1">
                <a:latin typeface="Roboto Slab" pitchFamily="2" charset="0"/>
              </a:rPr>
              <a:t>کمک</a:t>
            </a:r>
            <a:r>
              <a:rPr lang="en-US" b="1" dirty="0">
                <a:latin typeface="Roboto Slab" pitchFamily="2" charset="0"/>
              </a:rPr>
              <a:t> </a:t>
            </a:r>
            <a:r>
              <a:rPr lang="en-US" b="1" dirty="0" err="1">
                <a:latin typeface="Roboto Slab" pitchFamily="2" charset="0"/>
              </a:rPr>
              <a:t>نیاز</a:t>
            </a:r>
            <a:r>
              <a:rPr lang="en-US" b="1" dirty="0">
                <a:latin typeface="Roboto Slab" pitchFamily="2" charset="0"/>
              </a:rPr>
              <a:t> </a:t>
            </a:r>
            <a:r>
              <a:rPr lang="en-US" b="1" dirty="0" err="1">
                <a:latin typeface="Roboto Slab" pitchFamily="2" charset="0"/>
              </a:rPr>
              <a:t>دارد</a:t>
            </a:r>
            <a:r>
              <a:rPr lang="en-US" b="1" dirty="0">
                <a:latin typeface="Roboto Slab" pitchFamily="2" charset="0"/>
              </a:rPr>
              <a:t>، </a:t>
            </a:r>
            <a:r>
              <a:rPr lang="en-US" b="1" dirty="0" err="1">
                <a:latin typeface="Roboto Slab" pitchFamily="2" charset="0"/>
              </a:rPr>
              <a:t>یک</a:t>
            </a:r>
            <a:r>
              <a:rPr lang="en-US" b="1" dirty="0">
                <a:latin typeface="Roboto Slab" pitchFamily="2" charset="0"/>
              </a:rPr>
              <a:t> </a:t>
            </a:r>
            <a:r>
              <a:rPr lang="en-US" b="1" dirty="0" err="1">
                <a:latin typeface="Roboto Slab" pitchFamily="2" charset="0"/>
              </a:rPr>
              <a:t>ترجمان</a:t>
            </a:r>
            <a:r>
              <a:rPr lang="en-US" b="1" dirty="0">
                <a:latin typeface="Roboto Slab" pitchFamily="2" charset="0"/>
              </a:rPr>
              <a:t> </a:t>
            </a:r>
            <a:r>
              <a:rPr lang="en-US" b="1" dirty="0" err="1">
                <a:latin typeface="Roboto Slab" pitchFamily="2" charset="0"/>
              </a:rPr>
              <a:t>برای</a:t>
            </a:r>
            <a:r>
              <a:rPr lang="en-US" b="1" dirty="0">
                <a:latin typeface="Roboto Slab" pitchFamily="2" charset="0"/>
              </a:rPr>
              <a:t> </a:t>
            </a:r>
            <a:r>
              <a:rPr lang="en-US" b="1" dirty="0" err="1">
                <a:latin typeface="Roboto Slab" pitchFamily="2" charset="0"/>
              </a:rPr>
              <a:t>کمک</a:t>
            </a:r>
            <a:r>
              <a:rPr lang="en-US" b="1" dirty="0">
                <a:latin typeface="Roboto Slab" pitchFamily="2" charset="0"/>
              </a:rPr>
              <a:t> </a:t>
            </a:r>
            <a:r>
              <a:rPr lang="en-US" b="1" dirty="0" err="1">
                <a:latin typeface="Roboto Slab" pitchFamily="2" charset="0"/>
              </a:rPr>
              <a:t>برایشان</a:t>
            </a:r>
            <a:r>
              <a:rPr lang="en-US" b="1" dirty="0">
                <a:latin typeface="Roboto Slab" pitchFamily="2" charset="0"/>
              </a:rPr>
              <a:t> </a:t>
            </a:r>
            <a:r>
              <a:rPr lang="en-US" b="1" dirty="0" err="1">
                <a:latin typeface="Roboto Slab" pitchFamily="2" charset="0"/>
              </a:rPr>
              <a:t>فراهم</a:t>
            </a:r>
            <a:r>
              <a:rPr lang="en-US" b="1" dirty="0">
                <a:latin typeface="Roboto Slab" pitchFamily="2" charset="0"/>
              </a:rPr>
              <a:t> </a:t>
            </a:r>
            <a:r>
              <a:rPr lang="en-US" b="1" dirty="0" err="1">
                <a:latin typeface="Roboto Slab" pitchFamily="2" charset="0"/>
              </a:rPr>
              <a:t>میشود</a:t>
            </a:r>
            <a:r>
              <a:rPr lang="en-US" b="1" dirty="0">
                <a:latin typeface="Roboto Slab" pitchFamily="2" charset="0"/>
              </a:rPr>
              <a:t>. </a:t>
            </a:r>
          </a:p>
          <a:p>
            <a:endParaRPr lang="en-US" b="1" dirty="0">
              <a:latin typeface="Roboto Slab" pitchFamily="2" charset="0"/>
            </a:endParaRPr>
          </a:p>
          <a:p>
            <a:pPr algn="r"/>
            <a:r>
              <a:rPr lang="en-US" b="1" dirty="0" err="1">
                <a:latin typeface="Roboto Slab" pitchFamily="2" charset="0"/>
              </a:rPr>
              <a:t>اگر</a:t>
            </a:r>
            <a:r>
              <a:rPr lang="en-US" b="1" dirty="0">
                <a:latin typeface="Roboto Slab" pitchFamily="2" charset="0"/>
              </a:rPr>
              <a:t> </a:t>
            </a:r>
            <a:r>
              <a:rPr lang="en-US" b="1" dirty="0" err="1">
                <a:latin typeface="Roboto Slab" pitchFamily="2" charset="0"/>
              </a:rPr>
              <a:t>ترجمان</a:t>
            </a:r>
            <a:r>
              <a:rPr lang="en-US" b="1" dirty="0">
                <a:latin typeface="Roboto Slab" pitchFamily="2" charset="0"/>
              </a:rPr>
              <a:t> </a:t>
            </a:r>
            <a:r>
              <a:rPr lang="en-US" b="1" dirty="0" err="1">
                <a:latin typeface="Roboto Slab" pitchFamily="2" charset="0"/>
              </a:rPr>
              <a:t>شخصاً</a:t>
            </a:r>
            <a:r>
              <a:rPr lang="en-US" b="1" dirty="0">
                <a:latin typeface="Roboto Slab" pitchFamily="2" charset="0"/>
              </a:rPr>
              <a:t> </a:t>
            </a:r>
            <a:r>
              <a:rPr lang="en-US" b="1" dirty="0" err="1">
                <a:latin typeface="Roboto Slab" pitchFamily="2" charset="0"/>
              </a:rPr>
              <a:t>در</a:t>
            </a:r>
            <a:r>
              <a:rPr lang="en-US" b="1" dirty="0">
                <a:latin typeface="Roboto Slab" pitchFamily="2" charset="0"/>
              </a:rPr>
              <a:t> </a:t>
            </a:r>
            <a:r>
              <a:rPr lang="en-US" b="1" dirty="0" err="1">
                <a:latin typeface="Roboto Slab" pitchFamily="2" charset="0"/>
              </a:rPr>
              <a:t>آنجا</a:t>
            </a:r>
            <a:r>
              <a:rPr lang="en-US" b="1" dirty="0">
                <a:latin typeface="Roboto Slab" pitchFamily="2" charset="0"/>
              </a:rPr>
              <a:t> </a:t>
            </a:r>
            <a:r>
              <a:rPr lang="en-US" b="1" dirty="0" err="1">
                <a:latin typeface="Roboto Slab" pitchFamily="2" charset="0"/>
              </a:rPr>
              <a:t>حضور</a:t>
            </a:r>
            <a:r>
              <a:rPr lang="en-US" b="1" dirty="0">
                <a:latin typeface="Roboto Slab" pitchFamily="2" charset="0"/>
              </a:rPr>
              <a:t> </a:t>
            </a:r>
            <a:r>
              <a:rPr lang="en-US" b="1" dirty="0" err="1">
                <a:latin typeface="Roboto Slab" pitchFamily="2" charset="0"/>
              </a:rPr>
              <a:t>نداشته</a:t>
            </a:r>
            <a:r>
              <a:rPr lang="en-US" b="1" dirty="0">
                <a:latin typeface="Roboto Slab" pitchFamily="2" charset="0"/>
              </a:rPr>
              <a:t> </a:t>
            </a:r>
            <a:r>
              <a:rPr lang="en-US" b="1" dirty="0" err="1">
                <a:latin typeface="Roboto Slab" pitchFamily="2" charset="0"/>
              </a:rPr>
              <a:t>باشد</a:t>
            </a:r>
            <a:r>
              <a:rPr lang="en-US" b="1" dirty="0">
                <a:latin typeface="Roboto Slab" pitchFamily="2" charset="0"/>
              </a:rPr>
              <a:t> </a:t>
            </a:r>
            <a:r>
              <a:rPr lang="en-US" b="1" dirty="0" err="1">
                <a:latin typeface="Roboto Slab" pitchFamily="2" charset="0"/>
              </a:rPr>
              <a:t>یا</a:t>
            </a:r>
            <a:r>
              <a:rPr lang="en-US" b="1" dirty="0">
                <a:latin typeface="Roboto Slab" pitchFamily="2" charset="0"/>
              </a:rPr>
              <a:t> </a:t>
            </a:r>
            <a:r>
              <a:rPr lang="en-US" b="1" dirty="0" err="1">
                <a:latin typeface="Roboto Slab" pitchFamily="2" charset="0"/>
              </a:rPr>
              <a:t>باید</a:t>
            </a:r>
            <a:r>
              <a:rPr lang="en-US" b="1" dirty="0">
                <a:latin typeface="Roboto Slab" pitchFamily="2" charset="0"/>
              </a:rPr>
              <a:t> </a:t>
            </a:r>
            <a:r>
              <a:rPr lang="en-US" b="1" dirty="0" err="1">
                <a:latin typeface="Roboto Slab" pitchFamily="2" charset="0"/>
              </a:rPr>
              <a:t>از</a:t>
            </a:r>
            <a:r>
              <a:rPr lang="en-US" b="1" dirty="0">
                <a:latin typeface="Roboto Slab" pitchFamily="2" charset="0"/>
              </a:rPr>
              <a:t> </a:t>
            </a:r>
            <a:r>
              <a:rPr lang="en-US" b="1" dirty="0" err="1">
                <a:latin typeface="Roboto Slab" pitchFamily="2" charset="0"/>
              </a:rPr>
              <a:t>طریق</a:t>
            </a:r>
            <a:r>
              <a:rPr lang="en-US" b="1" dirty="0">
                <a:latin typeface="Roboto Slab" pitchFamily="2" charset="0"/>
              </a:rPr>
              <a:t> </a:t>
            </a:r>
            <a:r>
              <a:rPr lang="en-US" b="1" dirty="0" err="1">
                <a:latin typeface="Roboto Slab" pitchFamily="2" charset="0"/>
              </a:rPr>
              <a:t>تلیفون</a:t>
            </a:r>
            <a:r>
              <a:rPr lang="en-US" b="1" dirty="0">
                <a:latin typeface="Roboto Slab" pitchFamily="2" charset="0"/>
              </a:rPr>
              <a:t> </a:t>
            </a:r>
            <a:r>
              <a:rPr lang="en-US" b="1" dirty="0" err="1">
                <a:latin typeface="Roboto Slab" pitchFamily="2" charset="0"/>
              </a:rPr>
              <a:t>با</a:t>
            </a:r>
            <a:r>
              <a:rPr lang="en-US" b="1" dirty="0">
                <a:latin typeface="Roboto Slab" pitchFamily="2" charset="0"/>
              </a:rPr>
              <a:t> </a:t>
            </a:r>
            <a:r>
              <a:rPr lang="en-US" b="1" dirty="0" err="1">
                <a:latin typeface="Roboto Slab" pitchFamily="2" charset="0"/>
              </a:rPr>
              <a:t>وی</a:t>
            </a:r>
            <a:r>
              <a:rPr lang="en-US" b="1" dirty="0">
                <a:latin typeface="Roboto Slab" pitchFamily="2" charset="0"/>
              </a:rPr>
              <a:t> </a:t>
            </a:r>
            <a:r>
              <a:rPr lang="en-US" b="1" dirty="0" err="1">
                <a:latin typeface="Roboto Slab" pitchFamily="2" charset="0"/>
              </a:rPr>
              <a:t>تماس</a:t>
            </a:r>
            <a:r>
              <a:rPr lang="en-US" b="1" dirty="0">
                <a:latin typeface="Roboto Slab" pitchFamily="2" charset="0"/>
              </a:rPr>
              <a:t> </a:t>
            </a:r>
            <a:r>
              <a:rPr lang="en-US" b="1" dirty="0" err="1">
                <a:latin typeface="Roboto Slab" pitchFamily="2" charset="0"/>
              </a:rPr>
              <a:t>گرفته</a:t>
            </a:r>
            <a:r>
              <a:rPr lang="en-US" b="1" dirty="0">
                <a:latin typeface="Roboto Slab" pitchFamily="2" charset="0"/>
              </a:rPr>
              <a:t> </a:t>
            </a:r>
            <a:r>
              <a:rPr lang="en-US" b="1" dirty="0" err="1">
                <a:latin typeface="Roboto Slab" pitchFamily="2" charset="0"/>
              </a:rPr>
              <a:t>شود</a:t>
            </a:r>
            <a:r>
              <a:rPr lang="en-US" b="1" dirty="0">
                <a:latin typeface="Roboto Slab" pitchFamily="2" charset="0"/>
              </a:rPr>
              <a:t>، </a:t>
            </a:r>
            <a:r>
              <a:rPr lang="en-US" b="1" dirty="0" err="1">
                <a:latin typeface="Roboto Slab" pitchFamily="2" charset="0"/>
              </a:rPr>
              <a:t>خانم</a:t>
            </a:r>
            <a:r>
              <a:rPr lang="en-US" b="1" dirty="0">
                <a:latin typeface="Roboto Slab" pitchFamily="2" charset="0"/>
              </a:rPr>
              <a:t> </a:t>
            </a:r>
            <a:r>
              <a:rPr lang="en-US" b="1" dirty="0" err="1">
                <a:latin typeface="Roboto Slab" pitchFamily="2" charset="0"/>
              </a:rPr>
              <a:t>تان</a:t>
            </a:r>
            <a:r>
              <a:rPr lang="en-US" b="1" dirty="0">
                <a:latin typeface="Roboto Slab" pitchFamily="2" charset="0"/>
              </a:rPr>
              <a:t> </a:t>
            </a:r>
            <a:r>
              <a:rPr lang="en-US" b="1" dirty="0" err="1">
                <a:latin typeface="Roboto Slab" pitchFamily="2" charset="0"/>
              </a:rPr>
              <a:t>فورمه</a:t>
            </a:r>
            <a:r>
              <a:rPr lang="en-US" b="1" dirty="0">
                <a:latin typeface="Roboto Slab" pitchFamily="2" charset="0"/>
              </a:rPr>
              <a:t> </a:t>
            </a:r>
            <a:r>
              <a:rPr lang="en-US" b="1" dirty="0" err="1">
                <a:latin typeface="Roboto Slab" pitchFamily="2" charset="0"/>
              </a:rPr>
              <a:t>ها</a:t>
            </a:r>
            <a:r>
              <a:rPr lang="en-US" b="1" dirty="0">
                <a:latin typeface="Roboto Slab" pitchFamily="2" charset="0"/>
              </a:rPr>
              <a:t> </a:t>
            </a:r>
            <a:r>
              <a:rPr lang="en-US" b="1" dirty="0" err="1">
                <a:latin typeface="Roboto Slab" pitchFamily="2" charset="0"/>
              </a:rPr>
              <a:t>را</a:t>
            </a:r>
            <a:r>
              <a:rPr lang="en-US" b="1" dirty="0">
                <a:latin typeface="Roboto Slab" pitchFamily="2" charset="0"/>
              </a:rPr>
              <a:t> </a:t>
            </a:r>
            <a:r>
              <a:rPr lang="en-US" b="1" dirty="0" err="1">
                <a:latin typeface="Roboto Slab" pitchFamily="2" charset="0"/>
              </a:rPr>
              <a:t>تا</a:t>
            </a:r>
            <a:r>
              <a:rPr lang="en-US" b="1" dirty="0">
                <a:latin typeface="Roboto Slab" pitchFamily="2" charset="0"/>
              </a:rPr>
              <a:t> </a:t>
            </a:r>
            <a:r>
              <a:rPr lang="en-US" b="1" dirty="0" err="1">
                <a:latin typeface="Roboto Slab" pitchFamily="2" charset="0"/>
              </a:rPr>
              <a:t>زمانی</a:t>
            </a:r>
            <a:r>
              <a:rPr lang="en-US" b="1" dirty="0">
                <a:latin typeface="Roboto Slab" pitchFamily="2" charset="0"/>
              </a:rPr>
              <a:t> </a:t>
            </a:r>
            <a:r>
              <a:rPr lang="en-US" b="1" dirty="0" err="1">
                <a:latin typeface="Roboto Slab" pitchFamily="2" charset="0"/>
              </a:rPr>
              <a:t>که</a:t>
            </a:r>
            <a:r>
              <a:rPr lang="en-US" b="1" dirty="0">
                <a:latin typeface="Roboto Slab" pitchFamily="2" charset="0"/>
              </a:rPr>
              <a:t> </a:t>
            </a:r>
            <a:r>
              <a:rPr lang="en-US" b="1" dirty="0" err="1">
                <a:latin typeface="Roboto Slab" pitchFamily="2" charset="0"/>
              </a:rPr>
              <a:t>ترجمان</a:t>
            </a:r>
            <a:r>
              <a:rPr lang="en-US" b="1" dirty="0">
                <a:latin typeface="Roboto Slab" pitchFamily="2" charset="0"/>
              </a:rPr>
              <a:t> </a:t>
            </a:r>
            <a:r>
              <a:rPr lang="en-US" b="1" dirty="0" err="1">
                <a:latin typeface="Roboto Slab" pitchFamily="2" charset="0"/>
              </a:rPr>
              <a:t>آماده</a:t>
            </a:r>
            <a:r>
              <a:rPr lang="en-US" b="1" dirty="0">
                <a:latin typeface="Roboto Slab" pitchFamily="2" charset="0"/>
              </a:rPr>
              <a:t> </a:t>
            </a:r>
            <a:r>
              <a:rPr lang="en-US" b="1" dirty="0" err="1">
                <a:latin typeface="Roboto Slab" pitchFamily="2" charset="0"/>
              </a:rPr>
              <a:t>میشود</a:t>
            </a:r>
            <a:r>
              <a:rPr lang="en-US" b="1" dirty="0">
                <a:latin typeface="Roboto Slab" pitchFamily="2" charset="0"/>
              </a:rPr>
              <a:t> </a:t>
            </a:r>
            <a:r>
              <a:rPr lang="en-US" b="1" dirty="0" err="1">
                <a:latin typeface="Roboto Slab" pitchFamily="2" charset="0"/>
              </a:rPr>
              <a:t>نزد</a:t>
            </a:r>
            <a:r>
              <a:rPr lang="en-US" b="1" dirty="0">
                <a:latin typeface="Roboto Slab" pitchFamily="2" charset="0"/>
              </a:rPr>
              <a:t> </a:t>
            </a:r>
            <a:r>
              <a:rPr lang="en-US" b="1" dirty="0" err="1">
                <a:latin typeface="Roboto Slab" pitchFamily="2" charset="0"/>
              </a:rPr>
              <a:t>خود</a:t>
            </a:r>
            <a:r>
              <a:rPr lang="en-US" b="1" dirty="0">
                <a:latin typeface="Roboto Slab" pitchFamily="2" charset="0"/>
              </a:rPr>
              <a:t> </a:t>
            </a:r>
            <a:r>
              <a:rPr lang="en-US" b="1" dirty="0" err="1">
                <a:latin typeface="Roboto Slab" pitchFamily="2" charset="0"/>
              </a:rPr>
              <a:t>نگهدارد</a:t>
            </a:r>
            <a:r>
              <a:rPr lang="en-US" b="1" dirty="0">
                <a:latin typeface="Roboto Slab" pitchFamily="2"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09600" y="3249613"/>
            <a:ext cx="7315200" cy="3081338"/>
          </a:xfrm>
          <a:prstGeom prst="rect">
            <a:avLst/>
          </a:prstGeom>
        </p:spPr>
        <p:txBody>
          <a:bodyPr vert="horz" lIns="91440" tIns="45720" rIns="91440" bIns="45720" rtlCol="0"/>
          <a:lstStyle/>
          <a:p>
            <a:pPr algn="r"/>
            <a:r>
              <a:rPr lang="ar-AE" b="0" dirty="0"/>
              <a:t>پس از اینکه ثبت نام تکمیل کردید، خانم تان در صالون انتظار منتظر میماند تا نام شان را صدا بزنند. </a:t>
            </a:r>
          </a:p>
          <a:p>
            <a:endParaRPr lang="ar-AE" b="0" dirty="0"/>
          </a:p>
          <a:p>
            <a:pPr algn="r"/>
            <a:r>
              <a:rPr lang="ar-AE" b="0" dirty="0"/>
              <a:t>زمانی که نام صدا زده شد، یک دستیار صحی یا نرس خانم شما را به ساحه معاینات در کلنیک همراهی خواهد کرد...</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dirty="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762000" y="3279430"/>
            <a:ext cx="7315200" cy="3081338"/>
          </a:xfrm>
          <a:prstGeom prst="rect">
            <a:avLst/>
          </a:prstGeom>
        </p:spPr>
        <p:txBody>
          <a:bodyPr vert="horz" lIns="91440" tIns="45720" rIns="91440" bIns="45720" rtlCol="0"/>
          <a:lstStyle/>
          <a:p>
            <a:pPr algn="r"/>
            <a:r>
              <a:rPr lang="ar-AE" b="0" dirty="0"/>
              <a:t>...و قد، وزن و فشار خون خانم شما را   اندازه گیری می کند. </a:t>
            </a:r>
          </a:p>
          <a:p>
            <a:pPr algn="r"/>
            <a:endParaRPr lang="ar-AE" b="0" dirty="0"/>
          </a:p>
          <a:p>
            <a:pPr algn="r"/>
            <a:r>
              <a:rPr lang="ar-AE" b="0" dirty="0"/>
              <a:t>آنها همچنین در مورد شکایات صحی، تاریخچه صحی و تاریخچه صحی خانواده تان از خانم تان پرسان خواهند کرد. </a:t>
            </a:r>
          </a:p>
          <a:p>
            <a:endParaRPr lang="ar-AE" b="0" dirty="0"/>
          </a:p>
          <a:p>
            <a:pPr algn="r"/>
            <a:r>
              <a:rPr lang="ar-AE" b="0" dirty="0"/>
              <a:t>این معلومات به داکتر داده خواهد شد.</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dirty="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Roboto Slab" pitchFamily="2"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Roboto Slab"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Roboto Slab" pitchFamily="2" charset="0"/>
              </a:defRPr>
            </a:lvl1pPr>
          </a:lstStyle>
          <a:p>
            <a:fld id="{1D8BD707-D9CF-40AE-B4C6-C98DA3205C09}" type="datetimeFigureOut">
              <a:rPr lang="en-US" smtClean="0"/>
              <a:pPr/>
              <a:t>3/11/24</a:t>
            </a:fld>
            <a:endParaRPr lang="en-US" dirty="0"/>
          </a:p>
        </p:txBody>
      </p:sp>
      <p:sp>
        <p:nvSpPr>
          <p:cNvPr id="5" name="Footer Placeholder 4"/>
          <p:cNvSpPr>
            <a:spLocks noGrp="1"/>
          </p:cNvSpPr>
          <p:nvPr>
            <p:ph type="ftr" sz="quarter" idx="11"/>
          </p:nvPr>
        </p:nvSpPr>
        <p:spPr/>
        <p:txBody>
          <a:bodyPr/>
          <a:lstStyle>
            <a:lvl1pPr>
              <a:defRPr b="1" i="0">
                <a:latin typeface="Roboto Slab" pitchFamily="2"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Roboto Slab" pitchFamily="2"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Roboto Slab" pitchFamily="2"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Roboto Slab" pitchFamily="2" charset="0"/>
              </a:defRPr>
            </a:lvl1pPr>
            <a:lvl2pPr>
              <a:defRPr b="1" i="0">
                <a:latin typeface="Roboto Slab" pitchFamily="2" charset="0"/>
              </a:defRPr>
            </a:lvl2pPr>
            <a:lvl3pPr>
              <a:defRPr b="1" i="0">
                <a:latin typeface="Roboto Slab" pitchFamily="2" charset="0"/>
              </a:defRPr>
            </a:lvl3pPr>
            <a:lvl4pPr>
              <a:defRPr b="1" i="0">
                <a:latin typeface="Roboto Slab" pitchFamily="2" charset="0"/>
              </a:defRPr>
            </a:lvl4pPr>
            <a:lvl5pPr>
              <a:defRPr b="1" i="0">
                <a:latin typeface="Roboto Slab"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Roboto Slab" pitchFamily="2" charset="0"/>
              </a:defRPr>
            </a:lvl1pPr>
          </a:lstStyle>
          <a:p>
            <a:fld id="{1D8BD707-D9CF-40AE-B4C6-C98DA3205C09}" type="datetimeFigureOut">
              <a:rPr lang="en-US" smtClean="0"/>
              <a:pPr/>
              <a:t>3/11/24</a:t>
            </a:fld>
            <a:endParaRPr lang="en-US" dirty="0"/>
          </a:p>
        </p:txBody>
      </p:sp>
      <p:sp>
        <p:nvSpPr>
          <p:cNvPr id="5" name="Footer Placeholder 4"/>
          <p:cNvSpPr>
            <a:spLocks noGrp="1"/>
          </p:cNvSpPr>
          <p:nvPr>
            <p:ph type="ftr" sz="quarter" idx="11"/>
          </p:nvPr>
        </p:nvSpPr>
        <p:spPr/>
        <p:txBody>
          <a:bodyPr/>
          <a:lstStyle>
            <a:lvl1pPr>
              <a:defRPr b="1" i="0">
                <a:latin typeface="Roboto Slab" pitchFamily="2"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Roboto Slab" pitchFamily="2"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Roboto Slab" pitchFamily="2"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Roboto Slab" pitchFamily="2" charset="0"/>
              </a:defRPr>
            </a:lvl1pPr>
            <a:lvl2pPr>
              <a:defRPr b="1" i="0">
                <a:latin typeface="Roboto Slab" pitchFamily="2" charset="0"/>
              </a:defRPr>
            </a:lvl2pPr>
            <a:lvl3pPr>
              <a:defRPr b="1" i="0">
                <a:latin typeface="Roboto Slab" pitchFamily="2" charset="0"/>
              </a:defRPr>
            </a:lvl3pPr>
            <a:lvl4pPr>
              <a:defRPr b="1" i="0">
                <a:latin typeface="Roboto Slab" pitchFamily="2" charset="0"/>
              </a:defRPr>
            </a:lvl4pPr>
            <a:lvl5pPr>
              <a:defRPr b="1" i="0">
                <a:latin typeface="Roboto Slab"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Roboto Slab" pitchFamily="2" charset="0"/>
              </a:defRPr>
            </a:lvl1pPr>
          </a:lstStyle>
          <a:p>
            <a:fld id="{1D8BD707-D9CF-40AE-B4C6-C98DA3205C09}" type="datetimeFigureOut">
              <a:rPr lang="en-US" smtClean="0"/>
              <a:pPr/>
              <a:t>3/11/24</a:t>
            </a:fld>
            <a:endParaRPr lang="en-US" dirty="0"/>
          </a:p>
        </p:txBody>
      </p:sp>
      <p:sp>
        <p:nvSpPr>
          <p:cNvPr id="5" name="Footer Placeholder 4"/>
          <p:cNvSpPr>
            <a:spLocks noGrp="1"/>
          </p:cNvSpPr>
          <p:nvPr>
            <p:ph type="ftr" sz="quarter" idx="11"/>
          </p:nvPr>
        </p:nvSpPr>
        <p:spPr/>
        <p:txBody>
          <a:bodyPr/>
          <a:lstStyle>
            <a:lvl1pPr>
              <a:defRPr b="1" i="0">
                <a:latin typeface="Roboto Slab" pitchFamily="2"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Roboto Slab" pitchFamily="2"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Roboto Slab"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Roboto Slab" pitchFamily="2" charset="0"/>
              </a:defRPr>
            </a:lvl1pPr>
            <a:lvl2pPr>
              <a:defRPr b="1" i="0">
                <a:latin typeface="Roboto Slab" pitchFamily="2" charset="0"/>
              </a:defRPr>
            </a:lvl2pPr>
            <a:lvl3pPr>
              <a:defRPr b="1" i="0">
                <a:latin typeface="Roboto Slab" pitchFamily="2" charset="0"/>
              </a:defRPr>
            </a:lvl3pPr>
            <a:lvl4pPr>
              <a:defRPr b="1" i="0">
                <a:latin typeface="Roboto Slab" pitchFamily="2" charset="0"/>
              </a:defRPr>
            </a:lvl4pPr>
            <a:lvl5pPr>
              <a:defRPr b="1" i="0">
                <a:latin typeface="Roboto Slab"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Roboto Slab" pitchFamily="2" charset="0"/>
              </a:defRPr>
            </a:lvl1pPr>
          </a:lstStyle>
          <a:p>
            <a:fld id="{1D8BD707-D9CF-40AE-B4C6-C98DA3205C09}" type="datetimeFigureOut">
              <a:rPr lang="en-US" smtClean="0"/>
              <a:pPr/>
              <a:t>3/11/24</a:t>
            </a:fld>
            <a:endParaRPr lang="en-US" dirty="0"/>
          </a:p>
        </p:txBody>
      </p:sp>
      <p:sp>
        <p:nvSpPr>
          <p:cNvPr id="5" name="Footer Placeholder 4"/>
          <p:cNvSpPr>
            <a:spLocks noGrp="1"/>
          </p:cNvSpPr>
          <p:nvPr>
            <p:ph type="ftr" sz="quarter" idx="11"/>
          </p:nvPr>
        </p:nvSpPr>
        <p:spPr/>
        <p:txBody>
          <a:bodyPr/>
          <a:lstStyle>
            <a:lvl1pPr>
              <a:defRPr b="1" i="0">
                <a:latin typeface="Roboto Slab" pitchFamily="2"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Roboto Slab" pitchFamily="2"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Roboto Slab" pitchFamily="2"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Roboto Slab"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Roboto Slab" pitchFamily="2" charset="0"/>
              </a:defRPr>
            </a:lvl1pPr>
          </a:lstStyle>
          <a:p>
            <a:fld id="{1D8BD707-D9CF-40AE-B4C6-C98DA3205C09}" type="datetimeFigureOut">
              <a:rPr lang="en-US" smtClean="0"/>
              <a:pPr/>
              <a:t>3/11/24</a:t>
            </a:fld>
            <a:endParaRPr lang="en-US" dirty="0"/>
          </a:p>
        </p:txBody>
      </p:sp>
      <p:sp>
        <p:nvSpPr>
          <p:cNvPr id="5" name="Footer Placeholder 4"/>
          <p:cNvSpPr>
            <a:spLocks noGrp="1"/>
          </p:cNvSpPr>
          <p:nvPr>
            <p:ph type="ftr" sz="quarter" idx="11"/>
          </p:nvPr>
        </p:nvSpPr>
        <p:spPr/>
        <p:txBody>
          <a:bodyPr/>
          <a:lstStyle>
            <a:lvl1pPr>
              <a:defRPr b="1" i="0">
                <a:latin typeface="Roboto Slab" pitchFamily="2"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Roboto Slab" pitchFamily="2"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Roboto Slab" pitchFamily="2"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Roboto Slab" pitchFamily="2" charset="0"/>
              </a:defRPr>
            </a:lvl1pPr>
            <a:lvl2pPr>
              <a:defRPr sz="2400" b="1" i="0">
                <a:latin typeface="Roboto Slab" pitchFamily="2" charset="0"/>
              </a:defRPr>
            </a:lvl2pPr>
            <a:lvl3pPr>
              <a:defRPr sz="2000" b="1" i="0">
                <a:latin typeface="Roboto Slab" pitchFamily="2" charset="0"/>
              </a:defRPr>
            </a:lvl3pPr>
            <a:lvl4pPr>
              <a:defRPr sz="1800" b="1" i="0">
                <a:latin typeface="Roboto Slab" pitchFamily="2" charset="0"/>
              </a:defRPr>
            </a:lvl4pPr>
            <a:lvl5pPr>
              <a:defRPr sz="1800" b="1" i="0">
                <a:latin typeface="Roboto Slab"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Roboto Slab" pitchFamily="2" charset="0"/>
              </a:defRPr>
            </a:lvl1pPr>
            <a:lvl2pPr>
              <a:defRPr sz="2400" b="1" i="0">
                <a:latin typeface="Roboto Slab" pitchFamily="2" charset="0"/>
              </a:defRPr>
            </a:lvl2pPr>
            <a:lvl3pPr>
              <a:defRPr sz="2000" b="1" i="0">
                <a:latin typeface="Roboto Slab" pitchFamily="2" charset="0"/>
              </a:defRPr>
            </a:lvl3pPr>
            <a:lvl4pPr>
              <a:defRPr sz="1800" b="1" i="0">
                <a:latin typeface="Roboto Slab" pitchFamily="2" charset="0"/>
              </a:defRPr>
            </a:lvl4pPr>
            <a:lvl5pPr>
              <a:defRPr sz="1800" b="1" i="0">
                <a:latin typeface="Roboto Slab"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Roboto Slab" pitchFamily="2" charset="0"/>
              </a:defRPr>
            </a:lvl1pPr>
          </a:lstStyle>
          <a:p>
            <a:fld id="{1D8BD707-D9CF-40AE-B4C6-C98DA3205C09}" type="datetimeFigureOut">
              <a:rPr lang="en-US" smtClean="0"/>
              <a:pPr/>
              <a:t>3/11/24</a:t>
            </a:fld>
            <a:endParaRPr lang="en-US" dirty="0"/>
          </a:p>
        </p:txBody>
      </p:sp>
      <p:sp>
        <p:nvSpPr>
          <p:cNvPr id="6" name="Footer Placeholder 5"/>
          <p:cNvSpPr>
            <a:spLocks noGrp="1"/>
          </p:cNvSpPr>
          <p:nvPr>
            <p:ph type="ftr" sz="quarter" idx="11"/>
          </p:nvPr>
        </p:nvSpPr>
        <p:spPr/>
        <p:txBody>
          <a:bodyPr/>
          <a:lstStyle>
            <a:lvl1pPr>
              <a:defRPr b="1" i="0">
                <a:latin typeface="Roboto Slab" pitchFamily="2"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Roboto Slab" pitchFamily="2"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Roboto Slab" pitchFamily="2"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Roboto Slab" pitchFamily="2" charset="0"/>
              </a:defRPr>
            </a:lvl1pPr>
            <a:lvl2pPr>
              <a:defRPr sz="2000" b="1" i="0">
                <a:latin typeface="Roboto Slab" pitchFamily="2" charset="0"/>
              </a:defRPr>
            </a:lvl2pPr>
            <a:lvl3pPr>
              <a:defRPr sz="1800" b="1" i="0">
                <a:latin typeface="Roboto Slab" pitchFamily="2" charset="0"/>
              </a:defRPr>
            </a:lvl3pPr>
            <a:lvl4pPr>
              <a:defRPr sz="1600" b="1" i="0">
                <a:latin typeface="Roboto Slab" pitchFamily="2" charset="0"/>
              </a:defRPr>
            </a:lvl4pPr>
            <a:lvl5pPr>
              <a:defRPr sz="1600" b="1" i="0">
                <a:latin typeface="Roboto Slab" pitchFamily="2"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Roboto Slab" pitchFamily="2" charset="0"/>
              </a:defRPr>
            </a:lvl1pPr>
            <a:lvl2pPr>
              <a:defRPr sz="2000" b="1" i="0">
                <a:latin typeface="Roboto Slab" pitchFamily="2" charset="0"/>
              </a:defRPr>
            </a:lvl2pPr>
            <a:lvl3pPr>
              <a:defRPr sz="1800" b="1" i="0">
                <a:latin typeface="Roboto Slab" pitchFamily="2" charset="0"/>
              </a:defRPr>
            </a:lvl3pPr>
            <a:lvl4pPr>
              <a:defRPr sz="1600" b="1" i="0">
                <a:latin typeface="Roboto Slab" pitchFamily="2" charset="0"/>
              </a:defRPr>
            </a:lvl4pPr>
            <a:lvl5pPr>
              <a:defRPr sz="1600" b="1" i="0">
                <a:latin typeface="Roboto Slab" pitchFamily="2"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Roboto Slab" pitchFamily="2" charset="0"/>
              </a:defRPr>
            </a:lvl1pPr>
          </a:lstStyle>
          <a:p>
            <a:fld id="{1D8BD707-D9CF-40AE-B4C6-C98DA3205C09}" type="datetimeFigureOut">
              <a:rPr lang="en-US" smtClean="0"/>
              <a:pPr/>
              <a:t>3/11/24</a:t>
            </a:fld>
            <a:endParaRPr lang="en-US" dirty="0"/>
          </a:p>
        </p:txBody>
      </p:sp>
      <p:sp>
        <p:nvSpPr>
          <p:cNvPr id="8" name="Footer Placeholder 7"/>
          <p:cNvSpPr>
            <a:spLocks noGrp="1"/>
          </p:cNvSpPr>
          <p:nvPr>
            <p:ph type="ftr" sz="quarter" idx="11"/>
          </p:nvPr>
        </p:nvSpPr>
        <p:spPr/>
        <p:txBody>
          <a:bodyPr/>
          <a:lstStyle>
            <a:lvl1pPr>
              <a:defRPr b="1" i="0">
                <a:latin typeface="Roboto Slab" pitchFamily="2"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Roboto Slab" pitchFamily="2"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Roboto Slab" pitchFamily="2"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Roboto Slab" pitchFamily="2" charset="0"/>
              </a:defRPr>
            </a:lvl1pPr>
          </a:lstStyle>
          <a:p>
            <a:fld id="{1D8BD707-D9CF-40AE-B4C6-C98DA3205C09}" type="datetimeFigureOut">
              <a:rPr lang="en-US" smtClean="0"/>
              <a:pPr/>
              <a:t>3/11/24</a:t>
            </a:fld>
            <a:endParaRPr lang="en-US" dirty="0"/>
          </a:p>
        </p:txBody>
      </p:sp>
      <p:sp>
        <p:nvSpPr>
          <p:cNvPr id="4" name="Footer Placeholder 3"/>
          <p:cNvSpPr>
            <a:spLocks noGrp="1"/>
          </p:cNvSpPr>
          <p:nvPr>
            <p:ph type="ftr" sz="quarter" idx="11"/>
          </p:nvPr>
        </p:nvSpPr>
        <p:spPr/>
        <p:txBody>
          <a:bodyPr/>
          <a:lstStyle>
            <a:lvl1pPr>
              <a:defRPr b="1" i="0">
                <a:latin typeface="Roboto Slab" pitchFamily="2"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Roboto Slab" pitchFamily="2"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Roboto Slab" pitchFamily="2" charset="0"/>
              </a:defRPr>
            </a:lvl1pPr>
          </a:lstStyle>
          <a:p>
            <a:fld id="{1D8BD707-D9CF-40AE-B4C6-C98DA3205C09}" type="datetimeFigureOut">
              <a:rPr lang="en-US" smtClean="0"/>
              <a:pPr/>
              <a:t>3/11/24</a:t>
            </a:fld>
            <a:endParaRPr lang="en-US" dirty="0"/>
          </a:p>
        </p:txBody>
      </p:sp>
      <p:sp>
        <p:nvSpPr>
          <p:cNvPr id="3" name="Footer Placeholder 2"/>
          <p:cNvSpPr>
            <a:spLocks noGrp="1"/>
          </p:cNvSpPr>
          <p:nvPr>
            <p:ph type="ftr" sz="quarter" idx="11"/>
          </p:nvPr>
        </p:nvSpPr>
        <p:spPr/>
        <p:txBody>
          <a:bodyPr/>
          <a:lstStyle>
            <a:lvl1pPr>
              <a:defRPr b="1" i="0">
                <a:latin typeface="Roboto Slab" pitchFamily="2"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Roboto Slab" pitchFamily="2"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Roboto Slab" pitchFamily="2"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Roboto Slab" pitchFamily="2" charset="0"/>
              </a:defRPr>
            </a:lvl1pPr>
            <a:lvl2pPr>
              <a:defRPr sz="2800" b="1" i="0">
                <a:latin typeface="Roboto Slab" pitchFamily="2" charset="0"/>
              </a:defRPr>
            </a:lvl2pPr>
            <a:lvl3pPr>
              <a:defRPr sz="2400" b="1" i="0">
                <a:latin typeface="Roboto Slab" pitchFamily="2" charset="0"/>
              </a:defRPr>
            </a:lvl3pPr>
            <a:lvl4pPr>
              <a:defRPr sz="2000" b="1" i="0">
                <a:latin typeface="Roboto Slab" pitchFamily="2" charset="0"/>
              </a:defRPr>
            </a:lvl4pPr>
            <a:lvl5pPr>
              <a:defRPr sz="2000" b="1" i="0">
                <a:latin typeface="Roboto Slab" pitchFamily="2"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Roboto Slab"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Roboto Slab" pitchFamily="2" charset="0"/>
              </a:defRPr>
            </a:lvl1pPr>
          </a:lstStyle>
          <a:p>
            <a:fld id="{1D8BD707-D9CF-40AE-B4C6-C98DA3205C09}" type="datetimeFigureOut">
              <a:rPr lang="en-US" smtClean="0"/>
              <a:pPr/>
              <a:t>3/11/24</a:t>
            </a:fld>
            <a:endParaRPr lang="en-US" dirty="0"/>
          </a:p>
        </p:txBody>
      </p:sp>
      <p:sp>
        <p:nvSpPr>
          <p:cNvPr id="6" name="Footer Placeholder 5"/>
          <p:cNvSpPr>
            <a:spLocks noGrp="1"/>
          </p:cNvSpPr>
          <p:nvPr>
            <p:ph type="ftr" sz="quarter" idx="11"/>
          </p:nvPr>
        </p:nvSpPr>
        <p:spPr/>
        <p:txBody>
          <a:bodyPr/>
          <a:lstStyle>
            <a:lvl1pPr>
              <a:defRPr b="1" i="0">
                <a:latin typeface="Roboto Slab" pitchFamily="2"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Roboto Slab" pitchFamily="2"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Roboto Slab" pitchFamily="2"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Roboto Slab"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Roboto Slab"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Roboto Slab" pitchFamily="2" charset="0"/>
              </a:defRPr>
            </a:lvl1pPr>
          </a:lstStyle>
          <a:p>
            <a:fld id="{1D8BD707-D9CF-40AE-B4C6-C98DA3205C09}" type="datetimeFigureOut">
              <a:rPr lang="en-US" smtClean="0"/>
              <a:pPr/>
              <a:t>3/11/24</a:t>
            </a:fld>
            <a:endParaRPr lang="en-US" dirty="0"/>
          </a:p>
        </p:txBody>
      </p:sp>
      <p:sp>
        <p:nvSpPr>
          <p:cNvPr id="6" name="Footer Placeholder 5"/>
          <p:cNvSpPr>
            <a:spLocks noGrp="1"/>
          </p:cNvSpPr>
          <p:nvPr>
            <p:ph type="ftr" sz="quarter" idx="11"/>
          </p:nvPr>
        </p:nvSpPr>
        <p:spPr/>
        <p:txBody>
          <a:bodyPr/>
          <a:lstStyle>
            <a:lvl1pPr>
              <a:defRPr b="1" i="0">
                <a:latin typeface="Roboto Slab" pitchFamily="2"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Roboto Slab" pitchFamily="2" charset="0"/>
              </a:defRPr>
            </a:lvl1p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Roboto Slab" pitchFamily="2" charset="0"/>
              </a:defRPr>
            </a:lvl1pPr>
          </a:lstStyle>
          <a:p>
            <a:fld id="{1D8BD707-D9CF-40AE-B4C6-C98DA3205C09}" type="datetimeFigureOut">
              <a:rPr lang="en-US" smtClean="0"/>
              <a:pPr/>
              <a:t>3/11/24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Roboto Slab" pitchFamily="2"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Roboto Slab" pitchFamily="2"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i="0" kern="1200">
          <a:solidFill>
            <a:schemeClr val="tx1"/>
          </a:solidFill>
          <a:latin typeface="Roboto Slab"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1" i="0" kern="1200">
          <a:solidFill>
            <a:schemeClr val="tx1"/>
          </a:solidFill>
          <a:latin typeface="Roboto Slab" pitchFamily="2" charset="0"/>
          <a:ea typeface="+mn-ea"/>
          <a:cs typeface="+mn-cs"/>
        </a:defRPr>
      </a:lvl1pPr>
      <a:lvl2pPr marL="742950" indent="-285750" algn="l" defTabSz="914400" rtl="0" eaLnBrk="1" latinLnBrk="0" hangingPunct="1">
        <a:spcBef>
          <a:spcPct val="20000"/>
        </a:spcBef>
        <a:buFont typeface="Arial" pitchFamily="34" charset="0"/>
        <a:buChar char="–"/>
        <a:defRPr sz="2800" b="1" i="0" kern="1200">
          <a:solidFill>
            <a:schemeClr val="tx1"/>
          </a:solidFill>
          <a:latin typeface="Roboto Slab" pitchFamily="2" charset="0"/>
          <a:ea typeface="+mn-ea"/>
          <a:cs typeface="+mn-cs"/>
        </a:defRPr>
      </a:lvl2pPr>
      <a:lvl3pPr marL="1143000" indent="-228600" algn="l" defTabSz="914400" rtl="0" eaLnBrk="1" latinLnBrk="0" hangingPunct="1">
        <a:spcBef>
          <a:spcPct val="20000"/>
        </a:spcBef>
        <a:buFont typeface="Arial" pitchFamily="34" charset="0"/>
        <a:buChar char="•"/>
        <a:defRPr sz="2400" b="1" i="0" kern="1200">
          <a:solidFill>
            <a:schemeClr val="tx1"/>
          </a:solidFill>
          <a:latin typeface="Roboto Slab" pitchFamily="2" charset="0"/>
          <a:ea typeface="+mn-ea"/>
          <a:cs typeface="+mn-cs"/>
        </a:defRPr>
      </a:lvl3pPr>
      <a:lvl4pPr marL="1600200" indent="-228600" algn="l" defTabSz="914400" rtl="0" eaLnBrk="1" latinLnBrk="0" hangingPunct="1">
        <a:spcBef>
          <a:spcPct val="20000"/>
        </a:spcBef>
        <a:buFont typeface="Arial" pitchFamily="34" charset="0"/>
        <a:buChar char="–"/>
        <a:defRPr sz="2000" b="1" i="0" kern="1200">
          <a:solidFill>
            <a:schemeClr val="tx1"/>
          </a:solidFill>
          <a:latin typeface="Roboto Slab" pitchFamily="2" charset="0"/>
          <a:ea typeface="+mn-ea"/>
          <a:cs typeface="+mn-cs"/>
        </a:defRPr>
      </a:lvl4pPr>
      <a:lvl5pPr marL="2057400" indent="-228600" algn="l" defTabSz="914400" rtl="0" eaLnBrk="1" latinLnBrk="0" hangingPunct="1">
        <a:spcBef>
          <a:spcPct val="20000"/>
        </a:spcBef>
        <a:buFont typeface="Arial" pitchFamily="34" charset="0"/>
        <a:buChar char="»"/>
        <a:defRPr sz="2000" b="1" i="0" kern="1200">
          <a:solidFill>
            <a:schemeClr val="tx1"/>
          </a:solidFill>
          <a:latin typeface="Roboto Slab"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271061" y="2773761"/>
            <a:ext cx="8000160" cy="1081807"/>
            <a:chOff x="0" y="0"/>
            <a:chExt cx="10666880" cy="1442409"/>
          </a:xfrm>
        </p:grpSpPr>
        <p:pic>
          <p:nvPicPr>
            <p:cNvPr id="3" name="Picture 3"/>
            <p:cNvPicPr>
              <a:picLocks noChangeAspect="1"/>
            </p:cNvPicPr>
            <p:nvPr/>
          </p:nvPicPr>
          <p:blipFill>
            <a:blip r:embed="rId3"/>
            <a:srcRect t="4425" b="69360"/>
            <a:stretch>
              <a:fillRect/>
            </a:stretch>
          </p:blipFill>
          <p:spPr>
            <a:xfrm>
              <a:off x="0" y="0"/>
              <a:ext cx="10666880" cy="1442409"/>
            </a:xfrm>
            <a:prstGeom prst="rect">
              <a:avLst/>
            </a:prstGeom>
          </p:spPr>
        </p:pic>
      </p:grpSp>
      <p:grpSp>
        <p:nvGrpSpPr>
          <p:cNvPr id="4" name="Group 4"/>
          <p:cNvGrpSpPr/>
          <p:nvPr/>
        </p:nvGrpSpPr>
        <p:grpSpPr>
          <a:xfrm>
            <a:off x="10946446" y="4061693"/>
            <a:ext cx="6324775" cy="1081807"/>
            <a:chOff x="0" y="0"/>
            <a:chExt cx="8433033" cy="1442409"/>
          </a:xfrm>
        </p:grpSpPr>
        <p:pic>
          <p:nvPicPr>
            <p:cNvPr id="5" name="Picture 5"/>
            <p:cNvPicPr>
              <a:picLocks noChangeAspect="1"/>
            </p:cNvPicPr>
            <p:nvPr/>
          </p:nvPicPr>
          <p:blipFill>
            <a:blip r:embed="rId3"/>
            <a:srcRect l="3848" r="3848" b="69393"/>
            <a:stretch>
              <a:fillRect/>
            </a:stretch>
          </p:blipFill>
          <p:spPr>
            <a:xfrm>
              <a:off x="0" y="0"/>
              <a:ext cx="8433033" cy="1442409"/>
            </a:xfrm>
            <a:prstGeom prst="rect">
              <a:avLst/>
            </a:prstGeom>
          </p:spPr>
        </p:pic>
      </p:grpSp>
      <p:grpSp>
        <p:nvGrpSpPr>
          <p:cNvPr id="6" name="Group 6"/>
          <p:cNvGrpSpPr/>
          <p:nvPr/>
        </p:nvGrpSpPr>
        <p:grpSpPr>
          <a:xfrm>
            <a:off x="11496811" y="5353050"/>
            <a:ext cx="5774410" cy="1081807"/>
            <a:chOff x="0" y="0"/>
            <a:chExt cx="7699213" cy="1442409"/>
          </a:xfrm>
        </p:grpSpPr>
        <p:pic>
          <p:nvPicPr>
            <p:cNvPr id="7" name="Picture 7"/>
            <p:cNvPicPr>
              <a:picLocks noChangeAspect="1"/>
            </p:cNvPicPr>
            <p:nvPr/>
          </p:nvPicPr>
          <p:blipFill>
            <a:blip r:embed="rId3"/>
            <a:srcRect l="7864" r="7864" b="69393"/>
            <a:stretch>
              <a:fillRect/>
            </a:stretch>
          </p:blipFill>
          <p:spPr>
            <a:xfrm>
              <a:off x="0" y="0"/>
              <a:ext cx="7699213" cy="1442409"/>
            </a:xfrm>
            <a:prstGeom prst="rect">
              <a:avLst/>
            </a:prstGeom>
          </p:spPr>
        </p:pic>
      </p:grpSp>
      <p:sp>
        <p:nvSpPr>
          <p:cNvPr id="8" name="TextBox 8"/>
          <p:cNvSpPr txBox="1"/>
          <p:nvPr/>
        </p:nvSpPr>
        <p:spPr>
          <a:xfrm>
            <a:off x="9144000" y="2486314"/>
            <a:ext cx="7962900" cy="3852934"/>
          </a:xfrm>
          <a:prstGeom prst="rect">
            <a:avLst/>
          </a:prstGeom>
        </p:spPr>
        <p:txBody>
          <a:bodyPr lIns="0" tIns="0" rIns="0" bIns="0" rtlCol="0" anchor="t">
            <a:spAutoFit/>
          </a:bodyPr>
          <a:lstStyle/>
          <a:p>
            <a:pPr algn="r">
              <a:lnSpc>
                <a:spcPts val="10315"/>
              </a:lnSpc>
            </a:pPr>
            <a:r>
              <a:rPr lang="en-US" sz="7065" b="1" dirty="0" err="1">
                <a:solidFill>
                  <a:srgbClr val="FFFFFF"/>
                </a:solidFill>
                <a:latin typeface="Roboto Slab" pitchFamily="2" charset="0"/>
                <a:ea typeface="Roboto Slab" pitchFamily="2" charset="0"/>
                <a:cs typeface="Roboto Slab Bold"/>
              </a:rPr>
              <a:t>در</a:t>
            </a:r>
            <a:r>
              <a:rPr lang="en-US" sz="7065" b="1" dirty="0">
                <a:solidFill>
                  <a:srgbClr val="FFFFFF"/>
                </a:solidFill>
                <a:latin typeface="Roboto Slab" pitchFamily="2" charset="0"/>
                <a:ea typeface="Roboto Slab" pitchFamily="2" charset="0"/>
                <a:cs typeface="Roboto Slab Bold"/>
              </a:rPr>
              <a:t> </a:t>
            </a:r>
            <a:r>
              <a:rPr lang="en-US" sz="7065" b="1" dirty="0" err="1">
                <a:solidFill>
                  <a:srgbClr val="FFFFFF"/>
                </a:solidFill>
                <a:latin typeface="Roboto Slab" pitchFamily="2" charset="0"/>
                <a:ea typeface="Roboto Slab" pitchFamily="2" charset="0"/>
                <a:cs typeface="Roboto Slab Bold"/>
              </a:rPr>
              <a:t>معاینه</a:t>
            </a:r>
            <a:r>
              <a:rPr lang="en-US" sz="7065" b="1" dirty="0">
                <a:solidFill>
                  <a:srgbClr val="FFFFFF"/>
                </a:solidFill>
                <a:latin typeface="Roboto Slab" pitchFamily="2" charset="0"/>
                <a:ea typeface="Roboto Slab" pitchFamily="2" charset="0"/>
                <a:cs typeface="Roboto Slab Bold"/>
              </a:rPr>
              <a:t> </a:t>
            </a:r>
            <a:r>
              <a:rPr lang="en-US" sz="7065" b="1" dirty="0" err="1">
                <a:solidFill>
                  <a:srgbClr val="FFFFFF"/>
                </a:solidFill>
                <a:latin typeface="Roboto Slab" pitchFamily="2" charset="0"/>
                <a:ea typeface="Roboto Slab" pitchFamily="2" charset="0"/>
                <a:cs typeface="Roboto Slab Bold"/>
              </a:rPr>
              <a:t>صحتمندی</a:t>
            </a:r>
            <a:r>
              <a:rPr lang="en-US" sz="7065" b="1" dirty="0">
                <a:solidFill>
                  <a:srgbClr val="FFFFFF"/>
                </a:solidFill>
                <a:latin typeface="Roboto Slab" pitchFamily="2" charset="0"/>
                <a:ea typeface="Roboto Slab" pitchFamily="2" charset="0"/>
                <a:cs typeface="Roboto Slab Bold"/>
              </a:rPr>
              <a:t> </a:t>
            </a:r>
            <a:r>
              <a:rPr lang="en-US" sz="7065" b="1" dirty="0" err="1">
                <a:solidFill>
                  <a:srgbClr val="FFFFFF"/>
                </a:solidFill>
                <a:latin typeface="Roboto Slab" pitchFamily="2" charset="0"/>
                <a:ea typeface="Roboto Slab" pitchFamily="2" charset="0"/>
                <a:cs typeface="Roboto Slab Bold"/>
              </a:rPr>
              <a:t>زنان</a:t>
            </a:r>
            <a:r>
              <a:rPr lang="en-US" sz="7065" b="1" dirty="0">
                <a:solidFill>
                  <a:srgbClr val="FFFFFF"/>
                </a:solidFill>
                <a:latin typeface="Roboto Slab" pitchFamily="2" charset="0"/>
                <a:ea typeface="Roboto Slab" pitchFamily="2" charset="0"/>
                <a:cs typeface="Roboto Slab Bold"/>
              </a:rPr>
              <a:t> </a:t>
            </a:r>
            <a:r>
              <a:rPr lang="en-US" sz="7065" b="1" dirty="0" err="1">
                <a:solidFill>
                  <a:srgbClr val="FFFFFF"/>
                </a:solidFill>
                <a:latin typeface="Roboto Slab" pitchFamily="2" charset="0"/>
                <a:ea typeface="Roboto Slab" pitchFamily="2" charset="0"/>
                <a:cs typeface="Roboto Slab Bold"/>
              </a:rPr>
              <a:t>چه</a:t>
            </a:r>
            <a:r>
              <a:rPr lang="en-US" sz="7065" b="1" dirty="0">
                <a:solidFill>
                  <a:srgbClr val="FFFFFF"/>
                </a:solidFill>
                <a:latin typeface="Roboto Slab" pitchFamily="2" charset="0"/>
                <a:ea typeface="Roboto Slab" pitchFamily="2" charset="0"/>
                <a:cs typeface="Roboto Slab Bold"/>
              </a:rPr>
              <a:t> </a:t>
            </a:r>
            <a:r>
              <a:rPr lang="en-US" sz="7065" b="1" dirty="0" err="1">
                <a:solidFill>
                  <a:srgbClr val="FFFFFF"/>
                </a:solidFill>
                <a:latin typeface="Roboto Slab" pitchFamily="2" charset="0"/>
                <a:ea typeface="Roboto Slab" pitchFamily="2" charset="0"/>
                <a:cs typeface="Roboto Slab Bold"/>
              </a:rPr>
              <a:t>کار</a:t>
            </a:r>
            <a:r>
              <a:rPr lang="en-US" sz="7065" b="1" dirty="0">
                <a:solidFill>
                  <a:srgbClr val="FFFFFF"/>
                </a:solidFill>
                <a:latin typeface="Roboto Slab" pitchFamily="2" charset="0"/>
                <a:ea typeface="Roboto Slab" pitchFamily="2" charset="0"/>
                <a:cs typeface="Roboto Slab Bold"/>
              </a:rPr>
              <a:t> </a:t>
            </a:r>
            <a:r>
              <a:rPr lang="en-US" sz="7065" b="1" dirty="0" err="1">
                <a:solidFill>
                  <a:srgbClr val="FFFFFF"/>
                </a:solidFill>
                <a:latin typeface="Roboto Slab" pitchFamily="2" charset="0"/>
                <a:ea typeface="Roboto Slab" pitchFamily="2" charset="0"/>
                <a:cs typeface="Roboto Slab Bold"/>
              </a:rPr>
              <a:t>های</a:t>
            </a:r>
            <a:r>
              <a:rPr lang="en-US" sz="7065" b="1" dirty="0">
                <a:solidFill>
                  <a:srgbClr val="FFFFFF"/>
                </a:solidFill>
                <a:latin typeface="Roboto Slab" pitchFamily="2" charset="0"/>
                <a:ea typeface="Roboto Slab" pitchFamily="2" charset="0"/>
                <a:cs typeface="Roboto Slab Bold"/>
              </a:rPr>
              <a:t> </a:t>
            </a:r>
            <a:r>
              <a:rPr lang="en-US" sz="7065" b="1" dirty="0" err="1">
                <a:solidFill>
                  <a:srgbClr val="FFFFFF"/>
                </a:solidFill>
                <a:latin typeface="Roboto Slab" pitchFamily="2" charset="0"/>
                <a:ea typeface="Roboto Slab" pitchFamily="2" charset="0"/>
                <a:cs typeface="Roboto Slab Bold"/>
              </a:rPr>
              <a:t>صورت</a:t>
            </a:r>
            <a:r>
              <a:rPr lang="en-US" sz="7065" b="1" dirty="0">
                <a:solidFill>
                  <a:srgbClr val="FFFFFF"/>
                </a:solidFill>
                <a:latin typeface="Roboto Slab" pitchFamily="2" charset="0"/>
                <a:ea typeface="Roboto Slab" pitchFamily="2" charset="0"/>
                <a:cs typeface="Roboto Slab Bold"/>
              </a:rPr>
              <a:t> </a:t>
            </a:r>
            <a:r>
              <a:rPr lang="en-US" sz="7065" b="1" dirty="0" err="1">
                <a:solidFill>
                  <a:srgbClr val="FFFFFF"/>
                </a:solidFill>
                <a:latin typeface="Roboto Slab" pitchFamily="2" charset="0"/>
                <a:ea typeface="Roboto Slab" pitchFamily="2" charset="0"/>
                <a:cs typeface="Roboto Slab Bold"/>
              </a:rPr>
              <a:t>میگیرد</a:t>
            </a:r>
            <a:endParaRPr lang="en-US" sz="7065" b="1" dirty="0">
              <a:solidFill>
                <a:srgbClr val="FFFFFF"/>
              </a:solidFill>
              <a:latin typeface="Roboto Slab" pitchFamily="2" charset="0"/>
              <a:ea typeface="Roboto Slab" pitchFamily="2" charset="0"/>
              <a:cs typeface="Roboto Slab Bold"/>
            </a:endParaRPr>
          </a:p>
        </p:txBody>
      </p:sp>
      <p:grpSp>
        <p:nvGrpSpPr>
          <p:cNvPr id="9" name="Group 9"/>
          <p:cNvGrpSpPr/>
          <p:nvPr/>
        </p:nvGrpSpPr>
        <p:grpSpPr>
          <a:xfrm>
            <a:off x="1028700" y="9196721"/>
            <a:ext cx="16230600" cy="61579"/>
            <a:chOff x="0" y="0"/>
            <a:chExt cx="5017630" cy="19037"/>
          </a:xfrm>
        </p:grpSpPr>
        <p:sp>
          <p:nvSpPr>
            <p:cNvPr id="10" name="Freeform 10"/>
            <p:cNvSpPr/>
            <p:nvPr/>
          </p:nvSpPr>
          <p:spPr>
            <a:xfrm>
              <a:off x="0" y="0"/>
              <a:ext cx="5017630" cy="19037"/>
            </a:xfrm>
            <a:custGeom>
              <a:avLst/>
              <a:gdLst/>
              <a:ahLst/>
              <a:cxnLst/>
              <a:rect l="l" t="t" r="r" b="b"/>
              <a:pathLst>
                <a:path w="5017630" h="19037">
                  <a:moveTo>
                    <a:pt x="0" y="0"/>
                  </a:moveTo>
                  <a:lnTo>
                    <a:pt x="5017630" y="0"/>
                  </a:lnTo>
                  <a:lnTo>
                    <a:pt x="5017630" y="19037"/>
                  </a:lnTo>
                  <a:lnTo>
                    <a:pt x="0" y="19037"/>
                  </a:lnTo>
                  <a:close/>
                </a:path>
              </a:pathLst>
            </a:custGeom>
            <a:solidFill>
              <a:srgbClr val="335929"/>
            </a:solidFill>
          </p:spPr>
          <p:txBody>
            <a:bodyPr/>
            <a:lstStyle/>
            <a:p>
              <a:endParaRPr lang="en-US" b="1" dirty="0">
                <a:latin typeface="Roboto Slab" pitchFamily="2" charset="0"/>
              </a:endParaRPr>
            </a:p>
          </p:txBody>
        </p:sp>
        <p:sp>
          <p:nvSpPr>
            <p:cNvPr id="11" name="TextBox 11"/>
            <p:cNvSpPr txBox="1"/>
            <p:nvPr/>
          </p:nvSpPr>
          <p:spPr>
            <a:xfrm>
              <a:off x="0" y="9525"/>
              <a:ext cx="5017630" cy="9512"/>
            </a:xfrm>
            <a:prstGeom prst="rect">
              <a:avLst/>
            </a:prstGeom>
          </p:spPr>
          <p:txBody>
            <a:bodyPr lIns="50800" tIns="50800" rIns="50800" bIns="50800" rtlCol="0" anchor="ctr"/>
            <a:lstStyle/>
            <a:p>
              <a:pPr algn="ctr">
                <a:lnSpc>
                  <a:spcPts val="1539"/>
                </a:lnSpc>
              </a:pPr>
              <a:endParaRPr b="1" dirty="0">
                <a:latin typeface="Roboto Slab" pitchFamily="2" charset="0"/>
              </a:endParaRPr>
            </a:p>
          </p:txBody>
        </p:sp>
      </p:grpSp>
      <p:sp>
        <p:nvSpPr>
          <p:cNvPr id="12" name="TextBox 12"/>
          <p:cNvSpPr txBox="1"/>
          <p:nvPr/>
        </p:nvSpPr>
        <p:spPr>
          <a:xfrm>
            <a:off x="14623691" y="1616157"/>
            <a:ext cx="2647530" cy="900430"/>
          </a:xfrm>
          <a:prstGeom prst="rect">
            <a:avLst/>
          </a:prstGeom>
        </p:spPr>
        <p:txBody>
          <a:bodyPr lIns="0" tIns="0" rIns="0" bIns="0" rtlCol="0" anchor="t">
            <a:spAutoFit/>
          </a:bodyPr>
          <a:lstStyle/>
          <a:p>
            <a:pPr>
              <a:lnSpc>
                <a:spcPts val="7280"/>
              </a:lnSpc>
            </a:pPr>
            <a:r>
              <a:rPr lang="en-US" sz="5600" b="1" dirty="0" err="1">
                <a:solidFill>
                  <a:srgbClr val="0C2675"/>
                </a:solidFill>
                <a:latin typeface="Roboto Slab" pitchFamily="2" charset="0"/>
                <a:cs typeface="Roboto Slab"/>
              </a:rPr>
              <a:t>بخش</a:t>
            </a:r>
            <a:r>
              <a:rPr lang="en-US" sz="5600" b="1" dirty="0">
                <a:solidFill>
                  <a:srgbClr val="0C2675"/>
                </a:solidFill>
                <a:latin typeface="Roboto Slab" pitchFamily="2" charset="0"/>
                <a:cs typeface="Roboto Slab"/>
              </a:rPr>
              <a:t> 3:</a:t>
            </a:r>
          </a:p>
        </p:txBody>
      </p:sp>
      <p:grpSp>
        <p:nvGrpSpPr>
          <p:cNvPr id="13" name="Group 13"/>
          <p:cNvGrpSpPr/>
          <p:nvPr/>
        </p:nvGrpSpPr>
        <p:grpSpPr>
          <a:xfrm>
            <a:off x="14990710" y="7895890"/>
            <a:ext cx="2280511" cy="1126364"/>
            <a:chOff x="0" y="0"/>
            <a:chExt cx="3040681" cy="1501818"/>
          </a:xfrm>
        </p:grpSpPr>
        <p:sp>
          <p:nvSpPr>
            <p:cNvPr id="14" name="Freeform 14"/>
            <p:cNvSpPr/>
            <p:nvPr/>
          </p:nvSpPr>
          <p:spPr>
            <a:xfrm>
              <a:off x="1538863" y="0"/>
              <a:ext cx="1501818" cy="1501818"/>
            </a:xfrm>
            <a:custGeom>
              <a:avLst/>
              <a:gdLst/>
              <a:ahLst/>
              <a:cxnLst/>
              <a:rect l="l" t="t" r="r" b="b"/>
              <a:pathLst>
                <a:path w="1501818" h="1501818">
                  <a:moveTo>
                    <a:pt x="0" y="0"/>
                  </a:moveTo>
                  <a:lnTo>
                    <a:pt x="1501818" y="0"/>
                  </a:lnTo>
                  <a:lnTo>
                    <a:pt x="1501818" y="1501818"/>
                  </a:lnTo>
                  <a:lnTo>
                    <a:pt x="0" y="1501818"/>
                  </a:lnTo>
                  <a:lnTo>
                    <a:pt x="0" y="0"/>
                  </a:lnTo>
                  <a:close/>
                </a:path>
              </a:pathLst>
            </a:custGeom>
            <a:blipFill>
              <a:blip r:embed="rId4"/>
              <a:stretch>
                <a:fillRect/>
              </a:stretch>
            </a:blipFill>
          </p:spPr>
          <p:txBody>
            <a:bodyPr/>
            <a:lstStyle/>
            <a:p>
              <a:endParaRPr lang="en-US" b="1" dirty="0">
                <a:latin typeface="Roboto Slab" pitchFamily="2" charset="0"/>
              </a:endParaRPr>
            </a:p>
          </p:txBody>
        </p:sp>
        <p:sp>
          <p:nvSpPr>
            <p:cNvPr id="15" name="Freeform 15"/>
            <p:cNvSpPr/>
            <p:nvPr/>
          </p:nvSpPr>
          <p:spPr>
            <a:xfrm>
              <a:off x="0" y="121177"/>
              <a:ext cx="1259463" cy="1259463"/>
            </a:xfrm>
            <a:custGeom>
              <a:avLst/>
              <a:gdLst/>
              <a:ahLst/>
              <a:cxnLst/>
              <a:rect l="l" t="t" r="r" b="b"/>
              <a:pathLst>
                <a:path w="1259463" h="1259463">
                  <a:moveTo>
                    <a:pt x="0" y="0"/>
                  </a:moveTo>
                  <a:lnTo>
                    <a:pt x="1259463" y="0"/>
                  </a:lnTo>
                  <a:lnTo>
                    <a:pt x="1259463" y="1259464"/>
                  </a:lnTo>
                  <a:lnTo>
                    <a:pt x="0" y="1259464"/>
                  </a:lnTo>
                  <a:lnTo>
                    <a:pt x="0" y="0"/>
                  </a:lnTo>
                  <a:close/>
                </a:path>
              </a:pathLst>
            </a:custGeom>
            <a:blipFill>
              <a:blip r:embed="rId5"/>
              <a:stretch>
                <a:fillRect/>
              </a:stretch>
            </a:blipFill>
          </p:spPr>
          <p:txBody>
            <a:bodyPr/>
            <a:lstStyle/>
            <a:p>
              <a:endParaRPr lang="en-US" b="1" dirty="0">
                <a:latin typeface="Roboto Slab" pitchFamily="2" charset="0"/>
              </a:endParaRPr>
            </a:p>
          </p:txBody>
        </p:sp>
      </p:grpSp>
      <p:sp>
        <p:nvSpPr>
          <p:cNvPr id="16" name="Freeform 16"/>
          <p:cNvSpPr/>
          <p:nvPr/>
        </p:nvSpPr>
        <p:spPr>
          <a:xfrm>
            <a:off x="899079" y="1040588"/>
            <a:ext cx="7124017" cy="7124017"/>
          </a:xfrm>
          <a:custGeom>
            <a:avLst/>
            <a:gdLst/>
            <a:ahLst/>
            <a:cxnLst/>
            <a:rect l="l" t="t" r="r" b="b"/>
            <a:pathLst>
              <a:path w="7124017" h="7124017">
                <a:moveTo>
                  <a:pt x="0" y="0"/>
                </a:moveTo>
                <a:lnTo>
                  <a:pt x="7124016" y="0"/>
                </a:lnTo>
                <a:lnTo>
                  <a:pt x="7124016" y="7124017"/>
                </a:lnTo>
                <a:lnTo>
                  <a:pt x="0" y="7124017"/>
                </a:lnTo>
                <a:lnTo>
                  <a:pt x="0" y="0"/>
                </a:lnTo>
                <a:close/>
              </a:path>
            </a:pathLst>
          </a:custGeom>
          <a:blipFill>
            <a:blip r:embed="rId6"/>
            <a:stretch>
              <a:fillRect/>
            </a:stretch>
          </a:blipFill>
        </p:spPr>
        <p:txBody>
          <a:bodyPr/>
          <a:lstStyle/>
          <a:p>
            <a:endParaRPr lang="en-US" b="1" dirty="0">
              <a:latin typeface="Roboto Slab"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9" name="Group 3">
            <a:extLst>
              <a:ext uri="{FF2B5EF4-FFF2-40B4-BE49-F238E27FC236}">
                <a16:creationId xmlns:a16="http://schemas.microsoft.com/office/drawing/2014/main" id="{BE2136DC-A74E-9FED-1F48-FD06F38A8161}"/>
              </a:ext>
            </a:extLst>
          </p:cNvPr>
          <p:cNvGrpSpPr/>
          <p:nvPr/>
        </p:nvGrpSpPr>
        <p:grpSpPr>
          <a:xfrm>
            <a:off x="15800104" y="5694064"/>
            <a:ext cx="2267599" cy="1073055"/>
            <a:chOff x="0" y="0"/>
            <a:chExt cx="519890" cy="137164"/>
          </a:xfrm>
        </p:grpSpPr>
        <p:sp>
          <p:nvSpPr>
            <p:cNvPr id="10" name="Freeform 4">
              <a:extLst>
                <a:ext uri="{FF2B5EF4-FFF2-40B4-BE49-F238E27FC236}">
                  <a16:creationId xmlns:a16="http://schemas.microsoft.com/office/drawing/2014/main" id="{E6C13E99-1170-DE50-20CE-DF7F9C994CE2}"/>
                </a:ext>
              </a:extLst>
            </p:cNvPr>
            <p:cNvSpPr/>
            <p:nvPr/>
          </p:nvSpPr>
          <p:spPr>
            <a:xfrm>
              <a:off x="0" y="0"/>
              <a:ext cx="519890" cy="137164"/>
            </a:xfrm>
            <a:custGeom>
              <a:avLst/>
              <a:gdLst/>
              <a:ahLst/>
              <a:cxnLst/>
              <a:rect l="l" t="t" r="r" b="b"/>
              <a:pathLst>
                <a:path w="519890" h="137164">
                  <a:moveTo>
                    <a:pt x="0" y="0"/>
                  </a:moveTo>
                  <a:lnTo>
                    <a:pt x="519890" y="0"/>
                  </a:lnTo>
                  <a:lnTo>
                    <a:pt x="519890" y="137164"/>
                  </a:lnTo>
                  <a:lnTo>
                    <a:pt x="0" y="137164"/>
                  </a:lnTo>
                  <a:close/>
                </a:path>
              </a:pathLst>
            </a:custGeom>
            <a:solidFill>
              <a:srgbClr val="335929"/>
            </a:solidFill>
          </p:spPr>
          <p:txBody>
            <a:bodyPr/>
            <a:lstStyle/>
            <a:p>
              <a:endParaRPr lang="en-US" b="1" dirty="0">
                <a:latin typeface="Roboto Slab" pitchFamily="2" charset="0"/>
              </a:endParaRPr>
            </a:p>
          </p:txBody>
        </p:sp>
        <p:sp>
          <p:nvSpPr>
            <p:cNvPr id="11" name="TextBox 5">
              <a:extLst>
                <a:ext uri="{FF2B5EF4-FFF2-40B4-BE49-F238E27FC236}">
                  <a16:creationId xmlns:a16="http://schemas.microsoft.com/office/drawing/2014/main" id="{F6FEA0FD-B7C8-5ACD-C69E-765009901C8B}"/>
                </a:ext>
              </a:extLst>
            </p:cNvPr>
            <p:cNvSpPr txBox="1"/>
            <p:nvPr/>
          </p:nvSpPr>
          <p:spPr>
            <a:xfrm>
              <a:off x="0" y="-28575"/>
              <a:ext cx="519890"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2" name="TextBox 2"/>
          <p:cNvSpPr txBox="1"/>
          <p:nvPr/>
        </p:nvSpPr>
        <p:spPr>
          <a:xfrm>
            <a:off x="13855567" y="292562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5</a:t>
            </a:r>
          </a:p>
        </p:txBody>
      </p:sp>
      <p:grpSp>
        <p:nvGrpSpPr>
          <p:cNvPr id="3" name="Group 3"/>
          <p:cNvGrpSpPr/>
          <p:nvPr/>
        </p:nvGrpSpPr>
        <p:grpSpPr>
          <a:xfrm>
            <a:off x="9677400" y="4606972"/>
            <a:ext cx="3581400" cy="1073055"/>
            <a:chOff x="0" y="0"/>
            <a:chExt cx="898312" cy="137164"/>
          </a:xfrm>
        </p:grpSpPr>
        <p:sp>
          <p:nvSpPr>
            <p:cNvPr id="4" name="Freeform 4"/>
            <p:cNvSpPr/>
            <p:nvPr/>
          </p:nvSpPr>
          <p:spPr>
            <a:xfrm>
              <a:off x="0" y="0"/>
              <a:ext cx="898312" cy="137164"/>
            </a:xfrm>
            <a:custGeom>
              <a:avLst/>
              <a:gdLst/>
              <a:ahLst/>
              <a:cxnLst/>
              <a:rect l="l" t="t" r="r" b="b"/>
              <a:pathLst>
                <a:path w="898312" h="137164">
                  <a:moveTo>
                    <a:pt x="0" y="0"/>
                  </a:moveTo>
                  <a:lnTo>
                    <a:pt x="898312" y="0"/>
                  </a:lnTo>
                  <a:lnTo>
                    <a:pt x="898312" y="137164"/>
                  </a:lnTo>
                  <a:lnTo>
                    <a:pt x="0" y="137164"/>
                  </a:lnTo>
                  <a:close/>
                </a:path>
              </a:pathLst>
            </a:custGeom>
            <a:solidFill>
              <a:srgbClr val="335929"/>
            </a:solidFill>
          </p:spPr>
          <p:txBody>
            <a:bodyPr/>
            <a:lstStyle/>
            <a:p>
              <a:endParaRPr lang="en-US" b="1" dirty="0">
                <a:latin typeface="Roboto Slab" pitchFamily="2" charset="0"/>
              </a:endParaRPr>
            </a:p>
          </p:txBody>
        </p:sp>
        <p:sp>
          <p:nvSpPr>
            <p:cNvPr id="5" name="TextBox 5"/>
            <p:cNvSpPr txBox="1"/>
            <p:nvPr/>
          </p:nvSpPr>
          <p:spPr>
            <a:xfrm>
              <a:off x="0" y="-28575"/>
              <a:ext cx="898312"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6" name="TextBox 6"/>
          <p:cNvSpPr txBox="1"/>
          <p:nvPr/>
        </p:nvSpPr>
        <p:spPr>
          <a:xfrm>
            <a:off x="9127958" y="3664408"/>
            <a:ext cx="8636736" cy="2958182"/>
          </a:xfrm>
          <a:prstGeom prst="rect">
            <a:avLst/>
          </a:prstGeom>
        </p:spPr>
        <p:txBody>
          <a:bodyPr lIns="0" tIns="0" rIns="0" bIns="0" rtlCol="0" anchor="t">
            <a:spAutoFit/>
          </a:bodyPr>
          <a:lstStyle/>
          <a:p>
            <a:pPr algn="r">
              <a:lnSpc>
                <a:spcPts val="7865"/>
              </a:lnSpc>
            </a:pPr>
            <a:r>
              <a:rPr lang="en-US" sz="5500" b="1" dirty="0" err="1">
                <a:solidFill>
                  <a:srgbClr val="0C2675"/>
                </a:solidFill>
                <a:latin typeface="Roboto Slab" pitchFamily="2" charset="0"/>
                <a:cs typeface="Roboto Slab Bold"/>
              </a:rPr>
              <a:t>برای</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خانم</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شما</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و</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یا</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دیگر</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اعضای</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فامیل</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که</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زن</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هستند</a:t>
            </a:r>
            <a:r>
              <a:rPr lang="en-US" sz="5500" b="1" dirty="0">
                <a:solidFill>
                  <a:srgbClr val="0C2675"/>
                </a:solidFill>
                <a:latin typeface="Roboto Slab" pitchFamily="2" charset="0"/>
                <a:cs typeface="Roboto Slab Bold"/>
              </a:rPr>
              <a:t> </a:t>
            </a:r>
            <a:r>
              <a:rPr lang="en-US" sz="5500" b="1" dirty="0" err="1">
                <a:solidFill>
                  <a:srgbClr val="FFFFFF"/>
                </a:solidFill>
                <a:latin typeface="Roboto Slab" pitchFamily="2" charset="0"/>
                <a:cs typeface="Roboto Slab Bold"/>
              </a:rPr>
              <a:t>چپن</a:t>
            </a:r>
            <a:r>
              <a:rPr lang="en-US" sz="5500" b="1" dirty="0">
                <a:solidFill>
                  <a:srgbClr val="FFFFFF"/>
                </a:solidFill>
                <a:latin typeface="Roboto Slab" pitchFamily="2" charset="0"/>
                <a:cs typeface="Roboto Slab Bold"/>
              </a:rPr>
              <a:t> </a:t>
            </a:r>
            <a:r>
              <a:rPr lang="en-US" sz="5500" b="1" dirty="0" err="1">
                <a:solidFill>
                  <a:srgbClr val="FFFFFF"/>
                </a:solidFill>
                <a:latin typeface="Roboto Slab" pitchFamily="2" charset="0"/>
                <a:cs typeface="Roboto Slab Bold"/>
              </a:rPr>
              <a:t>مخصوص</a:t>
            </a:r>
            <a:r>
              <a:rPr lang="en-US" sz="5500" b="1" dirty="0">
                <a:solidFill>
                  <a:srgbClr val="FFFFFF"/>
                </a:solidFill>
                <a:latin typeface="Roboto Slab" pitchFamily="2" charset="0"/>
                <a:cs typeface="Roboto Slab Bold"/>
              </a:rPr>
              <a:t> </a:t>
            </a:r>
            <a:r>
              <a:rPr lang="en-US" sz="5500" b="1" dirty="0" err="1">
                <a:solidFill>
                  <a:srgbClr val="FFFFFF"/>
                </a:solidFill>
                <a:latin typeface="Roboto Slab" pitchFamily="2" charset="0"/>
                <a:cs typeface="Roboto Slab Bold"/>
              </a:rPr>
              <a:t>مریضان</a:t>
            </a:r>
            <a:r>
              <a:rPr lang="en-US" sz="5500" b="1" dirty="0">
                <a:solidFill>
                  <a:srgbClr val="FFFFFF"/>
                </a:solidFill>
                <a:latin typeface="Roboto Slab" pitchFamily="2" charset="0"/>
                <a:cs typeface="Roboto Slab Bold"/>
              </a:rPr>
              <a:t> </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داده</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میشود</a:t>
            </a:r>
            <a:r>
              <a:rPr lang="en-US" sz="5500" dirty="0">
                <a:solidFill>
                  <a:srgbClr val="0C2675"/>
                </a:solidFill>
                <a:latin typeface="Roboto Slab Bold"/>
                <a:cs typeface="Roboto Slab Bold"/>
              </a:rPr>
              <a:t> </a:t>
            </a:r>
          </a:p>
        </p:txBody>
      </p:sp>
      <p:grpSp>
        <p:nvGrpSpPr>
          <p:cNvPr id="7" name="Group 7"/>
          <p:cNvGrpSpPr/>
          <p:nvPr/>
        </p:nvGrpSpPr>
        <p:grpSpPr>
          <a:xfrm>
            <a:off x="0" y="0"/>
            <a:ext cx="9144000" cy="10287000"/>
            <a:chOff x="0" y="0"/>
            <a:chExt cx="12192000" cy="13716000"/>
          </a:xfrm>
        </p:grpSpPr>
        <p:pic>
          <p:nvPicPr>
            <p:cNvPr id="8" name="Picture 8"/>
            <p:cNvPicPr>
              <a:picLocks noChangeAspect="1"/>
            </p:cNvPicPr>
            <p:nvPr/>
          </p:nvPicPr>
          <p:blipFill>
            <a:blip r:embed="rId3"/>
            <a:srcRect l="13181" r="39966"/>
            <a:stretch>
              <a:fillRect/>
            </a:stretch>
          </p:blipFill>
          <p:spPr>
            <a:xfrm>
              <a:off x="0" y="0"/>
              <a:ext cx="12192000" cy="13716000"/>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TextBox 2"/>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5</a:t>
            </a:r>
          </a:p>
        </p:txBody>
      </p:sp>
      <p:grpSp>
        <p:nvGrpSpPr>
          <p:cNvPr id="3" name="Group 3"/>
          <p:cNvGrpSpPr/>
          <p:nvPr/>
        </p:nvGrpSpPr>
        <p:grpSpPr>
          <a:xfrm>
            <a:off x="13335000" y="3375549"/>
            <a:ext cx="3658099" cy="1073055"/>
            <a:chOff x="0" y="0"/>
            <a:chExt cx="583034" cy="137164"/>
          </a:xfrm>
        </p:grpSpPr>
        <p:sp>
          <p:nvSpPr>
            <p:cNvPr id="4" name="Freeform 4"/>
            <p:cNvSpPr/>
            <p:nvPr/>
          </p:nvSpPr>
          <p:spPr>
            <a:xfrm>
              <a:off x="0" y="0"/>
              <a:ext cx="583034" cy="137164"/>
            </a:xfrm>
            <a:custGeom>
              <a:avLst/>
              <a:gdLst/>
              <a:ahLst/>
              <a:cxnLst/>
              <a:rect l="l" t="t" r="r" b="b"/>
              <a:pathLst>
                <a:path w="583034" h="137164">
                  <a:moveTo>
                    <a:pt x="0" y="0"/>
                  </a:moveTo>
                  <a:lnTo>
                    <a:pt x="583034" y="0"/>
                  </a:lnTo>
                  <a:lnTo>
                    <a:pt x="583034" y="137164"/>
                  </a:lnTo>
                  <a:lnTo>
                    <a:pt x="0" y="137164"/>
                  </a:lnTo>
                  <a:close/>
                </a:path>
              </a:pathLst>
            </a:custGeom>
            <a:solidFill>
              <a:srgbClr val="335929"/>
            </a:solidFill>
          </p:spPr>
          <p:txBody>
            <a:bodyPr/>
            <a:lstStyle/>
            <a:p>
              <a:endParaRPr lang="en-US" b="1" dirty="0">
                <a:latin typeface="Roboto Slab" pitchFamily="2" charset="0"/>
              </a:endParaRPr>
            </a:p>
          </p:txBody>
        </p:sp>
        <p:sp>
          <p:nvSpPr>
            <p:cNvPr id="5" name="TextBox 5"/>
            <p:cNvSpPr txBox="1"/>
            <p:nvPr/>
          </p:nvSpPr>
          <p:spPr>
            <a:xfrm>
              <a:off x="0" y="-28575"/>
              <a:ext cx="583034"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6" name="TextBox 6"/>
          <p:cNvSpPr txBox="1"/>
          <p:nvPr/>
        </p:nvSpPr>
        <p:spPr>
          <a:xfrm>
            <a:off x="10604977" y="3375549"/>
            <a:ext cx="6388122" cy="1944369"/>
          </a:xfrm>
          <a:prstGeom prst="rect">
            <a:avLst/>
          </a:prstGeom>
        </p:spPr>
        <p:txBody>
          <a:bodyPr lIns="0" tIns="0" rIns="0" bIns="0" rtlCol="0" anchor="t">
            <a:spAutoFit/>
          </a:bodyPr>
          <a:lstStyle/>
          <a:p>
            <a:pPr algn="r">
              <a:lnSpc>
                <a:spcPts val="7865"/>
              </a:lnSpc>
            </a:pPr>
            <a:r>
              <a:rPr lang="en-US" sz="5500" b="1" dirty="0" err="1">
                <a:solidFill>
                  <a:srgbClr val="F2F2F1"/>
                </a:solidFill>
                <a:latin typeface="Roboto Slab" pitchFamily="2" charset="0"/>
                <a:cs typeface="Roboto Slab Bold"/>
              </a:rPr>
              <a:t>چپن</a:t>
            </a:r>
            <a:r>
              <a:rPr lang="en-US" sz="5500" b="1" dirty="0">
                <a:solidFill>
                  <a:srgbClr val="F2F2F1"/>
                </a:solidFill>
                <a:latin typeface="Roboto Slab" pitchFamily="2" charset="0"/>
                <a:cs typeface="Roboto Slab Bold"/>
              </a:rPr>
              <a:t> </a:t>
            </a:r>
            <a:r>
              <a:rPr lang="en-US" sz="5500" b="1" dirty="0" err="1">
                <a:solidFill>
                  <a:srgbClr val="F2F2F1"/>
                </a:solidFill>
                <a:latin typeface="Roboto Slab" pitchFamily="2" charset="0"/>
                <a:cs typeface="Roboto Slab Bold"/>
              </a:rPr>
              <a:t>مخصوص</a:t>
            </a:r>
            <a:endParaRPr lang="en-US" sz="5500" b="1" dirty="0">
              <a:solidFill>
                <a:srgbClr val="F2F2F1"/>
              </a:solidFill>
              <a:latin typeface="Roboto Slab" pitchFamily="2" charset="0"/>
              <a:cs typeface="Roboto Slab Bold"/>
            </a:endParaRPr>
          </a:p>
          <a:p>
            <a:pPr algn="r">
              <a:lnSpc>
                <a:spcPts val="7865"/>
              </a:lnSpc>
            </a:pPr>
            <a:r>
              <a:rPr lang="en-US" sz="5500" b="1" dirty="0">
                <a:solidFill>
                  <a:srgbClr val="F2F2F1"/>
                </a:solidFill>
                <a:latin typeface="Roboto Slab" pitchFamily="2" charset="0"/>
                <a:cs typeface="Roboto Slab Bold"/>
              </a:rPr>
              <a:t> </a:t>
            </a:r>
            <a:r>
              <a:rPr lang="en-US" sz="5500" b="1" dirty="0" err="1">
                <a:solidFill>
                  <a:srgbClr val="0C2675"/>
                </a:solidFill>
                <a:latin typeface="Roboto Slab" pitchFamily="2" charset="0"/>
                <a:cs typeface="Roboto Slab Bold"/>
              </a:rPr>
              <a:t>مریضان</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را</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پوشیده</a:t>
            </a:r>
            <a:r>
              <a:rPr lang="en-US" sz="5500" dirty="0">
                <a:solidFill>
                  <a:srgbClr val="0C2675"/>
                </a:solidFill>
                <a:latin typeface="Roboto Slab Bold"/>
                <a:cs typeface="Roboto Slab Bold"/>
              </a:rPr>
              <a:t> </a:t>
            </a:r>
          </a:p>
        </p:txBody>
      </p:sp>
      <p:grpSp>
        <p:nvGrpSpPr>
          <p:cNvPr id="7" name="Group 7"/>
          <p:cNvGrpSpPr/>
          <p:nvPr/>
        </p:nvGrpSpPr>
        <p:grpSpPr>
          <a:xfrm>
            <a:off x="0" y="0"/>
            <a:ext cx="9144000" cy="10287000"/>
            <a:chOff x="0" y="0"/>
            <a:chExt cx="12192000" cy="13716000"/>
          </a:xfrm>
        </p:grpSpPr>
        <p:pic>
          <p:nvPicPr>
            <p:cNvPr id="8" name="Picture 8"/>
            <p:cNvPicPr>
              <a:picLocks noChangeAspect="1"/>
            </p:cNvPicPr>
            <p:nvPr/>
          </p:nvPicPr>
          <p:blipFill>
            <a:blip r:embed="rId3"/>
            <a:srcRect l="13181" r="39966"/>
            <a:stretch>
              <a:fillRect/>
            </a:stretch>
          </p:blipFill>
          <p:spPr>
            <a:xfrm>
              <a:off x="0" y="0"/>
              <a:ext cx="12192000" cy="13716000"/>
            </a:xfrm>
            <a:prstGeom prst="rect">
              <a:avLst/>
            </a:prstGeom>
          </p:spPr>
        </p:pic>
      </p:grpSp>
      <p:sp>
        <p:nvSpPr>
          <p:cNvPr id="9" name="Freeform 9"/>
          <p:cNvSpPr/>
          <p:nvPr/>
        </p:nvSpPr>
        <p:spPr>
          <a:xfrm>
            <a:off x="5843215" y="6820048"/>
            <a:ext cx="6193789" cy="2438252"/>
          </a:xfrm>
          <a:custGeom>
            <a:avLst/>
            <a:gdLst/>
            <a:ahLst/>
            <a:cxnLst/>
            <a:rect l="l" t="t" r="r" b="b"/>
            <a:pathLst>
              <a:path w="6193789" h="2438252">
                <a:moveTo>
                  <a:pt x="0" y="0"/>
                </a:moveTo>
                <a:lnTo>
                  <a:pt x="6193789" y="0"/>
                </a:lnTo>
                <a:lnTo>
                  <a:pt x="6193789" y="2438252"/>
                </a:lnTo>
                <a:lnTo>
                  <a:pt x="0" y="2438252"/>
                </a:lnTo>
                <a:lnTo>
                  <a:pt x="0" y="0"/>
                </a:lnTo>
                <a:close/>
              </a:path>
            </a:pathLst>
          </a:custGeom>
          <a:blipFill>
            <a:blip r:embed="rId4"/>
            <a:stretch>
              <a:fillRect t="-77012" b="-77012"/>
            </a:stretch>
          </a:blipFill>
        </p:spPr>
        <p:txBody>
          <a:bodyPr/>
          <a:lstStyle/>
          <a:p>
            <a:endParaRPr lang="en-US" b="1" dirty="0">
              <a:latin typeface="Roboto Slab" pitchFamily="2" charset="0"/>
            </a:endParaRPr>
          </a:p>
        </p:txBody>
      </p:sp>
      <p:sp>
        <p:nvSpPr>
          <p:cNvPr id="10" name="AutoShape 10"/>
          <p:cNvSpPr/>
          <p:nvPr/>
        </p:nvSpPr>
        <p:spPr>
          <a:xfrm>
            <a:off x="5617872" y="7476990"/>
            <a:ext cx="849880" cy="596465"/>
          </a:xfrm>
          <a:prstGeom prst="line">
            <a:avLst/>
          </a:prstGeom>
          <a:ln w="76200" cap="flat">
            <a:solidFill>
              <a:srgbClr val="FFC72C"/>
            </a:solidFill>
            <a:prstDash val="solid"/>
            <a:headEnd type="none" w="sm" len="sm"/>
            <a:tailEnd type="arrow" w="med" len="sm"/>
          </a:ln>
        </p:spPr>
        <p:txBody>
          <a:bodyPr/>
          <a:lstStyle/>
          <a:p>
            <a:endParaRPr lang="en-US" b="1" dirty="0">
              <a:latin typeface="Roboto Slab" pitchFamily="2" charset="0"/>
            </a:endParaRPr>
          </a:p>
        </p:txBody>
      </p:sp>
      <p:grpSp>
        <p:nvGrpSpPr>
          <p:cNvPr id="11" name="Group 11"/>
          <p:cNvGrpSpPr/>
          <p:nvPr/>
        </p:nvGrpSpPr>
        <p:grpSpPr>
          <a:xfrm>
            <a:off x="3548843" y="7261487"/>
            <a:ext cx="2223581" cy="643833"/>
            <a:chOff x="0" y="0"/>
            <a:chExt cx="2964775" cy="858444"/>
          </a:xfrm>
        </p:grpSpPr>
        <p:grpSp>
          <p:nvGrpSpPr>
            <p:cNvPr id="12" name="Group 12"/>
            <p:cNvGrpSpPr/>
            <p:nvPr/>
          </p:nvGrpSpPr>
          <p:grpSpPr>
            <a:xfrm>
              <a:off x="0" y="0"/>
              <a:ext cx="2964775" cy="858444"/>
              <a:chOff x="0" y="0"/>
              <a:chExt cx="284230" cy="82298"/>
            </a:xfrm>
          </p:grpSpPr>
          <p:sp>
            <p:nvSpPr>
              <p:cNvPr id="13" name="Freeform 13"/>
              <p:cNvSpPr/>
              <p:nvPr/>
            </p:nvSpPr>
            <p:spPr>
              <a:xfrm>
                <a:off x="0" y="0"/>
                <a:ext cx="284230" cy="82298"/>
              </a:xfrm>
              <a:custGeom>
                <a:avLst/>
                <a:gdLst/>
                <a:ahLst/>
                <a:cxnLst/>
                <a:rect l="l" t="t" r="r" b="b"/>
                <a:pathLst>
                  <a:path w="284230" h="82298">
                    <a:moveTo>
                      <a:pt x="0" y="0"/>
                    </a:moveTo>
                    <a:lnTo>
                      <a:pt x="284230" y="0"/>
                    </a:lnTo>
                    <a:lnTo>
                      <a:pt x="284230" y="82298"/>
                    </a:lnTo>
                    <a:lnTo>
                      <a:pt x="0" y="82298"/>
                    </a:lnTo>
                    <a:close/>
                  </a:path>
                </a:pathLst>
              </a:custGeom>
              <a:solidFill>
                <a:srgbClr val="FFC72C"/>
              </a:solidFill>
            </p:spPr>
            <p:txBody>
              <a:bodyPr/>
              <a:lstStyle/>
              <a:p>
                <a:endParaRPr lang="en-US" b="1" dirty="0">
                  <a:latin typeface="Roboto Slab" pitchFamily="2" charset="0"/>
                </a:endParaRPr>
              </a:p>
            </p:txBody>
          </p:sp>
          <p:sp>
            <p:nvSpPr>
              <p:cNvPr id="14" name="TextBox 14"/>
              <p:cNvSpPr txBox="1"/>
              <p:nvPr/>
            </p:nvSpPr>
            <p:spPr>
              <a:xfrm>
                <a:off x="0" y="-28575"/>
                <a:ext cx="284230" cy="110873"/>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15" name="TextBox 15"/>
            <p:cNvSpPr txBox="1"/>
            <p:nvPr/>
          </p:nvSpPr>
          <p:spPr>
            <a:xfrm>
              <a:off x="180363" y="9233"/>
              <a:ext cx="2604050" cy="690104"/>
            </a:xfrm>
            <a:prstGeom prst="rect">
              <a:avLst/>
            </a:prstGeom>
          </p:spPr>
          <p:txBody>
            <a:bodyPr lIns="0" tIns="0" rIns="0" bIns="0" rtlCol="0" anchor="t">
              <a:spAutoFit/>
            </a:bodyPr>
            <a:lstStyle/>
            <a:p>
              <a:pPr algn="ctr">
                <a:lnSpc>
                  <a:spcPts val="4632"/>
                </a:lnSpc>
              </a:pPr>
              <a:r>
                <a:rPr lang="en-US" sz="2400" b="1" dirty="0" err="1">
                  <a:solidFill>
                    <a:srgbClr val="0C2675"/>
                  </a:solidFill>
                  <a:latin typeface="Roboto Slab" pitchFamily="2" charset="0"/>
                  <a:cs typeface="Roboto Condensed Bold"/>
                </a:rPr>
                <a:t>روجایی</a:t>
              </a:r>
              <a:r>
                <a:rPr lang="en-US" sz="2400" b="1" dirty="0">
                  <a:solidFill>
                    <a:srgbClr val="0C2675"/>
                  </a:solidFill>
                  <a:latin typeface="Roboto Slab" pitchFamily="2" charset="0"/>
                  <a:cs typeface="Roboto Condensed Bold"/>
                </a:rPr>
                <a:t> </a:t>
              </a:r>
              <a:r>
                <a:rPr lang="en-US" sz="2400" b="1" dirty="0" err="1">
                  <a:solidFill>
                    <a:srgbClr val="0C2675"/>
                  </a:solidFill>
                  <a:latin typeface="Roboto Slab" pitchFamily="2" charset="0"/>
                  <a:cs typeface="Roboto Condensed Bold"/>
                </a:rPr>
                <a:t>کاغذی</a:t>
              </a:r>
              <a:endParaRPr lang="en-US" sz="2400" b="1" dirty="0">
                <a:solidFill>
                  <a:srgbClr val="0C2675"/>
                </a:solidFill>
                <a:latin typeface="Roboto Slab" pitchFamily="2" charset="0"/>
                <a:cs typeface="Roboto Condensed Bold"/>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TextBox 2"/>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6</a:t>
            </a:r>
          </a:p>
        </p:txBody>
      </p:sp>
      <p:grpSp>
        <p:nvGrpSpPr>
          <p:cNvPr id="9" name="Group 8">
            <a:extLst>
              <a:ext uri="{FF2B5EF4-FFF2-40B4-BE49-F238E27FC236}">
                <a16:creationId xmlns:a16="http://schemas.microsoft.com/office/drawing/2014/main" id="{B927225F-7DF7-FDF5-9874-22576F49F65E}"/>
              </a:ext>
            </a:extLst>
          </p:cNvPr>
          <p:cNvGrpSpPr/>
          <p:nvPr/>
        </p:nvGrpSpPr>
        <p:grpSpPr>
          <a:xfrm>
            <a:off x="10591800" y="3327924"/>
            <a:ext cx="6120327" cy="2045597"/>
            <a:chOff x="10591800" y="3327924"/>
            <a:chExt cx="6120327" cy="2045597"/>
          </a:xfrm>
        </p:grpSpPr>
        <p:grpSp>
          <p:nvGrpSpPr>
            <p:cNvPr id="3" name="Group 3"/>
            <p:cNvGrpSpPr/>
            <p:nvPr/>
          </p:nvGrpSpPr>
          <p:grpSpPr>
            <a:xfrm>
              <a:off x="15011400" y="3327924"/>
              <a:ext cx="1295400" cy="1073055"/>
              <a:chOff x="0" y="0"/>
              <a:chExt cx="220712" cy="137164"/>
            </a:xfrm>
          </p:grpSpPr>
          <p:sp>
            <p:nvSpPr>
              <p:cNvPr id="4" name="Freeform 4"/>
              <p:cNvSpPr/>
              <p:nvPr/>
            </p:nvSpPr>
            <p:spPr>
              <a:xfrm>
                <a:off x="0" y="0"/>
                <a:ext cx="220712" cy="137164"/>
              </a:xfrm>
              <a:custGeom>
                <a:avLst/>
                <a:gdLst/>
                <a:ahLst/>
                <a:cxnLst/>
                <a:rect l="l" t="t" r="r" b="b"/>
                <a:pathLst>
                  <a:path w="220712" h="137164">
                    <a:moveTo>
                      <a:pt x="0" y="0"/>
                    </a:moveTo>
                    <a:lnTo>
                      <a:pt x="220712" y="0"/>
                    </a:lnTo>
                    <a:lnTo>
                      <a:pt x="220712" y="137164"/>
                    </a:lnTo>
                    <a:lnTo>
                      <a:pt x="0" y="137164"/>
                    </a:lnTo>
                    <a:close/>
                  </a:path>
                </a:pathLst>
              </a:custGeom>
              <a:solidFill>
                <a:srgbClr val="335929"/>
              </a:solidFill>
            </p:spPr>
            <p:txBody>
              <a:bodyPr/>
              <a:lstStyle/>
              <a:p>
                <a:endParaRPr lang="en-US" b="1" dirty="0">
                  <a:latin typeface="Roboto Slab" pitchFamily="2" charset="0"/>
                </a:endParaRPr>
              </a:p>
            </p:txBody>
          </p:sp>
          <p:sp>
            <p:nvSpPr>
              <p:cNvPr id="5" name="TextBox 5"/>
              <p:cNvSpPr txBox="1"/>
              <p:nvPr/>
            </p:nvSpPr>
            <p:spPr>
              <a:xfrm>
                <a:off x="0" y="-28575"/>
                <a:ext cx="220712"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6" name="TextBox 6"/>
            <p:cNvSpPr txBox="1"/>
            <p:nvPr/>
          </p:nvSpPr>
          <p:spPr>
            <a:xfrm>
              <a:off x="10591800" y="3428437"/>
              <a:ext cx="6120327" cy="1945084"/>
            </a:xfrm>
            <a:prstGeom prst="rect">
              <a:avLst/>
            </a:prstGeom>
          </p:spPr>
          <p:txBody>
            <a:bodyPr lIns="0" tIns="0" rIns="0" bIns="0" rtlCol="0" anchor="t">
              <a:spAutoFit/>
            </a:bodyPr>
            <a:lstStyle/>
            <a:p>
              <a:pPr algn="r">
                <a:lnSpc>
                  <a:spcPts val="7865"/>
                </a:lnSpc>
              </a:pPr>
              <a:r>
                <a:rPr lang="en-US" sz="5500" b="1" dirty="0" err="1">
                  <a:solidFill>
                    <a:srgbClr val="0C2675"/>
                  </a:solidFill>
                  <a:latin typeface="Roboto Slab" pitchFamily="2" charset="0"/>
                  <a:cs typeface="Roboto Slab Bold"/>
                </a:rPr>
                <a:t>با</a:t>
              </a:r>
              <a:r>
                <a:rPr lang="en-US" sz="5500" b="1" dirty="0">
                  <a:solidFill>
                    <a:srgbClr val="0C2675"/>
                  </a:solidFill>
                  <a:latin typeface="Roboto Slab" pitchFamily="2" charset="0"/>
                  <a:cs typeface="Roboto Slab Bold"/>
                </a:rPr>
                <a:t> </a:t>
              </a:r>
              <a:r>
                <a:rPr lang="en-US" sz="5500" b="1" dirty="0" err="1">
                  <a:solidFill>
                    <a:srgbClr val="FFFFFF"/>
                  </a:solidFill>
                  <a:latin typeface="Roboto Slab" pitchFamily="2" charset="0"/>
                  <a:cs typeface="Roboto Slab Bold"/>
                </a:rPr>
                <a:t>داکتر</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خود</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صحبت</a:t>
              </a:r>
              <a:r>
                <a:rPr lang="en-US" sz="5500" dirty="0">
                  <a:solidFill>
                    <a:srgbClr val="0C2675"/>
                  </a:solidFill>
                  <a:latin typeface="Roboto Slab Bold"/>
                  <a:cs typeface="Roboto Slab Bold"/>
                </a:rPr>
                <a:t> </a:t>
              </a:r>
            </a:p>
            <a:p>
              <a:pPr algn="r">
                <a:lnSpc>
                  <a:spcPts val="7865"/>
                </a:lnSpc>
              </a:pPr>
              <a:r>
                <a:rPr lang="en-US" sz="5500" dirty="0" err="1">
                  <a:solidFill>
                    <a:srgbClr val="0C2675"/>
                  </a:solidFill>
                  <a:latin typeface="Roboto Slab Bold"/>
                  <a:cs typeface="Roboto Slab Bold"/>
                </a:rPr>
                <a:t>میکنند</a:t>
              </a:r>
              <a:endParaRPr lang="en-US" sz="5500" dirty="0">
                <a:solidFill>
                  <a:srgbClr val="0C2675"/>
                </a:solidFill>
                <a:latin typeface="Roboto Slab Bold"/>
                <a:cs typeface="Roboto Slab Bold"/>
              </a:endParaRPr>
            </a:p>
          </p:txBody>
        </p:sp>
      </p:grpSp>
      <p:grpSp>
        <p:nvGrpSpPr>
          <p:cNvPr id="7" name="Group 7"/>
          <p:cNvGrpSpPr/>
          <p:nvPr/>
        </p:nvGrpSpPr>
        <p:grpSpPr>
          <a:xfrm>
            <a:off x="0" y="0"/>
            <a:ext cx="9144000" cy="10287000"/>
            <a:chOff x="0" y="0"/>
            <a:chExt cx="12192000" cy="13716000"/>
          </a:xfrm>
        </p:grpSpPr>
        <p:pic>
          <p:nvPicPr>
            <p:cNvPr id="8" name="Picture 8"/>
            <p:cNvPicPr>
              <a:picLocks noChangeAspect="1"/>
            </p:cNvPicPr>
            <p:nvPr/>
          </p:nvPicPr>
          <p:blipFill>
            <a:blip r:embed="rId3"/>
            <a:srcRect l="27909" r="18238"/>
            <a:stretch>
              <a:fillRect/>
            </a:stretch>
          </p:blipFill>
          <p:spPr>
            <a:xfrm>
              <a:off x="0" y="0"/>
              <a:ext cx="12192000" cy="13716000"/>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TextBox 2"/>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6</a:t>
            </a:r>
          </a:p>
        </p:txBody>
      </p:sp>
      <p:grpSp>
        <p:nvGrpSpPr>
          <p:cNvPr id="7" name="Group 7"/>
          <p:cNvGrpSpPr/>
          <p:nvPr/>
        </p:nvGrpSpPr>
        <p:grpSpPr>
          <a:xfrm>
            <a:off x="0" y="0"/>
            <a:ext cx="9144000" cy="10287000"/>
            <a:chOff x="0" y="0"/>
            <a:chExt cx="12192000" cy="13716000"/>
          </a:xfrm>
        </p:grpSpPr>
        <p:pic>
          <p:nvPicPr>
            <p:cNvPr id="8" name="Picture 8"/>
            <p:cNvPicPr>
              <a:picLocks noChangeAspect="1"/>
            </p:cNvPicPr>
            <p:nvPr/>
          </p:nvPicPr>
          <p:blipFill>
            <a:blip r:embed="rId3"/>
            <a:srcRect l="27909" r="18238"/>
            <a:stretch>
              <a:fillRect/>
            </a:stretch>
          </p:blipFill>
          <p:spPr>
            <a:xfrm>
              <a:off x="0" y="0"/>
              <a:ext cx="12192000" cy="13716000"/>
            </a:xfrm>
            <a:prstGeom prst="rect">
              <a:avLst/>
            </a:prstGeom>
          </p:spPr>
        </p:pic>
      </p:grpSp>
      <p:grpSp>
        <p:nvGrpSpPr>
          <p:cNvPr id="9" name="Group 9"/>
          <p:cNvGrpSpPr/>
          <p:nvPr/>
        </p:nvGrpSpPr>
        <p:grpSpPr>
          <a:xfrm>
            <a:off x="2674804" y="4201134"/>
            <a:ext cx="7821746" cy="4830674"/>
            <a:chOff x="0" y="0"/>
            <a:chExt cx="2308071" cy="1425454"/>
          </a:xfrm>
        </p:grpSpPr>
        <p:sp>
          <p:nvSpPr>
            <p:cNvPr id="10" name="Freeform 10"/>
            <p:cNvSpPr/>
            <p:nvPr/>
          </p:nvSpPr>
          <p:spPr>
            <a:xfrm>
              <a:off x="0" y="0"/>
              <a:ext cx="2308072" cy="1425454"/>
            </a:xfrm>
            <a:custGeom>
              <a:avLst/>
              <a:gdLst/>
              <a:ahLst/>
              <a:cxnLst/>
              <a:rect l="l" t="t" r="r" b="b"/>
              <a:pathLst>
                <a:path w="2308072" h="1425454">
                  <a:moveTo>
                    <a:pt x="93041" y="0"/>
                  </a:moveTo>
                  <a:lnTo>
                    <a:pt x="2215031" y="0"/>
                  </a:lnTo>
                  <a:cubicBezTo>
                    <a:pt x="2266416" y="0"/>
                    <a:pt x="2308072" y="41656"/>
                    <a:pt x="2308072" y="93041"/>
                  </a:cubicBezTo>
                  <a:lnTo>
                    <a:pt x="2308072" y="1332414"/>
                  </a:lnTo>
                  <a:cubicBezTo>
                    <a:pt x="2308072" y="1357089"/>
                    <a:pt x="2298269" y="1380755"/>
                    <a:pt x="2280820" y="1398203"/>
                  </a:cubicBezTo>
                  <a:cubicBezTo>
                    <a:pt x="2263372" y="1415652"/>
                    <a:pt x="2239707" y="1425454"/>
                    <a:pt x="2215031" y="1425454"/>
                  </a:cubicBezTo>
                  <a:lnTo>
                    <a:pt x="93041" y="1425454"/>
                  </a:lnTo>
                  <a:cubicBezTo>
                    <a:pt x="41656" y="1425454"/>
                    <a:pt x="0" y="1383798"/>
                    <a:pt x="0" y="1332414"/>
                  </a:cubicBezTo>
                  <a:lnTo>
                    <a:pt x="0" y="93041"/>
                  </a:lnTo>
                  <a:cubicBezTo>
                    <a:pt x="0" y="41656"/>
                    <a:pt x="41656" y="0"/>
                    <a:pt x="93041" y="0"/>
                  </a:cubicBezTo>
                  <a:close/>
                </a:path>
              </a:pathLst>
            </a:custGeom>
            <a:solidFill>
              <a:srgbClr val="FFFFFF"/>
            </a:solidFill>
          </p:spPr>
          <p:txBody>
            <a:bodyPr/>
            <a:lstStyle/>
            <a:p>
              <a:endParaRPr lang="en-US" b="1" dirty="0">
                <a:latin typeface="Roboto Slab" pitchFamily="2" charset="0"/>
              </a:endParaRPr>
            </a:p>
          </p:txBody>
        </p:sp>
        <p:sp>
          <p:nvSpPr>
            <p:cNvPr id="11" name="TextBox 11"/>
            <p:cNvSpPr txBox="1"/>
            <p:nvPr/>
          </p:nvSpPr>
          <p:spPr>
            <a:xfrm>
              <a:off x="0" y="-38100"/>
              <a:ext cx="2308071" cy="1463554"/>
            </a:xfrm>
            <a:prstGeom prst="rect">
              <a:avLst/>
            </a:prstGeom>
          </p:spPr>
          <p:txBody>
            <a:bodyPr lIns="50800" tIns="50800" rIns="50800" bIns="50800" rtlCol="0" anchor="ctr"/>
            <a:lstStyle/>
            <a:p>
              <a:pPr algn="ctr">
                <a:lnSpc>
                  <a:spcPts val="2520"/>
                </a:lnSpc>
              </a:pPr>
              <a:endParaRPr b="1" dirty="0">
                <a:latin typeface="Roboto Slab" pitchFamily="2" charset="0"/>
              </a:endParaRPr>
            </a:p>
          </p:txBody>
        </p:sp>
      </p:grpSp>
      <p:grpSp>
        <p:nvGrpSpPr>
          <p:cNvPr id="12" name="Group 12"/>
          <p:cNvGrpSpPr/>
          <p:nvPr/>
        </p:nvGrpSpPr>
        <p:grpSpPr>
          <a:xfrm>
            <a:off x="3180102" y="4575235"/>
            <a:ext cx="6769457" cy="3706606"/>
            <a:chOff x="0" y="-635292"/>
            <a:chExt cx="9025942" cy="4942141"/>
          </a:xfrm>
        </p:grpSpPr>
        <p:sp>
          <p:nvSpPr>
            <p:cNvPr id="13" name="TextBox 13"/>
            <p:cNvSpPr txBox="1"/>
            <p:nvPr/>
          </p:nvSpPr>
          <p:spPr>
            <a:xfrm>
              <a:off x="846624" y="-635292"/>
              <a:ext cx="8179318" cy="711733"/>
            </a:xfrm>
            <a:prstGeom prst="rect">
              <a:avLst/>
            </a:prstGeom>
          </p:spPr>
          <p:txBody>
            <a:bodyPr lIns="0" tIns="0" rIns="0" bIns="0" rtlCol="0" anchor="t">
              <a:spAutoFit/>
            </a:bodyPr>
            <a:lstStyle/>
            <a:p>
              <a:pPr algn="r">
                <a:lnSpc>
                  <a:spcPts val="4714"/>
                </a:lnSpc>
              </a:pPr>
              <a:r>
                <a:rPr lang="en-US" sz="2442" b="1" dirty="0" err="1">
                  <a:solidFill>
                    <a:srgbClr val="0C2675"/>
                  </a:solidFill>
                  <a:latin typeface="Roboto Slab" pitchFamily="2" charset="0"/>
                  <a:ea typeface="Roboto Slab" pitchFamily="2" charset="0"/>
                  <a:cs typeface="Roboto Slab" pitchFamily="2" charset="0"/>
                </a:rPr>
                <a:t>داکتر</a:t>
              </a:r>
              <a:r>
                <a:rPr lang="en-US" sz="2442" b="1" dirty="0">
                  <a:solidFill>
                    <a:srgbClr val="0C2675"/>
                  </a:solidFill>
                  <a:latin typeface="Roboto Slab" pitchFamily="2" charset="0"/>
                  <a:ea typeface="Roboto Slab" pitchFamily="2" charset="0"/>
                  <a:cs typeface="Roboto Slab" pitchFamily="2" charset="0"/>
                </a:rPr>
                <a:t> </a:t>
              </a:r>
              <a:r>
                <a:rPr lang="en-US" sz="2442" b="1" dirty="0" err="1">
                  <a:solidFill>
                    <a:srgbClr val="0C2675"/>
                  </a:solidFill>
                  <a:latin typeface="Roboto Slab" pitchFamily="2" charset="0"/>
                  <a:ea typeface="Roboto Slab" pitchFamily="2" charset="0"/>
                  <a:cs typeface="Roboto Slab" pitchFamily="2" charset="0"/>
                </a:rPr>
                <a:t>خانم</a:t>
              </a:r>
              <a:r>
                <a:rPr lang="en-US" sz="2442" b="1" dirty="0">
                  <a:solidFill>
                    <a:srgbClr val="0C2675"/>
                  </a:solidFill>
                  <a:latin typeface="Roboto Slab" pitchFamily="2" charset="0"/>
                  <a:ea typeface="Roboto Slab" pitchFamily="2" charset="0"/>
                  <a:cs typeface="Roboto Slab" pitchFamily="2" charset="0"/>
                </a:rPr>
                <a:t> </a:t>
              </a:r>
              <a:r>
                <a:rPr lang="en-US" sz="2442" b="1" dirty="0" err="1">
                  <a:solidFill>
                    <a:srgbClr val="0C2675"/>
                  </a:solidFill>
                  <a:latin typeface="Roboto Slab" pitchFamily="2" charset="0"/>
                  <a:ea typeface="Roboto Slab" pitchFamily="2" charset="0"/>
                  <a:cs typeface="Roboto Slab" pitchFamily="2" charset="0"/>
                </a:rPr>
                <a:t>شما</a:t>
              </a:r>
              <a:r>
                <a:rPr lang="en-US" sz="2442" b="1" dirty="0">
                  <a:solidFill>
                    <a:srgbClr val="0C2675"/>
                  </a:solidFill>
                  <a:latin typeface="Roboto Slab" pitchFamily="2" charset="0"/>
                  <a:ea typeface="Roboto Slab" pitchFamily="2" charset="0"/>
                  <a:cs typeface="Roboto Slab" pitchFamily="2" charset="0"/>
                </a:rPr>
                <a:t> </a:t>
              </a:r>
              <a:r>
                <a:rPr lang="en-US" sz="2442" b="1" dirty="0" err="1">
                  <a:solidFill>
                    <a:srgbClr val="0C2675"/>
                  </a:solidFill>
                  <a:latin typeface="Roboto Slab" pitchFamily="2" charset="0"/>
                  <a:ea typeface="Roboto Slab" pitchFamily="2" charset="0"/>
                  <a:cs typeface="Roboto Slab" pitchFamily="2" charset="0"/>
                </a:rPr>
                <a:t>ممکن</a:t>
              </a:r>
              <a:r>
                <a:rPr lang="en-US" sz="2442" b="1" dirty="0">
                  <a:solidFill>
                    <a:srgbClr val="0C2675"/>
                  </a:solidFill>
                  <a:latin typeface="Roboto Slab" pitchFamily="2" charset="0"/>
                  <a:ea typeface="Roboto Slab" pitchFamily="2" charset="0"/>
                  <a:cs typeface="Roboto Slab" pitchFamily="2" charset="0"/>
                </a:rPr>
                <a:t> </a:t>
              </a:r>
              <a:r>
                <a:rPr lang="en-US" sz="2442" b="1" dirty="0" err="1">
                  <a:solidFill>
                    <a:srgbClr val="0C2675"/>
                  </a:solidFill>
                  <a:latin typeface="Roboto Slab" pitchFamily="2" charset="0"/>
                  <a:ea typeface="Roboto Slab" pitchFamily="2" charset="0"/>
                  <a:cs typeface="Roboto Slab" pitchFamily="2" charset="0"/>
                </a:rPr>
                <a:t>سوالات</a:t>
              </a:r>
              <a:r>
                <a:rPr lang="en-US" sz="2442" b="1" dirty="0">
                  <a:solidFill>
                    <a:srgbClr val="0C2675"/>
                  </a:solidFill>
                  <a:latin typeface="Roboto Slab" pitchFamily="2" charset="0"/>
                  <a:ea typeface="Roboto Slab" pitchFamily="2" charset="0"/>
                  <a:cs typeface="Roboto Slab" pitchFamily="2" charset="0"/>
                </a:rPr>
                <a:t> </a:t>
              </a:r>
              <a:r>
                <a:rPr lang="en-US" sz="2442" b="1" dirty="0" err="1">
                  <a:solidFill>
                    <a:srgbClr val="0C2675"/>
                  </a:solidFill>
                  <a:latin typeface="Roboto Slab" pitchFamily="2" charset="0"/>
                  <a:ea typeface="Roboto Slab" pitchFamily="2" charset="0"/>
                  <a:cs typeface="Roboto Slab" pitchFamily="2" charset="0"/>
                </a:rPr>
                <a:t>زیر</a:t>
              </a:r>
              <a:r>
                <a:rPr lang="en-US" sz="2442" b="1" dirty="0">
                  <a:solidFill>
                    <a:srgbClr val="0C2675"/>
                  </a:solidFill>
                  <a:latin typeface="Roboto Slab" pitchFamily="2" charset="0"/>
                  <a:ea typeface="Roboto Slab" pitchFamily="2" charset="0"/>
                  <a:cs typeface="Roboto Slab" pitchFamily="2" charset="0"/>
                </a:rPr>
                <a:t> </a:t>
              </a:r>
              <a:r>
                <a:rPr lang="en-US" sz="2442" b="1" dirty="0" err="1">
                  <a:solidFill>
                    <a:srgbClr val="0C2675"/>
                  </a:solidFill>
                  <a:latin typeface="Roboto Slab" pitchFamily="2" charset="0"/>
                  <a:ea typeface="Roboto Slab" pitchFamily="2" charset="0"/>
                  <a:cs typeface="Roboto Slab" pitchFamily="2" charset="0"/>
                </a:rPr>
                <a:t>را</a:t>
              </a:r>
              <a:r>
                <a:rPr lang="en-US" sz="2442" b="1" dirty="0">
                  <a:solidFill>
                    <a:srgbClr val="0C2675"/>
                  </a:solidFill>
                  <a:latin typeface="Roboto Slab" pitchFamily="2" charset="0"/>
                  <a:ea typeface="Roboto Slab" pitchFamily="2" charset="0"/>
                  <a:cs typeface="Roboto Slab" pitchFamily="2" charset="0"/>
                </a:rPr>
                <a:t> </a:t>
              </a:r>
              <a:r>
                <a:rPr lang="en-US" sz="2442" b="1" dirty="0" err="1">
                  <a:solidFill>
                    <a:srgbClr val="0C2675"/>
                  </a:solidFill>
                  <a:latin typeface="Roboto Slab" pitchFamily="2" charset="0"/>
                  <a:ea typeface="Roboto Slab" pitchFamily="2" charset="0"/>
                  <a:cs typeface="Roboto Slab" pitchFamily="2" charset="0"/>
                </a:rPr>
                <a:t>بپرسد</a:t>
              </a:r>
              <a:r>
                <a:rPr lang="ar-AE" sz="2800" dirty="0">
                  <a:solidFill>
                    <a:srgbClr val="0C2675"/>
                  </a:solidFill>
                  <a:effectLst/>
                  <a:latin typeface="Roboto Slab" pitchFamily="2" charset="0"/>
                  <a:ea typeface="Roboto Slab" pitchFamily="2" charset="0"/>
                </a:rPr>
                <a:t>:</a:t>
              </a:r>
              <a:r>
                <a:rPr lang="en-US" sz="2442" b="1" dirty="0">
                  <a:solidFill>
                    <a:srgbClr val="0C2675"/>
                  </a:solidFill>
                  <a:latin typeface="Roboto Slab" pitchFamily="2" charset="0"/>
                  <a:ea typeface="Roboto Slab" pitchFamily="2" charset="0"/>
                  <a:cs typeface="Roboto Slab" pitchFamily="2" charset="0"/>
                </a:rPr>
                <a:t> </a:t>
              </a:r>
            </a:p>
          </p:txBody>
        </p:sp>
        <p:sp>
          <p:nvSpPr>
            <p:cNvPr id="14" name="TextBox 14"/>
            <p:cNvSpPr txBox="1"/>
            <p:nvPr/>
          </p:nvSpPr>
          <p:spPr>
            <a:xfrm>
              <a:off x="0" y="789561"/>
              <a:ext cx="8141243" cy="3517288"/>
            </a:xfrm>
            <a:prstGeom prst="rect">
              <a:avLst/>
            </a:prstGeom>
          </p:spPr>
          <p:txBody>
            <a:bodyPr lIns="0" tIns="0" rIns="0" bIns="0" rtlCol="0" anchor="t">
              <a:spAutoFit/>
            </a:bodyPr>
            <a:lstStyle/>
            <a:p>
              <a:pPr algn="r">
                <a:lnSpc>
                  <a:spcPts val="5292"/>
                </a:lnSpc>
              </a:pPr>
              <a:r>
                <a:rPr lang="ar-AE" sz="2800" dirty="0">
                  <a:solidFill>
                    <a:srgbClr val="0C2675"/>
                  </a:solidFill>
                  <a:effectLst/>
                  <a:latin typeface="Roboto Slab" pitchFamily="2" charset="0"/>
                </a:rPr>
                <a:t>آخرین عادت ماهوار شان چه وقت بود؟</a:t>
              </a:r>
              <a:endParaRPr lang="en-US" sz="2800" b="1" dirty="0">
                <a:solidFill>
                  <a:srgbClr val="0C2675"/>
                </a:solidFill>
                <a:effectLst/>
                <a:latin typeface="Roboto Slab" pitchFamily="2" charset="0"/>
              </a:endParaRPr>
            </a:p>
            <a:p>
              <a:pPr algn="r">
                <a:lnSpc>
                  <a:spcPts val="5292"/>
                </a:lnSpc>
              </a:pPr>
              <a:r>
                <a:rPr lang="en-US" sz="2700" dirty="0" err="1">
                  <a:solidFill>
                    <a:srgbClr val="0C2675"/>
                  </a:solidFill>
                  <a:latin typeface="Roboto Slab" pitchFamily="2" charset="0"/>
                  <a:cs typeface="Roboto Condensed"/>
                </a:rPr>
                <a:t>آیا</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فعالیت</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جنسی</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دارند</a:t>
              </a:r>
              <a:r>
                <a:rPr lang="en-US" sz="2700" dirty="0">
                  <a:solidFill>
                    <a:srgbClr val="0C2675"/>
                  </a:solidFill>
                  <a:latin typeface="Roboto Slab" pitchFamily="2" charset="0"/>
                  <a:cs typeface="Roboto Condensed"/>
                </a:rPr>
                <a:t>؟</a:t>
              </a:r>
            </a:p>
            <a:p>
              <a:pPr algn="r">
                <a:lnSpc>
                  <a:spcPts val="5292"/>
                </a:lnSpc>
              </a:pPr>
              <a:r>
                <a:rPr lang="en-US" sz="2700" dirty="0" err="1">
                  <a:solidFill>
                    <a:srgbClr val="0C2675"/>
                  </a:solidFill>
                  <a:latin typeface="Roboto Slab" pitchFamily="2" charset="0"/>
                  <a:cs typeface="Roboto Condensed"/>
                </a:rPr>
                <a:t>آیا</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از</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کدام</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شیوه</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ضد</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حاملگی</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استفاده</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میکنند</a:t>
              </a:r>
              <a:r>
                <a:rPr lang="en-US" sz="2700" dirty="0">
                  <a:solidFill>
                    <a:srgbClr val="0C2675"/>
                  </a:solidFill>
                  <a:latin typeface="Roboto Slab" pitchFamily="2" charset="0"/>
                  <a:cs typeface="Roboto Condensed"/>
                </a:rPr>
                <a:t>؟</a:t>
              </a:r>
            </a:p>
            <a:p>
              <a:pPr algn="r">
                <a:lnSpc>
                  <a:spcPts val="5292"/>
                </a:lnSpc>
              </a:pPr>
              <a:r>
                <a:rPr lang="en-US" sz="2700" dirty="0" err="1">
                  <a:solidFill>
                    <a:srgbClr val="0C2675"/>
                  </a:solidFill>
                  <a:latin typeface="Roboto Slab" pitchFamily="2" charset="0"/>
                  <a:cs typeface="Roboto Condensed"/>
                </a:rPr>
                <a:t>آیا</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به</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نظر</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شان</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حامله</a:t>
              </a:r>
              <a:r>
                <a:rPr lang="en-US" sz="2700" dirty="0">
                  <a:solidFill>
                    <a:srgbClr val="0C2675"/>
                  </a:solidFill>
                  <a:latin typeface="Roboto Slab" pitchFamily="2" charset="0"/>
                  <a:cs typeface="Roboto Condensed"/>
                </a:rPr>
                <a:t> </a:t>
              </a:r>
              <a:r>
                <a:rPr lang="en-US" sz="2700" dirty="0" err="1">
                  <a:solidFill>
                    <a:srgbClr val="0C2675"/>
                  </a:solidFill>
                  <a:latin typeface="Roboto Slab" pitchFamily="2" charset="0"/>
                  <a:cs typeface="Roboto Condensed"/>
                </a:rPr>
                <a:t>هستند</a:t>
              </a:r>
              <a:r>
                <a:rPr lang="en-US" sz="2700" dirty="0">
                  <a:solidFill>
                    <a:srgbClr val="0C2675"/>
                  </a:solidFill>
                  <a:latin typeface="Roboto Slab" pitchFamily="2" charset="0"/>
                  <a:cs typeface="Roboto Condensed"/>
                </a:rPr>
                <a:t>؟</a:t>
              </a:r>
            </a:p>
          </p:txBody>
        </p:sp>
        <p:sp>
          <p:nvSpPr>
            <p:cNvPr id="15" name="TextBox 15"/>
            <p:cNvSpPr txBox="1"/>
            <p:nvPr/>
          </p:nvSpPr>
          <p:spPr>
            <a:xfrm>
              <a:off x="8401426" y="789561"/>
              <a:ext cx="578508" cy="3408551"/>
            </a:xfrm>
            <a:prstGeom prst="rect">
              <a:avLst/>
            </a:prstGeom>
          </p:spPr>
          <p:txBody>
            <a:bodyPr lIns="0" tIns="0" rIns="0" bIns="0" rtlCol="0" anchor="t">
              <a:spAutoFit/>
            </a:bodyPr>
            <a:lstStyle/>
            <a:p>
              <a:pPr>
                <a:lnSpc>
                  <a:spcPts val="5292"/>
                </a:lnSpc>
              </a:pPr>
              <a:r>
                <a:rPr lang="en-US" sz="2700" dirty="0">
                  <a:solidFill>
                    <a:srgbClr val="0C2675"/>
                  </a:solidFill>
                  <a:latin typeface="Roboto Condensed"/>
                </a:rPr>
                <a:t>.1</a:t>
              </a:r>
            </a:p>
            <a:p>
              <a:pPr>
                <a:lnSpc>
                  <a:spcPts val="5292"/>
                </a:lnSpc>
              </a:pPr>
              <a:r>
                <a:rPr lang="en-US" sz="2700" dirty="0">
                  <a:solidFill>
                    <a:srgbClr val="0C2675"/>
                  </a:solidFill>
                  <a:latin typeface="Roboto Condensed"/>
                </a:rPr>
                <a:t>.2</a:t>
              </a:r>
            </a:p>
            <a:p>
              <a:pPr>
                <a:lnSpc>
                  <a:spcPts val="5292"/>
                </a:lnSpc>
              </a:pPr>
              <a:r>
                <a:rPr lang="en-US" sz="2700" dirty="0">
                  <a:solidFill>
                    <a:srgbClr val="0C2675"/>
                  </a:solidFill>
                  <a:latin typeface="Roboto Condensed"/>
                </a:rPr>
                <a:t>.3</a:t>
              </a:r>
            </a:p>
            <a:p>
              <a:pPr algn="l">
                <a:lnSpc>
                  <a:spcPts val="5292"/>
                </a:lnSpc>
              </a:pPr>
              <a:r>
                <a:rPr lang="en-US" sz="2700" dirty="0">
                  <a:solidFill>
                    <a:srgbClr val="0C2675"/>
                  </a:solidFill>
                  <a:latin typeface="Roboto Condensed"/>
                </a:rPr>
                <a:t>.4</a:t>
              </a:r>
            </a:p>
          </p:txBody>
        </p:sp>
      </p:grpSp>
      <p:grpSp>
        <p:nvGrpSpPr>
          <p:cNvPr id="19" name="Group 18">
            <a:extLst>
              <a:ext uri="{FF2B5EF4-FFF2-40B4-BE49-F238E27FC236}">
                <a16:creationId xmlns:a16="http://schemas.microsoft.com/office/drawing/2014/main" id="{FE498362-F0F6-5363-9D57-EA986B9A42BF}"/>
              </a:ext>
            </a:extLst>
          </p:cNvPr>
          <p:cNvGrpSpPr/>
          <p:nvPr/>
        </p:nvGrpSpPr>
        <p:grpSpPr>
          <a:xfrm>
            <a:off x="10591800" y="3327924"/>
            <a:ext cx="6120327" cy="2045597"/>
            <a:chOff x="10591800" y="3327924"/>
            <a:chExt cx="6120327" cy="2045597"/>
          </a:xfrm>
        </p:grpSpPr>
        <p:grpSp>
          <p:nvGrpSpPr>
            <p:cNvPr id="20" name="Group 3">
              <a:extLst>
                <a:ext uri="{FF2B5EF4-FFF2-40B4-BE49-F238E27FC236}">
                  <a16:creationId xmlns:a16="http://schemas.microsoft.com/office/drawing/2014/main" id="{E67485B1-3319-DC38-0C97-E2B57AF8F77E}"/>
                </a:ext>
              </a:extLst>
            </p:cNvPr>
            <p:cNvGrpSpPr/>
            <p:nvPr/>
          </p:nvGrpSpPr>
          <p:grpSpPr>
            <a:xfrm>
              <a:off x="15011400" y="3327924"/>
              <a:ext cx="1295400" cy="1073055"/>
              <a:chOff x="0" y="0"/>
              <a:chExt cx="220712" cy="137164"/>
            </a:xfrm>
          </p:grpSpPr>
          <p:sp>
            <p:nvSpPr>
              <p:cNvPr id="22" name="Freeform 4">
                <a:extLst>
                  <a:ext uri="{FF2B5EF4-FFF2-40B4-BE49-F238E27FC236}">
                    <a16:creationId xmlns:a16="http://schemas.microsoft.com/office/drawing/2014/main" id="{A9CEDFC0-20C4-3C15-4BBD-0C192B34FBCF}"/>
                  </a:ext>
                </a:extLst>
              </p:cNvPr>
              <p:cNvSpPr/>
              <p:nvPr/>
            </p:nvSpPr>
            <p:spPr>
              <a:xfrm>
                <a:off x="0" y="0"/>
                <a:ext cx="220712" cy="137164"/>
              </a:xfrm>
              <a:custGeom>
                <a:avLst/>
                <a:gdLst/>
                <a:ahLst/>
                <a:cxnLst/>
                <a:rect l="l" t="t" r="r" b="b"/>
                <a:pathLst>
                  <a:path w="220712" h="137164">
                    <a:moveTo>
                      <a:pt x="0" y="0"/>
                    </a:moveTo>
                    <a:lnTo>
                      <a:pt x="220712" y="0"/>
                    </a:lnTo>
                    <a:lnTo>
                      <a:pt x="220712" y="137164"/>
                    </a:lnTo>
                    <a:lnTo>
                      <a:pt x="0" y="137164"/>
                    </a:lnTo>
                    <a:close/>
                  </a:path>
                </a:pathLst>
              </a:custGeom>
              <a:solidFill>
                <a:srgbClr val="335929"/>
              </a:solidFill>
            </p:spPr>
            <p:txBody>
              <a:bodyPr/>
              <a:lstStyle/>
              <a:p>
                <a:endParaRPr lang="en-US" b="1" dirty="0">
                  <a:latin typeface="Roboto Slab" pitchFamily="2" charset="0"/>
                </a:endParaRPr>
              </a:p>
            </p:txBody>
          </p:sp>
          <p:sp>
            <p:nvSpPr>
              <p:cNvPr id="23" name="TextBox 5">
                <a:extLst>
                  <a:ext uri="{FF2B5EF4-FFF2-40B4-BE49-F238E27FC236}">
                    <a16:creationId xmlns:a16="http://schemas.microsoft.com/office/drawing/2014/main" id="{34A64D93-6777-CD79-3578-95204D4D1ED2}"/>
                  </a:ext>
                </a:extLst>
              </p:cNvPr>
              <p:cNvSpPr txBox="1"/>
              <p:nvPr/>
            </p:nvSpPr>
            <p:spPr>
              <a:xfrm>
                <a:off x="0" y="-28575"/>
                <a:ext cx="220712"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21" name="TextBox 6">
              <a:extLst>
                <a:ext uri="{FF2B5EF4-FFF2-40B4-BE49-F238E27FC236}">
                  <a16:creationId xmlns:a16="http://schemas.microsoft.com/office/drawing/2014/main" id="{8FE775D8-9349-FC4E-67B2-8ADDF093756F}"/>
                </a:ext>
              </a:extLst>
            </p:cNvPr>
            <p:cNvSpPr txBox="1"/>
            <p:nvPr/>
          </p:nvSpPr>
          <p:spPr>
            <a:xfrm>
              <a:off x="10591800" y="3428437"/>
              <a:ext cx="6120327" cy="1945084"/>
            </a:xfrm>
            <a:prstGeom prst="rect">
              <a:avLst/>
            </a:prstGeom>
          </p:spPr>
          <p:txBody>
            <a:bodyPr lIns="0" tIns="0" rIns="0" bIns="0" rtlCol="0" anchor="t">
              <a:spAutoFit/>
            </a:bodyPr>
            <a:lstStyle/>
            <a:p>
              <a:pPr algn="r">
                <a:lnSpc>
                  <a:spcPts val="7865"/>
                </a:lnSpc>
              </a:pPr>
              <a:r>
                <a:rPr lang="en-US" sz="5500" b="1" dirty="0" err="1">
                  <a:solidFill>
                    <a:srgbClr val="0C2675"/>
                  </a:solidFill>
                  <a:latin typeface="Roboto Slab" pitchFamily="2" charset="0"/>
                  <a:ea typeface="Roboto Slab" pitchFamily="2" charset="0"/>
                  <a:cs typeface="Roboto Slab Bold"/>
                </a:rPr>
                <a:t>با</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FFFFFF"/>
                  </a:solidFill>
                  <a:latin typeface="Roboto Slab" pitchFamily="2" charset="0"/>
                  <a:ea typeface="Roboto Slab" pitchFamily="2" charset="0"/>
                  <a:cs typeface="Roboto Slab Bold"/>
                </a:rPr>
                <a:t>داکتر</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خود</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صحبت</a:t>
              </a:r>
              <a:r>
                <a:rPr lang="en-US" sz="5500" b="1" dirty="0">
                  <a:solidFill>
                    <a:srgbClr val="0C2675"/>
                  </a:solidFill>
                  <a:latin typeface="Roboto Slab" pitchFamily="2" charset="0"/>
                  <a:ea typeface="Roboto Slab" pitchFamily="2" charset="0"/>
                  <a:cs typeface="Roboto Slab Bold"/>
                </a:rPr>
                <a:t> </a:t>
              </a:r>
            </a:p>
            <a:p>
              <a:pPr algn="r">
                <a:lnSpc>
                  <a:spcPts val="7865"/>
                </a:lnSpc>
              </a:pPr>
              <a:r>
                <a:rPr lang="en-US" sz="5500" b="1" dirty="0" err="1">
                  <a:solidFill>
                    <a:srgbClr val="0C2675"/>
                  </a:solidFill>
                  <a:latin typeface="Roboto Slab Bold"/>
                  <a:cs typeface="Roboto Slab Bold"/>
                </a:rPr>
                <a:t>میکنند</a:t>
              </a:r>
              <a:endParaRPr lang="en-US" sz="5500" b="1" dirty="0">
                <a:solidFill>
                  <a:srgbClr val="0C2675"/>
                </a:solidFill>
                <a:latin typeface="Roboto Slab Bold"/>
                <a:cs typeface="Roboto Slab Bold"/>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TextBox 2"/>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7</a:t>
            </a:r>
          </a:p>
        </p:txBody>
      </p:sp>
      <p:grpSp>
        <p:nvGrpSpPr>
          <p:cNvPr id="3" name="Group 3"/>
          <p:cNvGrpSpPr/>
          <p:nvPr/>
        </p:nvGrpSpPr>
        <p:grpSpPr>
          <a:xfrm>
            <a:off x="14401800" y="3327924"/>
            <a:ext cx="2649568" cy="1073055"/>
            <a:chOff x="0" y="0"/>
            <a:chExt cx="488041" cy="137164"/>
          </a:xfrm>
        </p:grpSpPr>
        <p:sp>
          <p:nvSpPr>
            <p:cNvPr id="4" name="Freeform 4"/>
            <p:cNvSpPr/>
            <p:nvPr/>
          </p:nvSpPr>
          <p:spPr>
            <a:xfrm>
              <a:off x="0" y="0"/>
              <a:ext cx="488041" cy="137164"/>
            </a:xfrm>
            <a:custGeom>
              <a:avLst/>
              <a:gdLst/>
              <a:ahLst/>
              <a:cxnLst/>
              <a:rect l="l" t="t" r="r" b="b"/>
              <a:pathLst>
                <a:path w="488041" h="137164">
                  <a:moveTo>
                    <a:pt x="0" y="0"/>
                  </a:moveTo>
                  <a:lnTo>
                    <a:pt x="488041" y="0"/>
                  </a:lnTo>
                  <a:lnTo>
                    <a:pt x="488041" y="137164"/>
                  </a:lnTo>
                  <a:lnTo>
                    <a:pt x="0" y="137164"/>
                  </a:lnTo>
                  <a:close/>
                </a:path>
              </a:pathLst>
            </a:custGeom>
            <a:solidFill>
              <a:srgbClr val="335929"/>
            </a:solidFill>
          </p:spPr>
          <p:txBody>
            <a:bodyPr/>
            <a:lstStyle/>
            <a:p>
              <a:endParaRPr lang="en-US" b="1" dirty="0">
                <a:latin typeface="Roboto Slab" pitchFamily="2" charset="0"/>
              </a:endParaRPr>
            </a:p>
          </p:txBody>
        </p:sp>
        <p:sp>
          <p:nvSpPr>
            <p:cNvPr id="5" name="TextBox 5"/>
            <p:cNvSpPr txBox="1"/>
            <p:nvPr/>
          </p:nvSpPr>
          <p:spPr>
            <a:xfrm>
              <a:off x="0" y="-28575"/>
              <a:ext cx="488041"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6" name="TextBox 6"/>
          <p:cNvSpPr txBox="1"/>
          <p:nvPr/>
        </p:nvSpPr>
        <p:spPr>
          <a:xfrm>
            <a:off x="12954001" y="3251724"/>
            <a:ext cx="4039098" cy="1944369"/>
          </a:xfrm>
          <a:prstGeom prst="rect">
            <a:avLst/>
          </a:prstGeom>
        </p:spPr>
        <p:txBody>
          <a:bodyPr wrap="square" lIns="0" tIns="0" rIns="0" bIns="0" rtlCol="0" anchor="t">
            <a:spAutoFit/>
          </a:bodyPr>
          <a:lstStyle/>
          <a:p>
            <a:pPr algn="r">
              <a:lnSpc>
                <a:spcPts val="7865"/>
              </a:lnSpc>
            </a:pPr>
            <a:r>
              <a:rPr lang="en-US" sz="5500" dirty="0" err="1">
                <a:solidFill>
                  <a:srgbClr val="FFFFFF"/>
                </a:solidFill>
                <a:latin typeface="Roboto Slab" pitchFamily="2" charset="0"/>
                <a:cs typeface="Roboto Slab Bold"/>
              </a:rPr>
              <a:t>معاینه</a:t>
            </a:r>
            <a:r>
              <a:rPr lang="en-US" sz="5500" dirty="0">
                <a:solidFill>
                  <a:srgbClr val="FFFFFF"/>
                </a:solidFill>
                <a:latin typeface="Roboto Slab" pitchFamily="2" charset="0"/>
                <a:cs typeface="Roboto Slab Bold"/>
              </a:rPr>
              <a:t> </a:t>
            </a:r>
            <a:r>
              <a:rPr lang="en-US" sz="5500" dirty="0" err="1">
                <a:solidFill>
                  <a:srgbClr val="FFFFFF"/>
                </a:solidFill>
                <a:latin typeface="Roboto Slab" pitchFamily="2" charset="0"/>
                <a:cs typeface="Roboto Slab Bold"/>
              </a:rPr>
              <a:t>سینه</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اجرا</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میگردد</a:t>
            </a:r>
            <a:endParaRPr lang="en-US" sz="5500" dirty="0">
              <a:solidFill>
                <a:srgbClr val="0C2675"/>
              </a:solidFill>
              <a:latin typeface="Roboto Slab Bold"/>
              <a:cs typeface="Roboto Slab Bold"/>
            </a:endParaRPr>
          </a:p>
        </p:txBody>
      </p:sp>
      <p:grpSp>
        <p:nvGrpSpPr>
          <p:cNvPr id="7" name="Group 7"/>
          <p:cNvGrpSpPr/>
          <p:nvPr/>
        </p:nvGrpSpPr>
        <p:grpSpPr>
          <a:xfrm>
            <a:off x="0" y="0"/>
            <a:ext cx="9144000" cy="10287000"/>
            <a:chOff x="0" y="0"/>
            <a:chExt cx="12192000" cy="13716000"/>
          </a:xfrm>
        </p:grpSpPr>
        <p:pic>
          <p:nvPicPr>
            <p:cNvPr id="8" name="Picture 8"/>
            <p:cNvPicPr>
              <a:picLocks noChangeAspect="1"/>
            </p:cNvPicPr>
            <p:nvPr/>
          </p:nvPicPr>
          <p:blipFill>
            <a:blip r:embed="rId3"/>
            <a:srcRect l="28465" t="19745" r="23975"/>
            <a:stretch>
              <a:fillRect/>
            </a:stretch>
          </p:blipFill>
          <p:spPr>
            <a:xfrm>
              <a:off x="0" y="0"/>
              <a:ext cx="12192000" cy="13716000"/>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TextBox 2"/>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a:solidFill>
                  <a:srgbClr val="0C2675"/>
                </a:solidFill>
                <a:latin typeface="Roboto Condensed Bold"/>
                <a:cs typeface="Roboto Condensed Bold"/>
              </a:rPr>
              <a:t>مرحله 8</a:t>
            </a:r>
          </a:p>
        </p:txBody>
      </p:sp>
      <p:grpSp>
        <p:nvGrpSpPr>
          <p:cNvPr id="3" name="Group 3"/>
          <p:cNvGrpSpPr/>
          <p:nvPr/>
        </p:nvGrpSpPr>
        <p:grpSpPr>
          <a:xfrm>
            <a:off x="13792199" y="4307365"/>
            <a:ext cx="3259169" cy="1073055"/>
            <a:chOff x="0" y="0"/>
            <a:chExt cx="509184" cy="137164"/>
          </a:xfrm>
        </p:grpSpPr>
        <p:sp>
          <p:nvSpPr>
            <p:cNvPr id="4" name="Freeform 4"/>
            <p:cNvSpPr/>
            <p:nvPr/>
          </p:nvSpPr>
          <p:spPr>
            <a:xfrm>
              <a:off x="0" y="0"/>
              <a:ext cx="509184" cy="137164"/>
            </a:xfrm>
            <a:custGeom>
              <a:avLst/>
              <a:gdLst/>
              <a:ahLst/>
              <a:cxnLst/>
              <a:rect l="l" t="t" r="r" b="b"/>
              <a:pathLst>
                <a:path w="509184" h="137164">
                  <a:moveTo>
                    <a:pt x="0" y="0"/>
                  </a:moveTo>
                  <a:lnTo>
                    <a:pt x="509184" y="0"/>
                  </a:lnTo>
                  <a:lnTo>
                    <a:pt x="509184" y="137164"/>
                  </a:lnTo>
                  <a:lnTo>
                    <a:pt x="0" y="137164"/>
                  </a:lnTo>
                  <a:close/>
                </a:path>
              </a:pathLst>
            </a:custGeom>
            <a:solidFill>
              <a:srgbClr val="335929"/>
            </a:solidFill>
          </p:spPr>
          <p:txBody>
            <a:bodyPr/>
            <a:lstStyle/>
            <a:p>
              <a:endParaRPr lang="en-US" b="1" dirty="0">
                <a:latin typeface="Roboto Slab" pitchFamily="2" charset="0"/>
              </a:endParaRPr>
            </a:p>
          </p:txBody>
        </p:sp>
        <p:sp>
          <p:nvSpPr>
            <p:cNvPr id="5" name="TextBox 5"/>
            <p:cNvSpPr txBox="1"/>
            <p:nvPr/>
          </p:nvSpPr>
          <p:spPr>
            <a:xfrm>
              <a:off x="0" y="-28575"/>
              <a:ext cx="509184"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grpSp>
        <p:nvGrpSpPr>
          <p:cNvPr id="12" name="Group 11">
            <a:extLst>
              <a:ext uri="{FF2B5EF4-FFF2-40B4-BE49-F238E27FC236}">
                <a16:creationId xmlns:a16="http://schemas.microsoft.com/office/drawing/2014/main" id="{81D28A49-4D65-589A-6C68-524A077BA783}"/>
              </a:ext>
            </a:extLst>
          </p:cNvPr>
          <p:cNvGrpSpPr/>
          <p:nvPr/>
        </p:nvGrpSpPr>
        <p:grpSpPr>
          <a:xfrm>
            <a:off x="11676532" y="3360024"/>
            <a:ext cx="5316568" cy="2967736"/>
            <a:chOff x="11734800" y="3232674"/>
            <a:chExt cx="5316568" cy="2967736"/>
          </a:xfrm>
        </p:grpSpPr>
        <p:grpSp>
          <p:nvGrpSpPr>
            <p:cNvPr id="6" name="Group 6"/>
            <p:cNvGrpSpPr/>
            <p:nvPr/>
          </p:nvGrpSpPr>
          <p:grpSpPr>
            <a:xfrm>
              <a:off x="12801600" y="3327924"/>
              <a:ext cx="4249768" cy="1073055"/>
              <a:chOff x="0" y="0"/>
              <a:chExt cx="701938" cy="137164"/>
            </a:xfrm>
          </p:grpSpPr>
          <p:sp>
            <p:nvSpPr>
              <p:cNvPr id="7" name="Freeform 7"/>
              <p:cNvSpPr/>
              <p:nvPr/>
            </p:nvSpPr>
            <p:spPr>
              <a:xfrm>
                <a:off x="0" y="0"/>
                <a:ext cx="701938" cy="137164"/>
              </a:xfrm>
              <a:custGeom>
                <a:avLst/>
                <a:gdLst/>
                <a:ahLst/>
                <a:cxnLst/>
                <a:rect l="l" t="t" r="r" b="b"/>
                <a:pathLst>
                  <a:path w="701938" h="137164">
                    <a:moveTo>
                      <a:pt x="0" y="0"/>
                    </a:moveTo>
                    <a:lnTo>
                      <a:pt x="701938" y="0"/>
                    </a:lnTo>
                    <a:lnTo>
                      <a:pt x="701938" y="137164"/>
                    </a:lnTo>
                    <a:lnTo>
                      <a:pt x="0" y="137164"/>
                    </a:lnTo>
                    <a:close/>
                  </a:path>
                </a:pathLst>
              </a:custGeom>
              <a:solidFill>
                <a:srgbClr val="335929"/>
              </a:solidFill>
            </p:spPr>
            <p:txBody>
              <a:bodyPr/>
              <a:lstStyle/>
              <a:p>
                <a:endParaRPr lang="en-US" b="1" dirty="0">
                  <a:latin typeface="Roboto Slab" pitchFamily="2" charset="0"/>
                </a:endParaRPr>
              </a:p>
            </p:txBody>
          </p:sp>
          <p:sp>
            <p:nvSpPr>
              <p:cNvPr id="8" name="TextBox 8"/>
              <p:cNvSpPr txBox="1"/>
              <p:nvPr/>
            </p:nvSpPr>
            <p:spPr>
              <a:xfrm>
                <a:off x="0" y="-28575"/>
                <a:ext cx="701938"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9" name="TextBox 9"/>
            <p:cNvSpPr txBox="1"/>
            <p:nvPr/>
          </p:nvSpPr>
          <p:spPr>
            <a:xfrm>
              <a:off x="11734800" y="3232674"/>
              <a:ext cx="5258300" cy="2967736"/>
            </a:xfrm>
            <a:prstGeom prst="rect">
              <a:avLst/>
            </a:prstGeom>
          </p:spPr>
          <p:txBody>
            <a:bodyPr wrap="square" lIns="0" tIns="0" rIns="0" bIns="0" rtlCol="0" anchor="t">
              <a:spAutoFit/>
            </a:bodyPr>
            <a:lstStyle/>
            <a:p>
              <a:pPr algn="r">
                <a:lnSpc>
                  <a:spcPts val="7865"/>
                </a:lnSpc>
              </a:pPr>
              <a:r>
                <a:rPr lang="en-US" sz="5500" dirty="0" err="1">
                  <a:solidFill>
                    <a:srgbClr val="FFFFFF"/>
                  </a:solidFill>
                  <a:latin typeface="Roboto Slab" pitchFamily="2" charset="0"/>
                  <a:cs typeface="Roboto Slab Bold"/>
                </a:rPr>
                <a:t>معاینه</a:t>
              </a:r>
              <a:r>
                <a:rPr lang="en-US" sz="5500" dirty="0">
                  <a:solidFill>
                    <a:srgbClr val="FFFFFF"/>
                  </a:solidFill>
                  <a:latin typeface="Roboto Slab" pitchFamily="2" charset="0"/>
                  <a:cs typeface="Roboto Slab Bold"/>
                </a:rPr>
                <a:t> </a:t>
              </a:r>
              <a:r>
                <a:rPr lang="en-US" sz="5500" dirty="0" err="1">
                  <a:solidFill>
                    <a:srgbClr val="FFFFFF"/>
                  </a:solidFill>
                  <a:latin typeface="Roboto Slab" pitchFamily="2" charset="0"/>
                  <a:cs typeface="Roboto Slab Bold"/>
                </a:rPr>
                <a:t>لگن</a:t>
              </a:r>
              <a:r>
                <a:rPr lang="en-US" sz="5500" dirty="0">
                  <a:solidFill>
                    <a:srgbClr val="FFFFFF"/>
                  </a:solidFill>
                  <a:latin typeface="Roboto Slab" pitchFamily="2" charset="0"/>
                  <a:cs typeface="Roboto Slab Bold"/>
                </a:rPr>
                <a:t> </a:t>
              </a:r>
              <a:r>
                <a:rPr lang="en-US" sz="5500" dirty="0" err="1">
                  <a:solidFill>
                    <a:srgbClr val="FFFFFF"/>
                  </a:solidFill>
                  <a:latin typeface="Roboto Slab" pitchFamily="2" charset="0"/>
                  <a:cs typeface="Roboto Slab Bold"/>
                </a:rPr>
                <a:t>خاصره</a:t>
              </a:r>
              <a:r>
                <a:rPr lang="en-US" sz="5500" dirty="0">
                  <a:solidFill>
                    <a:srgbClr val="FFFFFF"/>
                  </a:solidFill>
                  <a:latin typeface="Roboto Slab" pitchFamily="2" charset="0"/>
                  <a:cs typeface="Roboto Slab Bold"/>
                </a:rPr>
                <a:t> </a:t>
              </a:r>
              <a:r>
                <a:rPr lang="en-US" sz="5500" dirty="0" err="1">
                  <a:solidFill>
                    <a:srgbClr val="0C2675"/>
                  </a:solidFill>
                  <a:latin typeface="Roboto Slab" pitchFamily="2" charset="0"/>
                  <a:cs typeface="Roboto Slab Bold"/>
                </a:rPr>
                <a:t>و</a:t>
              </a:r>
              <a:endParaRPr lang="en-US" sz="5500" dirty="0">
                <a:solidFill>
                  <a:srgbClr val="0C2675"/>
                </a:solidFill>
                <a:latin typeface="Roboto Slab" pitchFamily="2" charset="0"/>
                <a:cs typeface="Roboto Slab Bold"/>
              </a:endParaRPr>
            </a:p>
            <a:p>
              <a:pPr algn="r">
                <a:lnSpc>
                  <a:spcPts val="7865"/>
                </a:lnSpc>
              </a:pPr>
              <a:r>
                <a:rPr lang="en-US" sz="5500" dirty="0">
                  <a:solidFill>
                    <a:srgbClr val="FFFFFF"/>
                  </a:solidFill>
                  <a:latin typeface="Roboto Slab Bold"/>
                  <a:cs typeface="Roboto Slab Bold"/>
                </a:rPr>
                <a:t> </a:t>
              </a:r>
              <a:r>
                <a:rPr lang="en-US" sz="5500" dirty="0" err="1">
                  <a:solidFill>
                    <a:srgbClr val="FFFFFF"/>
                  </a:solidFill>
                  <a:latin typeface="Roboto Slab Bold"/>
                  <a:cs typeface="Roboto Slab Bold"/>
                </a:rPr>
                <a:t>معاینه</a:t>
              </a:r>
              <a:r>
                <a:rPr lang="en-US" sz="5500" dirty="0">
                  <a:solidFill>
                    <a:srgbClr val="FFFFFF"/>
                  </a:solidFill>
                  <a:latin typeface="Roboto Slab Bold"/>
                  <a:cs typeface="Roboto Slab Bold"/>
                </a:rPr>
                <a:t> </a:t>
              </a:r>
              <a:r>
                <a:rPr lang="en-US" sz="5500" dirty="0" err="1">
                  <a:solidFill>
                    <a:srgbClr val="FFFFFF"/>
                  </a:solidFill>
                  <a:latin typeface="Roboto Slab Bold"/>
                  <a:cs typeface="Roboto Slab Bold"/>
                </a:rPr>
                <a:t>پپ</a:t>
              </a:r>
              <a:r>
                <a:rPr lang="en-US" sz="5500" dirty="0">
                  <a:solidFill>
                    <a:srgbClr val="FFFFFF"/>
                  </a:solidFill>
                  <a:latin typeface="Roboto Slab Bold"/>
                  <a:cs typeface="Roboto Slab Bold"/>
                </a:rPr>
                <a:t> </a:t>
              </a:r>
              <a:r>
                <a:rPr lang="en-US" sz="5500" dirty="0">
                  <a:solidFill>
                    <a:srgbClr val="0C2675"/>
                  </a:solidFill>
                  <a:latin typeface="Roboto Slab Bold"/>
                </a:rPr>
                <a:t> </a:t>
              </a:r>
            </a:p>
            <a:p>
              <a:pPr algn="r">
                <a:lnSpc>
                  <a:spcPts val="7865"/>
                </a:lnSpc>
              </a:pPr>
              <a:r>
                <a:rPr lang="en-US" sz="5500" dirty="0" err="1">
                  <a:solidFill>
                    <a:srgbClr val="0C2675"/>
                  </a:solidFill>
                  <a:latin typeface="Roboto Slab" pitchFamily="2" charset="0"/>
                  <a:cs typeface="Roboto Slab Bold"/>
                </a:rPr>
                <a:t>انجام</a:t>
              </a:r>
              <a:r>
                <a:rPr lang="en-US" sz="5500" dirty="0">
                  <a:solidFill>
                    <a:srgbClr val="0C2675"/>
                  </a:solidFill>
                  <a:latin typeface="Roboto Slab" pitchFamily="2" charset="0"/>
                  <a:cs typeface="Roboto Slab Bold"/>
                </a:rPr>
                <a:t> </a:t>
              </a:r>
              <a:r>
                <a:rPr lang="en-US" sz="5500" dirty="0" err="1">
                  <a:solidFill>
                    <a:srgbClr val="0C2675"/>
                  </a:solidFill>
                  <a:latin typeface="Roboto Slab" pitchFamily="2" charset="0"/>
                  <a:cs typeface="Roboto Slab Bold"/>
                </a:rPr>
                <a:t>داده</a:t>
              </a:r>
              <a:r>
                <a:rPr lang="en-US" sz="5500" dirty="0">
                  <a:solidFill>
                    <a:srgbClr val="0C2675"/>
                  </a:solidFill>
                  <a:latin typeface="Roboto Slab" pitchFamily="2" charset="0"/>
                  <a:cs typeface="Roboto Slab Bold"/>
                </a:rPr>
                <a:t> </a:t>
              </a:r>
              <a:r>
                <a:rPr lang="en-US" sz="5500" dirty="0" err="1">
                  <a:solidFill>
                    <a:srgbClr val="0C2675"/>
                  </a:solidFill>
                  <a:latin typeface="Roboto Slab" pitchFamily="2" charset="0"/>
                  <a:cs typeface="Roboto Slab Bold"/>
                </a:rPr>
                <a:t>میشود</a:t>
              </a:r>
              <a:endParaRPr lang="en-US" sz="5500" dirty="0">
                <a:solidFill>
                  <a:srgbClr val="0C2675"/>
                </a:solidFill>
                <a:latin typeface="Roboto Slab" pitchFamily="2" charset="0"/>
                <a:cs typeface="Roboto Slab Bold"/>
              </a:endParaRPr>
            </a:p>
          </p:txBody>
        </p:sp>
      </p:grpSp>
      <p:grpSp>
        <p:nvGrpSpPr>
          <p:cNvPr id="10" name="Group 10"/>
          <p:cNvGrpSpPr/>
          <p:nvPr/>
        </p:nvGrpSpPr>
        <p:grpSpPr>
          <a:xfrm>
            <a:off x="0" y="0"/>
            <a:ext cx="9144000" cy="10287000"/>
            <a:chOff x="0" y="0"/>
            <a:chExt cx="12192000" cy="13716000"/>
          </a:xfrm>
        </p:grpSpPr>
        <p:pic>
          <p:nvPicPr>
            <p:cNvPr id="11" name="Picture 11"/>
            <p:cNvPicPr>
              <a:picLocks noChangeAspect="1"/>
            </p:cNvPicPr>
            <p:nvPr/>
          </p:nvPicPr>
          <p:blipFill>
            <a:blip r:embed="rId3"/>
            <a:srcRect r="40740"/>
            <a:stretch>
              <a:fillRect/>
            </a:stretch>
          </p:blipFill>
          <p:spPr>
            <a:xfrm>
              <a:off x="0" y="0"/>
              <a:ext cx="12192000" cy="13716000"/>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12192000" cy="13716000"/>
          </a:xfrm>
        </p:grpSpPr>
        <p:pic>
          <p:nvPicPr>
            <p:cNvPr id="3" name="Picture 3"/>
            <p:cNvPicPr>
              <a:picLocks noChangeAspect="1"/>
            </p:cNvPicPr>
            <p:nvPr/>
          </p:nvPicPr>
          <p:blipFill>
            <a:blip r:embed="rId3"/>
            <a:srcRect r="40740"/>
            <a:stretch>
              <a:fillRect/>
            </a:stretch>
          </p:blipFill>
          <p:spPr>
            <a:xfrm>
              <a:off x="0" y="0"/>
              <a:ext cx="12192000" cy="13716000"/>
            </a:xfrm>
            <a:prstGeom prst="rect">
              <a:avLst/>
            </a:prstGeom>
          </p:spPr>
        </p:pic>
      </p:grpSp>
      <p:sp>
        <p:nvSpPr>
          <p:cNvPr id="4" name="AutoShape 4"/>
          <p:cNvSpPr/>
          <p:nvPr/>
        </p:nvSpPr>
        <p:spPr>
          <a:xfrm flipH="1" flipV="1">
            <a:off x="2061991" y="4689168"/>
            <a:ext cx="22472" cy="1774943"/>
          </a:xfrm>
          <a:prstGeom prst="line">
            <a:avLst/>
          </a:prstGeom>
          <a:ln w="76200" cap="flat">
            <a:solidFill>
              <a:srgbClr val="FFC72C"/>
            </a:solidFill>
            <a:prstDash val="solid"/>
            <a:headEnd type="none" w="sm" len="sm"/>
            <a:tailEnd type="arrow" w="med" len="sm"/>
          </a:ln>
        </p:spPr>
        <p:txBody>
          <a:bodyPr/>
          <a:lstStyle/>
          <a:p>
            <a:endParaRPr lang="en-US" b="1" dirty="0">
              <a:latin typeface="Roboto Slab" pitchFamily="2" charset="0"/>
            </a:endParaRPr>
          </a:p>
        </p:txBody>
      </p:sp>
      <p:grpSp>
        <p:nvGrpSpPr>
          <p:cNvPr id="5" name="Group 5"/>
          <p:cNvGrpSpPr/>
          <p:nvPr/>
        </p:nvGrpSpPr>
        <p:grpSpPr>
          <a:xfrm>
            <a:off x="1349432" y="5887344"/>
            <a:ext cx="3433966" cy="643833"/>
            <a:chOff x="0" y="0"/>
            <a:chExt cx="4578622" cy="858444"/>
          </a:xfrm>
        </p:grpSpPr>
        <p:grpSp>
          <p:nvGrpSpPr>
            <p:cNvPr id="6" name="Group 6"/>
            <p:cNvGrpSpPr/>
            <p:nvPr/>
          </p:nvGrpSpPr>
          <p:grpSpPr>
            <a:xfrm>
              <a:off x="0" y="0"/>
              <a:ext cx="4578622" cy="858444"/>
              <a:chOff x="0" y="0"/>
              <a:chExt cx="438948" cy="82298"/>
            </a:xfrm>
          </p:grpSpPr>
          <p:sp>
            <p:nvSpPr>
              <p:cNvPr id="7" name="Freeform 7"/>
              <p:cNvSpPr/>
              <p:nvPr/>
            </p:nvSpPr>
            <p:spPr>
              <a:xfrm>
                <a:off x="0" y="0"/>
                <a:ext cx="438948" cy="82298"/>
              </a:xfrm>
              <a:custGeom>
                <a:avLst/>
                <a:gdLst/>
                <a:ahLst/>
                <a:cxnLst/>
                <a:rect l="l" t="t" r="r" b="b"/>
                <a:pathLst>
                  <a:path w="438948" h="82298">
                    <a:moveTo>
                      <a:pt x="0" y="0"/>
                    </a:moveTo>
                    <a:lnTo>
                      <a:pt x="438948" y="0"/>
                    </a:lnTo>
                    <a:lnTo>
                      <a:pt x="438948" y="82298"/>
                    </a:lnTo>
                    <a:lnTo>
                      <a:pt x="0" y="82298"/>
                    </a:lnTo>
                    <a:close/>
                  </a:path>
                </a:pathLst>
              </a:custGeom>
              <a:solidFill>
                <a:srgbClr val="FFC72C"/>
              </a:solidFill>
            </p:spPr>
            <p:txBody>
              <a:bodyPr/>
              <a:lstStyle/>
              <a:p>
                <a:endParaRPr lang="en-US" b="1" dirty="0">
                  <a:latin typeface="Roboto Slab" pitchFamily="2" charset="0"/>
                </a:endParaRPr>
              </a:p>
            </p:txBody>
          </p:sp>
          <p:sp>
            <p:nvSpPr>
              <p:cNvPr id="8" name="TextBox 8"/>
              <p:cNvSpPr txBox="1"/>
              <p:nvPr/>
            </p:nvSpPr>
            <p:spPr>
              <a:xfrm>
                <a:off x="0" y="-28575"/>
                <a:ext cx="438948" cy="110873"/>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9" name="TextBox 9"/>
            <p:cNvSpPr txBox="1"/>
            <p:nvPr/>
          </p:nvSpPr>
          <p:spPr>
            <a:xfrm>
              <a:off x="278541" y="9233"/>
              <a:ext cx="4021539" cy="690104"/>
            </a:xfrm>
            <a:prstGeom prst="rect">
              <a:avLst/>
            </a:prstGeom>
          </p:spPr>
          <p:txBody>
            <a:bodyPr lIns="0" tIns="0" rIns="0" bIns="0" rtlCol="0" anchor="t">
              <a:spAutoFit/>
            </a:bodyPr>
            <a:lstStyle/>
            <a:p>
              <a:pPr algn="ctr">
                <a:lnSpc>
                  <a:spcPts val="4632"/>
                </a:lnSpc>
              </a:pPr>
              <a:r>
                <a:rPr lang="en-US" sz="2400" b="1" dirty="0" err="1">
                  <a:solidFill>
                    <a:srgbClr val="0C2675"/>
                  </a:solidFill>
                  <a:latin typeface="Roboto Slab" pitchFamily="2" charset="0"/>
                  <a:cs typeface="Roboto Condensed Bold"/>
                </a:rPr>
                <a:t>تجهیزات</a:t>
              </a:r>
              <a:r>
                <a:rPr lang="en-US" sz="2400" b="1" dirty="0">
                  <a:solidFill>
                    <a:srgbClr val="0C2675"/>
                  </a:solidFill>
                  <a:latin typeface="Roboto Slab" pitchFamily="2" charset="0"/>
                  <a:cs typeface="Roboto Condensed Bold"/>
                </a:rPr>
                <a:t> </a:t>
              </a:r>
              <a:r>
                <a:rPr lang="en-US" sz="2400" b="1" dirty="0" err="1">
                  <a:solidFill>
                    <a:srgbClr val="0C2675"/>
                  </a:solidFill>
                  <a:latin typeface="Roboto Slab" pitchFamily="2" charset="0"/>
                  <a:cs typeface="Roboto Condensed Bold"/>
                </a:rPr>
                <a:t>بلند</a:t>
              </a:r>
              <a:r>
                <a:rPr lang="en-US" sz="2400" b="1" dirty="0">
                  <a:solidFill>
                    <a:srgbClr val="0C2675"/>
                  </a:solidFill>
                  <a:latin typeface="Roboto Slab" pitchFamily="2" charset="0"/>
                  <a:cs typeface="Roboto Condensed Bold"/>
                </a:rPr>
                <a:t> </a:t>
              </a:r>
              <a:r>
                <a:rPr lang="en-US" sz="2400" b="1" dirty="0" err="1">
                  <a:solidFill>
                    <a:srgbClr val="0C2675"/>
                  </a:solidFill>
                  <a:latin typeface="Roboto Slab" pitchFamily="2" charset="0"/>
                  <a:cs typeface="Roboto Condensed Bold"/>
                </a:rPr>
                <a:t>نگهدارنده</a:t>
              </a:r>
              <a:r>
                <a:rPr lang="en-US" sz="2400" b="1" dirty="0">
                  <a:solidFill>
                    <a:srgbClr val="0C2675"/>
                  </a:solidFill>
                  <a:latin typeface="Roboto Slab" pitchFamily="2" charset="0"/>
                  <a:cs typeface="Roboto Condensed Bold"/>
                </a:rPr>
                <a:t> </a:t>
              </a:r>
            </a:p>
          </p:txBody>
        </p:sp>
      </p:grpSp>
      <p:sp>
        <p:nvSpPr>
          <p:cNvPr id="10" name="TextBox 10"/>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8</a:t>
            </a:r>
          </a:p>
        </p:txBody>
      </p:sp>
      <p:grpSp>
        <p:nvGrpSpPr>
          <p:cNvPr id="11" name="Group 11"/>
          <p:cNvGrpSpPr/>
          <p:nvPr/>
        </p:nvGrpSpPr>
        <p:grpSpPr>
          <a:xfrm>
            <a:off x="13792201" y="4307365"/>
            <a:ext cx="3259168" cy="1073055"/>
            <a:chOff x="0" y="0"/>
            <a:chExt cx="509184" cy="137164"/>
          </a:xfrm>
        </p:grpSpPr>
        <p:sp>
          <p:nvSpPr>
            <p:cNvPr id="12" name="Freeform 12"/>
            <p:cNvSpPr/>
            <p:nvPr/>
          </p:nvSpPr>
          <p:spPr>
            <a:xfrm>
              <a:off x="0" y="0"/>
              <a:ext cx="509184" cy="137164"/>
            </a:xfrm>
            <a:custGeom>
              <a:avLst/>
              <a:gdLst/>
              <a:ahLst/>
              <a:cxnLst/>
              <a:rect l="l" t="t" r="r" b="b"/>
              <a:pathLst>
                <a:path w="509184" h="137164">
                  <a:moveTo>
                    <a:pt x="0" y="0"/>
                  </a:moveTo>
                  <a:lnTo>
                    <a:pt x="509184" y="0"/>
                  </a:lnTo>
                  <a:lnTo>
                    <a:pt x="509184" y="137164"/>
                  </a:lnTo>
                  <a:lnTo>
                    <a:pt x="0" y="137164"/>
                  </a:lnTo>
                  <a:close/>
                </a:path>
              </a:pathLst>
            </a:custGeom>
            <a:solidFill>
              <a:srgbClr val="335929"/>
            </a:solidFill>
          </p:spPr>
          <p:txBody>
            <a:bodyPr/>
            <a:lstStyle/>
            <a:p>
              <a:endParaRPr lang="en-US" b="1" dirty="0">
                <a:latin typeface="Roboto Slab" pitchFamily="2" charset="0"/>
              </a:endParaRPr>
            </a:p>
          </p:txBody>
        </p:sp>
        <p:sp>
          <p:nvSpPr>
            <p:cNvPr id="13" name="TextBox 13"/>
            <p:cNvSpPr txBox="1"/>
            <p:nvPr/>
          </p:nvSpPr>
          <p:spPr>
            <a:xfrm>
              <a:off x="0" y="-28575"/>
              <a:ext cx="509184"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grpSp>
        <p:nvGrpSpPr>
          <p:cNvPr id="24" name="Group 6">
            <a:extLst>
              <a:ext uri="{FF2B5EF4-FFF2-40B4-BE49-F238E27FC236}">
                <a16:creationId xmlns:a16="http://schemas.microsoft.com/office/drawing/2014/main" id="{4EDB2405-BBBC-1FA2-65AD-4F26A7579754}"/>
              </a:ext>
            </a:extLst>
          </p:cNvPr>
          <p:cNvGrpSpPr/>
          <p:nvPr/>
        </p:nvGrpSpPr>
        <p:grpSpPr>
          <a:xfrm>
            <a:off x="12801601" y="3392567"/>
            <a:ext cx="4249768" cy="1296601"/>
            <a:chOff x="0" y="-28575"/>
            <a:chExt cx="701938" cy="165739"/>
          </a:xfrm>
        </p:grpSpPr>
        <p:sp>
          <p:nvSpPr>
            <p:cNvPr id="26" name="Freeform 7">
              <a:extLst>
                <a:ext uri="{FF2B5EF4-FFF2-40B4-BE49-F238E27FC236}">
                  <a16:creationId xmlns:a16="http://schemas.microsoft.com/office/drawing/2014/main" id="{3EAB06F7-82E8-44D4-1730-7046B9E1523E}"/>
                </a:ext>
              </a:extLst>
            </p:cNvPr>
            <p:cNvSpPr/>
            <p:nvPr/>
          </p:nvSpPr>
          <p:spPr>
            <a:xfrm>
              <a:off x="0" y="-17312"/>
              <a:ext cx="701938" cy="137164"/>
            </a:xfrm>
            <a:custGeom>
              <a:avLst/>
              <a:gdLst/>
              <a:ahLst/>
              <a:cxnLst/>
              <a:rect l="l" t="t" r="r" b="b"/>
              <a:pathLst>
                <a:path w="701938" h="137164">
                  <a:moveTo>
                    <a:pt x="0" y="0"/>
                  </a:moveTo>
                  <a:lnTo>
                    <a:pt x="701938" y="0"/>
                  </a:lnTo>
                  <a:lnTo>
                    <a:pt x="701938" y="137164"/>
                  </a:lnTo>
                  <a:lnTo>
                    <a:pt x="0" y="137164"/>
                  </a:lnTo>
                  <a:close/>
                </a:path>
              </a:pathLst>
            </a:custGeom>
            <a:solidFill>
              <a:srgbClr val="335929"/>
            </a:solidFill>
          </p:spPr>
          <p:txBody>
            <a:bodyPr/>
            <a:lstStyle/>
            <a:p>
              <a:endParaRPr lang="en-US" b="1" dirty="0">
                <a:latin typeface="Roboto Slab" pitchFamily="2" charset="0"/>
              </a:endParaRPr>
            </a:p>
          </p:txBody>
        </p:sp>
        <p:sp>
          <p:nvSpPr>
            <p:cNvPr id="27" name="TextBox 8">
              <a:extLst>
                <a:ext uri="{FF2B5EF4-FFF2-40B4-BE49-F238E27FC236}">
                  <a16:creationId xmlns:a16="http://schemas.microsoft.com/office/drawing/2014/main" id="{328CDEE7-F4B7-A735-31F1-8FBAF3EDC71D}"/>
                </a:ext>
              </a:extLst>
            </p:cNvPr>
            <p:cNvSpPr txBox="1"/>
            <p:nvPr/>
          </p:nvSpPr>
          <p:spPr>
            <a:xfrm>
              <a:off x="0" y="-28575"/>
              <a:ext cx="701938"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25" name="TextBox 9">
            <a:extLst>
              <a:ext uri="{FF2B5EF4-FFF2-40B4-BE49-F238E27FC236}">
                <a16:creationId xmlns:a16="http://schemas.microsoft.com/office/drawing/2014/main" id="{8FA5298D-481E-8972-1D37-0337FFA541D4}"/>
              </a:ext>
            </a:extLst>
          </p:cNvPr>
          <p:cNvSpPr txBox="1"/>
          <p:nvPr/>
        </p:nvSpPr>
        <p:spPr>
          <a:xfrm>
            <a:off x="11733362" y="3420785"/>
            <a:ext cx="5258300" cy="2967736"/>
          </a:xfrm>
          <a:prstGeom prst="rect">
            <a:avLst/>
          </a:prstGeom>
        </p:spPr>
        <p:txBody>
          <a:bodyPr wrap="square" lIns="0" tIns="0" rIns="0" bIns="0" rtlCol="0" anchor="t">
            <a:spAutoFit/>
          </a:bodyPr>
          <a:lstStyle/>
          <a:p>
            <a:pPr algn="r">
              <a:lnSpc>
                <a:spcPts val="7865"/>
              </a:lnSpc>
            </a:pPr>
            <a:r>
              <a:rPr lang="en-US" sz="5500" dirty="0" err="1">
                <a:solidFill>
                  <a:srgbClr val="FFFFFF"/>
                </a:solidFill>
                <a:latin typeface="Roboto Slab" pitchFamily="2" charset="0"/>
                <a:cs typeface="Roboto Slab Bold"/>
              </a:rPr>
              <a:t>معاینه</a:t>
            </a:r>
            <a:r>
              <a:rPr lang="en-US" sz="5500" b="1" dirty="0">
                <a:solidFill>
                  <a:srgbClr val="FFFFFF"/>
                </a:solidFill>
                <a:latin typeface="Roboto Slab" pitchFamily="2" charset="0"/>
                <a:cs typeface="Roboto Slab Bold"/>
              </a:rPr>
              <a:t> </a:t>
            </a:r>
            <a:r>
              <a:rPr lang="en-US" sz="5500" dirty="0" err="1">
                <a:solidFill>
                  <a:srgbClr val="FFFFFF"/>
                </a:solidFill>
                <a:latin typeface="Roboto Slab" pitchFamily="2" charset="0"/>
                <a:cs typeface="Roboto Slab Bold"/>
              </a:rPr>
              <a:t>لگن</a:t>
            </a:r>
            <a:r>
              <a:rPr lang="en-US" sz="5500" b="1" dirty="0">
                <a:solidFill>
                  <a:srgbClr val="FFFFFF"/>
                </a:solidFill>
                <a:latin typeface="Roboto Slab" pitchFamily="2" charset="0"/>
                <a:cs typeface="Roboto Slab Bold"/>
              </a:rPr>
              <a:t> </a:t>
            </a:r>
            <a:r>
              <a:rPr lang="en-US" sz="5500" dirty="0" err="1">
                <a:solidFill>
                  <a:srgbClr val="FFFFFF"/>
                </a:solidFill>
                <a:latin typeface="Roboto Slab" pitchFamily="2" charset="0"/>
                <a:cs typeface="Roboto Slab Bold"/>
              </a:rPr>
              <a:t>خاصره</a:t>
            </a:r>
            <a:r>
              <a:rPr lang="en-US" sz="5500" b="1" dirty="0">
                <a:solidFill>
                  <a:srgbClr val="FFFFFF"/>
                </a:solidFill>
                <a:latin typeface="Roboto Slab" pitchFamily="2" charset="0"/>
                <a:cs typeface="Roboto Slab Bold"/>
              </a:rPr>
              <a:t> </a:t>
            </a:r>
            <a:r>
              <a:rPr lang="en-US" sz="5500" b="1" dirty="0" err="1">
                <a:solidFill>
                  <a:srgbClr val="0C2675"/>
                </a:solidFill>
                <a:latin typeface="Roboto Slab" pitchFamily="2" charset="0"/>
                <a:cs typeface="Roboto Slab Bold"/>
              </a:rPr>
              <a:t>و</a:t>
            </a:r>
            <a:endParaRPr lang="en-US" sz="5500" b="1" dirty="0">
              <a:solidFill>
                <a:srgbClr val="0C2675"/>
              </a:solidFill>
              <a:latin typeface="Roboto Slab" pitchFamily="2" charset="0"/>
              <a:cs typeface="Roboto Slab Bold"/>
            </a:endParaRPr>
          </a:p>
          <a:p>
            <a:pPr algn="r">
              <a:lnSpc>
                <a:spcPts val="7865"/>
              </a:lnSpc>
            </a:pPr>
            <a:r>
              <a:rPr lang="en-US" sz="5500" dirty="0">
                <a:solidFill>
                  <a:srgbClr val="FFFFFF"/>
                </a:solidFill>
                <a:latin typeface="Roboto Slab Bold"/>
                <a:cs typeface="Roboto Slab Bold"/>
              </a:rPr>
              <a:t> </a:t>
            </a:r>
            <a:r>
              <a:rPr lang="en-US" sz="5500" dirty="0" err="1">
                <a:solidFill>
                  <a:srgbClr val="FFFFFF"/>
                </a:solidFill>
                <a:latin typeface="Roboto Slab Bold"/>
                <a:cs typeface="Roboto Slab Bold"/>
              </a:rPr>
              <a:t>معاینه</a:t>
            </a:r>
            <a:r>
              <a:rPr lang="en-US" sz="5500" dirty="0">
                <a:solidFill>
                  <a:srgbClr val="FFFFFF"/>
                </a:solidFill>
                <a:latin typeface="Roboto Slab Bold"/>
                <a:cs typeface="Roboto Slab Bold"/>
              </a:rPr>
              <a:t> </a:t>
            </a:r>
            <a:r>
              <a:rPr lang="en-US" sz="5500" dirty="0" err="1">
                <a:solidFill>
                  <a:srgbClr val="FFFFFF"/>
                </a:solidFill>
                <a:latin typeface="Roboto Slab Bold"/>
                <a:cs typeface="Roboto Slab Bold"/>
              </a:rPr>
              <a:t>پپ</a:t>
            </a:r>
            <a:r>
              <a:rPr lang="en-US" sz="5500" dirty="0">
                <a:solidFill>
                  <a:srgbClr val="FFFFFF"/>
                </a:solidFill>
                <a:latin typeface="Roboto Slab Bold"/>
                <a:cs typeface="Roboto Slab Bold"/>
              </a:rPr>
              <a:t> </a:t>
            </a:r>
            <a:r>
              <a:rPr lang="en-US" sz="5500" dirty="0">
                <a:solidFill>
                  <a:srgbClr val="0C2675"/>
                </a:solidFill>
                <a:latin typeface="Roboto Slab Bold"/>
              </a:rPr>
              <a:t> </a:t>
            </a:r>
          </a:p>
          <a:p>
            <a:pPr algn="r">
              <a:lnSpc>
                <a:spcPts val="7865"/>
              </a:lnSpc>
            </a:pPr>
            <a:r>
              <a:rPr lang="en-US" sz="5500" dirty="0" err="1">
                <a:solidFill>
                  <a:srgbClr val="0C2675"/>
                </a:solidFill>
                <a:latin typeface="Roboto Slab" pitchFamily="2" charset="0"/>
                <a:cs typeface="Roboto Slab Bold"/>
              </a:rPr>
              <a:t>انجام</a:t>
            </a:r>
            <a:r>
              <a:rPr lang="en-US" sz="5500" dirty="0">
                <a:solidFill>
                  <a:srgbClr val="0C2675"/>
                </a:solidFill>
                <a:latin typeface="Roboto Slab" pitchFamily="2" charset="0"/>
                <a:cs typeface="Roboto Slab Bold"/>
              </a:rPr>
              <a:t> </a:t>
            </a:r>
            <a:r>
              <a:rPr lang="en-US" sz="5500" dirty="0" err="1">
                <a:solidFill>
                  <a:srgbClr val="0C2675"/>
                </a:solidFill>
                <a:latin typeface="Roboto Slab" pitchFamily="2" charset="0"/>
                <a:cs typeface="Roboto Slab Bold"/>
              </a:rPr>
              <a:t>داده</a:t>
            </a:r>
            <a:r>
              <a:rPr lang="en-US" sz="5500" dirty="0">
                <a:solidFill>
                  <a:srgbClr val="0C2675"/>
                </a:solidFill>
                <a:latin typeface="Roboto Slab" pitchFamily="2" charset="0"/>
                <a:cs typeface="Roboto Slab Bold"/>
              </a:rPr>
              <a:t> </a:t>
            </a:r>
            <a:r>
              <a:rPr lang="en-US" sz="5500" dirty="0" err="1">
                <a:solidFill>
                  <a:srgbClr val="0C2675"/>
                </a:solidFill>
                <a:latin typeface="Roboto Slab" pitchFamily="2" charset="0"/>
                <a:cs typeface="Roboto Slab Bold"/>
              </a:rPr>
              <a:t>میشود</a:t>
            </a:r>
            <a:endParaRPr lang="en-US" sz="5500" dirty="0">
              <a:solidFill>
                <a:srgbClr val="0C2675"/>
              </a:solidFill>
              <a:latin typeface="Roboto Slab" pitchFamily="2" charset="0"/>
              <a:cs typeface="Roboto Slab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12192000" cy="13716000"/>
          </a:xfrm>
        </p:grpSpPr>
        <p:pic>
          <p:nvPicPr>
            <p:cNvPr id="3" name="Picture 3"/>
            <p:cNvPicPr>
              <a:picLocks noChangeAspect="1"/>
            </p:cNvPicPr>
            <p:nvPr/>
          </p:nvPicPr>
          <p:blipFill>
            <a:blip r:embed="rId3"/>
            <a:srcRect l="20370" r="20370"/>
            <a:stretch>
              <a:fillRect/>
            </a:stretch>
          </p:blipFill>
          <p:spPr>
            <a:xfrm>
              <a:off x="0" y="0"/>
              <a:ext cx="12192000" cy="13716000"/>
            </a:xfrm>
            <a:prstGeom prst="rect">
              <a:avLst/>
            </a:prstGeom>
          </p:spPr>
        </p:pic>
      </p:grpSp>
      <p:sp>
        <p:nvSpPr>
          <p:cNvPr id="4" name="TextBox 4"/>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8</a:t>
            </a:r>
          </a:p>
        </p:txBody>
      </p:sp>
      <p:grpSp>
        <p:nvGrpSpPr>
          <p:cNvPr id="5" name="Group 5"/>
          <p:cNvGrpSpPr/>
          <p:nvPr/>
        </p:nvGrpSpPr>
        <p:grpSpPr>
          <a:xfrm>
            <a:off x="13792199" y="4307365"/>
            <a:ext cx="3259169" cy="1073055"/>
            <a:chOff x="0" y="0"/>
            <a:chExt cx="509184" cy="137164"/>
          </a:xfrm>
        </p:grpSpPr>
        <p:sp>
          <p:nvSpPr>
            <p:cNvPr id="6" name="Freeform 6"/>
            <p:cNvSpPr/>
            <p:nvPr/>
          </p:nvSpPr>
          <p:spPr>
            <a:xfrm>
              <a:off x="0" y="0"/>
              <a:ext cx="509184" cy="137164"/>
            </a:xfrm>
            <a:custGeom>
              <a:avLst/>
              <a:gdLst/>
              <a:ahLst/>
              <a:cxnLst/>
              <a:rect l="l" t="t" r="r" b="b"/>
              <a:pathLst>
                <a:path w="509184" h="137164">
                  <a:moveTo>
                    <a:pt x="0" y="0"/>
                  </a:moveTo>
                  <a:lnTo>
                    <a:pt x="509184" y="0"/>
                  </a:lnTo>
                  <a:lnTo>
                    <a:pt x="509184" y="137164"/>
                  </a:lnTo>
                  <a:lnTo>
                    <a:pt x="0" y="137164"/>
                  </a:lnTo>
                  <a:close/>
                </a:path>
              </a:pathLst>
            </a:custGeom>
            <a:solidFill>
              <a:srgbClr val="335929"/>
            </a:solidFill>
          </p:spPr>
          <p:txBody>
            <a:bodyPr/>
            <a:lstStyle/>
            <a:p>
              <a:endParaRPr lang="en-US" b="1" dirty="0">
                <a:latin typeface="Roboto Slab" pitchFamily="2" charset="0"/>
              </a:endParaRPr>
            </a:p>
          </p:txBody>
        </p:sp>
        <p:sp>
          <p:nvSpPr>
            <p:cNvPr id="7" name="TextBox 7"/>
            <p:cNvSpPr txBox="1"/>
            <p:nvPr/>
          </p:nvSpPr>
          <p:spPr>
            <a:xfrm>
              <a:off x="0" y="-28575"/>
              <a:ext cx="509184"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grpSp>
        <p:nvGrpSpPr>
          <p:cNvPr id="8" name="Group 8"/>
          <p:cNvGrpSpPr/>
          <p:nvPr/>
        </p:nvGrpSpPr>
        <p:grpSpPr>
          <a:xfrm>
            <a:off x="12801600" y="3458997"/>
            <a:ext cx="4249768" cy="1073055"/>
            <a:chOff x="0" y="0"/>
            <a:chExt cx="701938" cy="137164"/>
          </a:xfrm>
        </p:grpSpPr>
        <p:sp>
          <p:nvSpPr>
            <p:cNvPr id="9" name="Freeform 9"/>
            <p:cNvSpPr/>
            <p:nvPr/>
          </p:nvSpPr>
          <p:spPr>
            <a:xfrm>
              <a:off x="0" y="0"/>
              <a:ext cx="701938" cy="137164"/>
            </a:xfrm>
            <a:custGeom>
              <a:avLst/>
              <a:gdLst/>
              <a:ahLst/>
              <a:cxnLst/>
              <a:rect l="l" t="t" r="r" b="b"/>
              <a:pathLst>
                <a:path w="701938" h="137164">
                  <a:moveTo>
                    <a:pt x="0" y="0"/>
                  </a:moveTo>
                  <a:lnTo>
                    <a:pt x="701938" y="0"/>
                  </a:lnTo>
                  <a:lnTo>
                    <a:pt x="701938" y="137164"/>
                  </a:lnTo>
                  <a:lnTo>
                    <a:pt x="0" y="137164"/>
                  </a:lnTo>
                  <a:close/>
                </a:path>
              </a:pathLst>
            </a:custGeom>
            <a:solidFill>
              <a:srgbClr val="335929"/>
            </a:solidFill>
          </p:spPr>
          <p:txBody>
            <a:bodyPr/>
            <a:lstStyle/>
            <a:p>
              <a:endParaRPr lang="en-US" b="1" dirty="0">
                <a:latin typeface="Roboto Slab" pitchFamily="2" charset="0"/>
              </a:endParaRPr>
            </a:p>
          </p:txBody>
        </p:sp>
        <p:sp>
          <p:nvSpPr>
            <p:cNvPr id="10" name="TextBox 10"/>
            <p:cNvSpPr txBox="1"/>
            <p:nvPr/>
          </p:nvSpPr>
          <p:spPr>
            <a:xfrm>
              <a:off x="0" y="-28575"/>
              <a:ext cx="701938"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12" name="TextBox 9">
            <a:extLst>
              <a:ext uri="{FF2B5EF4-FFF2-40B4-BE49-F238E27FC236}">
                <a16:creationId xmlns:a16="http://schemas.microsoft.com/office/drawing/2014/main" id="{A4CADA04-1A67-AAB3-D118-9821F14F8FA0}"/>
              </a:ext>
            </a:extLst>
          </p:cNvPr>
          <p:cNvSpPr txBox="1"/>
          <p:nvPr/>
        </p:nvSpPr>
        <p:spPr>
          <a:xfrm>
            <a:off x="11734800" y="3360024"/>
            <a:ext cx="5258300" cy="2967736"/>
          </a:xfrm>
          <a:prstGeom prst="rect">
            <a:avLst/>
          </a:prstGeom>
        </p:spPr>
        <p:txBody>
          <a:bodyPr wrap="square" lIns="0" tIns="0" rIns="0" bIns="0" rtlCol="0" anchor="t">
            <a:spAutoFit/>
          </a:bodyPr>
          <a:lstStyle/>
          <a:p>
            <a:pPr algn="r">
              <a:lnSpc>
                <a:spcPts val="7865"/>
              </a:lnSpc>
            </a:pPr>
            <a:r>
              <a:rPr lang="en-US" sz="5500" dirty="0" err="1">
                <a:solidFill>
                  <a:srgbClr val="FFFFFF"/>
                </a:solidFill>
                <a:latin typeface="Roboto Slab" pitchFamily="2" charset="0"/>
                <a:cs typeface="Roboto Slab Bold"/>
              </a:rPr>
              <a:t>معاینه</a:t>
            </a:r>
            <a:r>
              <a:rPr lang="en-US" sz="5500" dirty="0">
                <a:solidFill>
                  <a:srgbClr val="FFFFFF"/>
                </a:solidFill>
                <a:latin typeface="Roboto Slab" pitchFamily="2" charset="0"/>
                <a:cs typeface="Roboto Slab Bold"/>
              </a:rPr>
              <a:t> </a:t>
            </a:r>
            <a:r>
              <a:rPr lang="en-US" sz="5500" dirty="0" err="1">
                <a:solidFill>
                  <a:srgbClr val="FFFFFF"/>
                </a:solidFill>
                <a:latin typeface="Roboto Slab" pitchFamily="2" charset="0"/>
                <a:cs typeface="Roboto Slab Bold"/>
              </a:rPr>
              <a:t>لگن</a:t>
            </a:r>
            <a:r>
              <a:rPr lang="en-US" sz="5500" dirty="0">
                <a:solidFill>
                  <a:srgbClr val="FFFFFF"/>
                </a:solidFill>
                <a:latin typeface="Roboto Slab" pitchFamily="2" charset="0"/>
                <a:cs typeface="Roboto Slab Bold"/>
              </a:rPr>
              <a:t> </a:t>
            </a:r>
            <a:r>
              <a:rPr lang="en-US" sz="5500" dirty="0" err="1">
                <a:solidFill>
                  <a:srgbClr val="FFFFFF"/>
                </a:solidFill>
                <a:latin typeface="Roboto Slab" pitchFamily="2" charset="0"/>
                <a:cs typeface="Roboto Slab Bold"/>
              </a:rPr>
              <a:t>خاصره</a:t>
            </a:r>
            <a:r>
              <a:rPr lang="en-US" sz="5500" dirty="0">
                <a:solidFill>
                  <a:srgbClr val="FFFFFF"/>
                </a:solidFill>
                <a:latin typeface="Roboto Slab" pitchFamily="2" charset="0"/>
                <a:cs typeface="Roboto Slab Bold"/>
              </a:rPr>
              <a:t> </a:t>
            </a:r>
            <a:r>
              <a:rPr lang="en-US" sz="5500" dirty="0" err="1">
                <a:solidFill>
                  <a:srgbClr val="0C2675"/>
                </a:solidFill>
                <a:latin typeface="Roboto Slab" pitchFamily="2" charset="0"/>
                <a:cs typeface="Roboto Slab Bold"/>
              </a:rPr>
              <a:t>و</a:t>
            </a:r>
            <a:endParaRPr lang="en-US" sz="5500" dirty="0">
              <a:solidFill>
                <a:srgbClr val="0C2675"/>
              </a:solidFill>
              <a:latin typeface="Roboto Slab" pitchFamily="2" charset="0"/>
              <a:cs typeface="Roboto Slab Bold"/>
            </a:endParaRPr>
          </a:p>
          <a:p>
            <a:pPr algn="r">
              <a:lnSpc>
                <a:spcPts val="7865"/>
              </a:lnSpc>
            </a:pPr>
            <a:r>
              <a:rPr lang="en-US" sz="5500" dirty="0">
                <a:solidFill>
                  <a:srgbClr val="FFFFFF"/>
                </a:solidFill>
                <a:latin typeface="Roboto Slab Bold"/>
                <a:cs typeface="Roboto Slab Bold"/>
              </a:rPr>
              <a:t> </a:t>
            </a:r>
            <a:r>
              <a:rPr lang="en-US" sz="5500" dirty="0" err="1">
                <a:solidFill>
                  <a:srgbClr val="FFFFFF"/>
                </a:solidFill>
                <a:latin typeface="Roboto Slab Bold"/>
                <a:cs typeface="Roboto Slab Bold"/>
              </a:rPr>
              <a:t>معاینه</a:t>
            </a:r>
            <a:r>
              <a:rPr lang="en-US" sz="5500" dirty="0">
                <a:solidFill>
                  <a:srgbClr val="FFFFFF"/>
                </a:solidFill>
                <a:latin typeface="Roboto Slab Bold"/>
                <a:cs typeface="Roboto Slab Bold"/>
              </a:rPr>
              <a:t> </a:t>
            </a:r>
            <a:r>
              <a:rPr lang="en-US" sz="5500" dirty="0" err="1">
                <a:solidFill>
                  <a:srgbClr val="FFFFFF"/>
                </a:solidFill>
                <a:latin typeface="Roboto Slab Bold"/>
                <a:cs typeface="Roboto Slab Bold"/>
              </a:rPr>
              <a:t>پپ</a:t>
            </a:r>
            <a:r>
              <a:rPr lang="en-US" sz="5500" dirty="0">
                <a:solidFill>
                  <a:srgbClr val="FFFFFF"/>
                </a:solidFill>
                <a:latin typeface="Roboto Slab Bold"/>
                <a:cs typeface="Roboto Slab Bold"/>
              </a:rPr>
              <a:t> </a:t>
            </a:r>
            <a:r>
              <a:rPr lang="en-US" sz="5500" dirty="0">
                <a:solidFill>
                  <a:srgbClr val="0C2675"/>
                </a:solidFill>
                <a:latin typeface="Roboto Slab Bold"/>
              </a:rPr>
              <a:t> </a:t>
            </a:r>
          </a:p>
          <a:p>
            <a:pPr algn="r">
              <a:lnSpc>
                <a:spcPts val="7865"/>
              </a:lnSpc>
            </a:pPr>
            <a:r>
              <a:rPr lang="en-US" sz="5500" dirty="0" err="1">
                <a:solidFill>
                  <a:srgbClr val="0C2675"/>
                </a:solidFill>
                <a:latin typeface="Roboto Slab" pitchFamily="2" charset="0"/>
                <a:cs typeface="Roboto Slab Bold"/>
              </a:rPr>
              <a:t>انجام</a:t>
            </a:r>
            <a:r>
              <a:rPr lang="en-US" sz="5500" dirty="0">
                <a:solidFill>
                  <a:srgbClr val="0C2675"/>
                </a:solidFill>
                <a:latin typeface="Roboto Slab" pitchFamily="2" charset="0"/>
                <a:cs typeface="Roboto Slab Bold"/>
              </a:rPr>
              <a:t> </a:t>
            </a:r>
            <a:r>
              <a:rPr lang="en-US" sz="5500" dirty="0" err="1">
                <a:solidFill>
                  <a:srgbClr val="0C2675"/>
                </a:solidFill>
                <a:latin typeface="Roboto Slab" pitchFamily="2" charset="0"/>
                <a:cs typeface="Roboto Slab Bold"/>
              </a:rPr>
              <a:t>داده</a:t>
            </a:r>
            <a:r>
              <a:rPr lang="en-US" sz="5500" dirty="0">
                <a:solidFill>
                  <a:srgbClr val="0C2675"/>
                </a:solidFill>
                <a:latin typeface="Roboto Slab" pitchFamily="2" charset="0"/>
                <a:cs typeface="Roboto Slab Bold"/>
              </a:rPr>
              <a:t> </a:t>
            </a:r>
            <a:r>
              <a:rPr lang="en-US" sz="5500" dirty="0" err="1">
                <a:solidFill>
                  <a:srgbClr val="0C2675"/>
                </a:solidFill>
                <a:latin typeface="Roboto Slab" pitchFamily="2" charset="0"/>
                <a:cs typeface="Roboto Slab Bold"/>
              </a:rPr>
              <a:t>میشود</a:t>
            </a:r>
            <a:endParaRPr lang="en-US" sz="5500" dirty="0">
              <a:solidFill>
                <a:srgbClr val="0C2675"/>
              </a:solidFill>
              <a:latin typeface="Roboto Slab" pitchFamily="2" charset="0"/>
              <a:cs typeface="Roboto Slab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1964" b="13713"/>
            <a:stretch>
              <a:fillRect/>
            </a:stretch>
          </p:blipFill>
          <p:spPr>
            <a:xfrm>
              <a:off x="0" y="0"/>
              <a:ext cx="24384000" cy="13716000"/>
            </a:xfrm>
            <a:prstGeom prst="rect">
              <a:avLst/>
            </a:prstGeom>
          </p:spPr>
        </p:pic>
      </p:grpSp>
      <p:sp>
        <p:nvSpPr>
          <p:cNvPr id="4" name="AutoShape 4"/>
          <p:cNvSpPr/>
          <p:nvPr/>
        </p:nvSpPr>
        <p:spPr>
          <a:xfrm>
            <a:off x="3342546" y="4095416"/>
            <a:ext cx="1211884" cy="2248976"/>
          </a:xfrm>
          <a:prstGeom prst="line">
            <a:avLst/>
          </a:prstGeom>
          <a:ln w="76200" cap="flat">
            <a:solidFill>
              <a:srgbClr val="0C2675"/>
            </a:solidFill>
            <a:prstDash val="solid"/>
            <a:headEnd type="none" w="sm" len="sm"/>
            <a:tailEnd type="arrow" w="med" len="sm"/>
          </a:ln>
        </p:spPr>
        <p:txBody>
          <a:bodyPr/>
          <a:lstStyle/>
          <a:p>
            <a:endParaRPr lang="en-US" b="1" dirty="0">
              <a:latin typeface="Roboto Slab" pitchFamily="2" charset="0"/>
            </a:endParaRPr>
          </a:p>
        </p:txBody>
      </p:sp>
      <p:grpSp>
        <p:nvGrpSpPr>
          <p:cNvPr id="5" name="Group 5"/>
          <p:cNvGrpSpPr/>
          <p:nvPr/>
        </p:nvGrpSpPr>
        <p:grpSpPr>
          <a:xfrm>
            <a:off x="2286075" y="3519131"/>
            <a:ext cx="2067997" cy="643833"/>
            <a:chOff x="0" y="0"/>
            <a:chExt cx="264342" cy="82298"/>
          </a:xfrm>
        </p:grpSpPr>
        <p:sp>
          <p:nvSpPr>
            <p:cNvPr id="6" name="Freeform 6"/>
            <p:cNvSpPr/>
            <p:nvPr/>
          </p:nvSpPr>
          <p:spPr>
            <a:xfrm>
              <a:off x="0" y="0"/>
              <a:ext cx="264342" cy="82298"/>
            </a:xfrm>
            <a:custGeom>
              <a:avLst/>
              <a:gdLst/>
              <a:ahLst/>
              <a:cxnLst/>
              <a:rect l="l" t="t" r="r" b="b"/>
              <a:pathLst>
                <a:path w="264342" h="82298">
                  <a:moveTo>
                    <a:pt x="0" y="0"/>
                  </a:moveTo>
                  <a:lnTo>
                    <a:pt x="264342" y="0"/>
                  </a:lnTo>
                  <a:lnTo>
                    <a:pt x="264342" y="82298"/>
                  </a:lnTo>
                  <a:lnTo>
                    <a:pt x="0" y="82298"/>
                  </a:lnTo>
                  <a:close/>
                </a:path>
              </a:pathLst>
            </a:custGeom>
            <a:solidFill>
              <a:srgbClr val="FFFFFF"/>
            </a:solidFill>
          </p:spPr>
          <p:txBody>
            <a:bodyPr/>
            <a:lstStyle/>
            <a:p>
              <a:endParaRPr lang="en-US" b="1" dirty="0">
                <a:latin typeface="Roboto Slab" pitchFamily="2" charset="0"/>
              </a:endParaRPr>
            </a:p>
          </p:txBody>
        </p:sp>
        <p:sp>
          <p:nvSpPr>
            <p:cNvPr id="7" name="TextBox 7"/>
            <p:cNvSpPr txBox="1"/>
            <p:nvPr/>
          </p:nvSpPr>
          <p:spPr>
            <a:xfrm>
              <a:off x="0" y="-28575"/>
              <a:ext cx="264342" cy="110873"/>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8" name="TextBox 8"/>
          <p:cNvSpPr txBox="1"/>
          <p:nvPr/>
        </p:nvSpPr>
        <p:spPr>
          <a:xfrm>
            <a:off x="2411882" y="3452238"/>
            <a:ext cx="1816383" cy="517578"/>
          </a:xfrm>
          <a:prstGeom prst="rect">
            <a:avLst/>
          </a:prstGeom>
        </p:spPr>
        <p:txBody>
          <a:bodyPr lIns="0" tIns="0" rIns="0" bIns="0" rtlCol="0" anchor="t">
            <a:spAutoFit/>
          </a:bodyPr>
          <a:lstStyle/>
          <a:p>
            <a:pPr algn="ctr">
              <a:lnSpc>
                <a:spcPts val="4632"/>
              </a:lnSpc>
            </a:pPr>
            <a:r>
              <a:rPr lang="en-US" sz="2400" b="1" dirty="0" err="1">
                <a:solidFill>
                  <a:srgbClr val="0C2675"/>
                </a:solidFill>
                <a:latin typeface="Roboto Slab" pitchFamily="2" charset="0"/>
                <a:cs typeface="Roboto Condensed Bold"/>
              </a:rPr>
              <a:t>سپوکولوم</a:t>
            </a:r>
            <a:endParaRPr lang="en-US" sz="2400" b="1" dirty="0">
              <a:solidFill>
                <a:srgbClr val="0C2675"/>
              </a:solidFill>
              <a:latin typeface="Roboto Slab" pitchFamily="2" charset="0"/>
              <a:cs typeface="Roboto Condensed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1964" b="13713"/>
            <a:stretch>
              <a:fillRect/>
            </a:stretch>
          </p:blipFill>
          <p:spPr>
            <a:xfrm>
              <a:off x="0" y="0"/>
              <a:ext cx="24384000" cy="13716000"/>
            </a:xfrm>
            <a:prstGeom prst="rect">
              <a:avLst/>
            </a:prstGeom>
          </p:spPr>
        </p:pic>
      </p:grpSp>
      <p:sp>
        <p:nvSpPr>
          <p:cNvPr id="4" name="AutoShape 4"/>
          <p:cNvSpPr/>
          <p:nvPr/>
        </p:nvSpPr>
        <p:spPr>
          <a:xfrm>
            <a:off x="3342546" y="4095416"/>
            <a:ext cx="1211884" cy="2248976"/>
          </a:xfrm>
          <a:prstGeom prst="line">
            <a:avLst/>
          </a:prstGeom>
          <a:ln w="76200" cap="flat">
            <a:solidFill>
              <a:srgbClr val="0C2675"/>
            </a:solidFill>
            <a:prstDash val="solid"/>
            <a:headEnd type="none" w="sm" len="sm"/>
            <a:tailEnd type="arrow" w="med" len="sm"/>
          </a:ln>
        </p:spPr>
        <p:txBody>
          <a:bodyPr/>
          <a:lstStyle/>
          <a:p>
            <a:endParaRPr lang="en-US" b="1" dirty="0">
              <a:latin typeface="Roboto Slab" pitchFamily="2" charset="0"/>
            </a:endParaRPr>
          </a:p>
        </p:txBody>
      </p:sp>
      <p:grpSp>
        <p:nvGrpSpPr>
          <p:cNvPr id="5" name="Group 5"/>
          <p:cNvGrpSpPr/>
          <p:nvPr/>
        </p:nvGrpSpPr>
        <p:grpSpPr>
          <a:xfrm>
            <a:off x="2286075" y="3519131"/>
            <a:ext cx="2067997" cy="643833"/>
            <a:chOff x="0" y="0"/>
            <a:chExt cx="264342" cy="82298"/>
          </a:xfrm>
        </p:grpSpPr>
        <p:sp>
          <p:nvSpPr>
            <p:cNvPr id="6" name="Freeform 6"/>
            <p:cNvSpPr/>
            <p:nvPr/>
          </p:nvSpPr>
          <p:spPr>
            <a:xfrm>
              <a:off x="0" y="0"/>
              <a:ext cx="264342" cy="82298"/>
            </a:xfrm>
            <a:custGeom>
              <a:avLst/>
              <a:gdLst/>
              <a:ahLst/>
              <a:cxnLst/>
              <a:rect l="l" t="t" r="r" b="b"/>
              <a:pathLst>
                <a:path w="264342" h="82298">
                  <a:moveTo>
                    <a:pt x="0" y="0"/>
                  </a:moveTo>
                  <a:lnTo>
                    <a:pt x="264342" y="0"/>
                  </a:lnTo>
                  <a:lnTo>
                    <a:pt x="264342" y="82298"/>
                  </a:lnTo>
                  <a:lnTo>
                    <a:pt x="0" y="82298"/>
                  </a:lnTo>
                  <a:close/>
                </a:path>
              </a:pathLst>
            </a:custGeom>
            <a:solidFill>
              <a:srgbClr val="FFFFFF"/>
            </a:solidFill>
          </p:spPr>
          <p:txBody>
            <a:bodyPr/>
            <a:lstStyle/>
            <a:p>
              <a:endParaRPr lang="en-US" b="1" dirty="0">
                <a:latin typeface="Roboto Slab" pitchFamily="2" charset="0"/>
              </a:endParaRPr>
            </a:p>
          </p:txBody>
        </p:sp>
        <p:sp>
          <p:nvSpPr>
            <p:cNvPr id="7" name="TextBox 7"/>
            <p:cNvSpPr txBox="1"/>
            <p:nvPr/>
          </p:nvSpPr>
          <p:spPr>
            <a:xfrm>
              <a:off x="0" y="-28575"/>
              <a:ext cx="264342" cy="110873"/>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8" name="TextBox 8"/>
          <p:cNvSpPr txBox="1"/>
          <p:nvPr/>
        </p:nvSpPr>
        <p:spPr>
          <a:xfrm>
            <a:off x="2411882" y="3452238"/>
            <a:ext cx="1816383" cy="517578"/>
          </a:xfrm>
          <a:prstGeom prst="rect">
            <a:avLst/>
          </a:prstGeom>
        </p:spPr>
        <p:txBody>
          <a:bodyPr lIns="0" tIns="0" rIns="0" bIns="0" rtlCol="0" anchor="t">
            <a:spAutoFit/>
          </a:bodyPr>
          <a:lstStyle/>
          <a:p>
            <a:pPr algn="ctr">
              <a:lnSpc>
                <a:spcPts val="4632"/>
              </a:lnSpc>
            </a:pPr>
            <a:r>
              <a:rPr lang="en-US" sz="2400" b="1" dirty="0" err="1">
                <a:solidFill>
                  <a:srgbClr val="0C2675"/>
                </a:solidFill>
                <a:latin typeface="Roboto Slab" pitchFamily="2" charset="0"/>
                <a:cs typeface="Roboto Condensed Bold"/>
              </a:rPr>
              <a:t>سپوکولوم</a:t>
            </a:r>
            <a:endParaRPr lang="en-US" sz="2400" b="1" dirty="0">
              <a:solidFill>
                <a:srgbClr val="0C2675"/>
              </a:solidFill>
              <a:latin typeface="Roboto Slab" pitchFamily="2" charset="0"/>
              <a:cs typeface="Roboto Condensed Bold"/>
            </a:endParaRPr>
          </a:p>
        </p:txBody>
      </p:sp>
      <p:sp>
        <p:nvSpPr>
          <p:cNvPr id="9" name="AutoShape 9"/>
          <p:cNvSpPr/>
          <p:nvPr/>
        </p:nvSpPr>
        <p:spPr>
          <a:xfrm flipV="1">
            <a:off x="7947446" y="1098140"/>
            <a:ext cx="531389" cy="1847768"/>
          </a:xfrm>
          <a:prstGeom prst="line">
            <a:avLst/>
          </a:prstGeom>
          <a:ln w="76200" cap="flat">
            <a:solidFill>
              <a:srgbClr val="0C2675"/>
            </a:solidFill>
            <a:prstDash val="solid"/>
            <a:headEnd type="none" w="sm" len="sm"/>
            <a:tailEnd type="arrow" w="med" len="sm"/>
          </a:ln>
        </p:spPr>
        <p:txBody>
          <a:bodyPr/>
          <a:lstStyle/>
          <a:p>
            <a:endParaRPr lang="en-US" b="1" dirty="0">
              <a:latin typeface="Roboto Slab" pitchFamily="2" charset="0"/>
            </a:endParaRPr>
          </a:p>
        </p:txBody>
      </p:sp>
      <p:grpSp>
        <p:nvGrpSpPr>
          <p:cNvPr id="10" name="Group 10"/>
          <p:cNvGrpSpPr/>
          <p:nvPr/>
        </p:nvGrpSpPr>
        <p:grpSpPr>
          <a:xfrm>
            <a:off x="7278299" y="2789573"/>
            <a:ext cx="1444601" cy="643833"/>
            <a:chOff x="0" y="0"/>
            <a:chExt cx="184657" cy="82298"/>
          </a:xfrm>
        </p:grpSpPr>
        <p:sp>
          <p:nvSpPr>
            <p:cNvPr id="11" name="Freeform 11"/>
            <p:cNvSpPr/>
            <p:nvPr/>
          </p:nvSpPr>
          <p:spPr>
            <a:xfrm>
              <a:off x="0" y="0"/>
              <a:ext cx="184656" cy="82298"/>
            </a:xfrm>
            <a:custGeom>
              <a:avLst/>
              <a:gdLst/>
              <a:ahLst/>
              <a:cxnLst/>
              <a:rect l="l" t="t" r="r" b="b"/>
              <a:pathLst>
                <a:path w="184656" h="82298">
                  <a:moveTo>
                    <a:pt x="0" y="0"/>
                  </a:moveTo>
                  <a:lnTo>
                    <a:pt x="184656" y="0"/>
                  </a:lnTo>
                  <a:lnTo>
                    <a:pt x="184656" y="82298"/>
                  </a:lnTo>
                  <a:lnTo>
                    <a:pt x="0" y="82298"/>
                  </a:lnTo>
                  <a:close/>
                </a:path>
              </a:pathLst>
            </a:custGeom>
            <a:solidFill>
              <a:srgbClr val="FFFFFF"/>
            </a:solidFill>
          </p:spPr>
          <p:txBody>
            <a:bodyPr/>
            <a:lstStyle/>
            <a:p>
              <a:endParaRPr lang="en-US" b="1" dirty="0">
                <a:latin typeface="Roboto Slab" pitchFamily="2" charset="0"/>
              </a:endParaRPr>
            </a:p>
          </p:txBody>
        </p:sp>
        <p:sp>
          <p:nvSpPr>
            <p:cNvPr id="12" name="TextBox 12"/>
            <p:cNvSpPr txBox="1"/>
            <p:nvPr/>
          </p:nvSpPr>
          <p:spPr>
            <a:xfrm>
              <a:off x="0" y="-28575"/>
              <a:ext cx="184657" cy="110873"/>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13" name="TextBox 13"/>
          <p:cNvSpPr txBox="1"/>
          <p:nvPr/>
        </p:nvSpPr>
        <p:spPr>
          <a:xfrm>
            <a:off x="7366182" y="2722679"/>
            <a:ext cx="1268836" cy="517578"/>
          </a:xfrm>
          <a:prstGeom prst="rect">
            <a:avLst/>
          </a:prstGeom>
        </p:spPr>
        <p:txBody>
          <a:bodyPr lIns="0" tIns="0" rIns="0" bIns="0" rtlCol="0" anchor="t">
            <a:spAutoFit/>
          </a:bodyPr>
          <a:lstStyle/>
          <a:p>
            <a:pPr algn="ctr">
              <a:lnSpc>
                <a:spcPts val="4632"/>
              </a:lnSpc>
            </a:pPr>
            <a:r>
              <a:rPr lang="en-US" sz="2400" b="1" dirty="0" err="1">
                <a:solidFill>
                  <a:srgbClr val="0C2675"/>
                </a:solidFill>
                <a:latin typeface="Roboto Slab" pitchFamily="2" charset="0"/>
                <a:cs typeface="Roboto Condensed Bold"/>
              </a:rPr>
              <a:t>برس</a:t>
            </a:r>
            <a:endParaRPr lang="en-US" sz="2400" b="1" dirty="0">
              <a:solidFill>
                <a:srgbClr val="0C2675"/>
              </a:solidFill>
              <a:latin typeface="Roboto Slab" pitchFamily="2" charset="0"/>
              <a:cs typeface="Roboto Condensed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11529403" y="3516947"/>
            <a:ext cx="4451572" cy="679567"/>
            <a:chOff x="0" y="0"/>
            <a:chExt cx="735069" cy="86866"/>
          </a:xfrm>
        </p:grpSpPr>
        <p:sp>
          <p:nvSpPr>
            <p:cNvPr id="3" name="Freeform 3"/>
            <p:cNvSpPr/>
            <p:nvPr/>
          </p:nvSpPr>
          <p:spPr>
            <a:xfrm>
              <a:off x="0" y="0"/>
              <a:ext cx="735069" cy="86866"/>
            </a:xfrm>
            <a:custGeom>
              <a:avLst/>
              <a:gdLst/>
              <a:ahLst/>
              <a:cxnLst/>
              <a:rect l="l" t="t" r="r" b="b"/>
              <a:pathLst>
                <a:path w="735069" h="86866">
                  <a:moveTo>
                    <a:pt x="0" y="0"/>
                  </a:moveTo>
                  <a:lnTo>
                    <a:pt x="735069" y="0"/>
                  </a:lnTo>
                  <a:lnTo>
                    <a:pt x="735069" y="86866"/>
                  </a:lnTo>
                  <a:lnTo>
                    <a:pt x="0" y="86866"/>
                  </a:lnTo>
                  <a:close/>
                </a:path>
              </a:pathLst>
            </a:custGeom>
            <a:solidFill>
              <a:srgbClr val="FFC72C"/>
            </a:solidFill>
          </p:spPr>
          <p:txBody>
            <a:bodyPr/>
            <a:lstStyle/>
            <a:p>
              <a:endParaRPr lang="en-US" b="1" dirty="0">
                <a:latin typeface="Roboto Slab" pitchFamily="2" charset="0"/>
              </a:endParaRPr>
            </a:p>
          </p:txBody>
        </p:sp>
        <p:sp>
          <p:nvSpPr>
            <p:cNvPr id="4" name="TextBox 4"/>
            <p:cNvSpPr txBox="1"/>
            <p:nvPr/>
          </p:nvSpPr>
          <p:spPr>
            <a:xfrm>
              <a:off x="0" y="-28575"/>
              <a:ext cx="735069" cy="115441"/>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5" name="TextBox 5"/>
          <p:cNvSpPr txBox="1"/>
          <p:nvPr/>
        </p:nvSpPr>
        <p:spPr>
          <a:xfrm>
            <a:off x="2357727" y="3490326"/>
            <a:ext cx="13572546" cy="1595630"/>
          </a:xfrm>
          <a:prstGeom prst="rect">
            <a:avLst/>
          </a:prstGeom>
        </p:spPr>
        <p:txBody>
          <a:bodyPr wrap="square" lIns="0" tIns="0" rIns="0" bIns="0" rtlCol="0" anchor="t">
            <a:spAutoFit/>
          </a:bodyPr>
          <a:lstStyle/>
          <a:p>
            <a:pPr algn="r">
              <a:lnSpc>
                <a:spcPts val="6524"/>
              </a:lnSpc>
            </a:pPr>
            <a:r>
              <a:rPr lang="ar-AE" sz="4400" dirty="0">
                <a:solidFill>
                  <a:srgbClr val="0C2675"/>
                </a:solidFill>
                <a:effectLst/>
                <a:latin typeface="Roboto Slab" pitchFamily="2" charset="0"/>
                <a:ea typeface="Roboto Slab" pitchFamily="2" charset="0"/>
              </a:rPr>
              <a:t>معاینات صحتمندی زنان فرصتی برای بررسی مکمل صحت همسرتان و دیگراعضای خانواده ی تان که زنان و یا دختران استند میباشد. </a:t>
            </a:r>
            <a:endParaRPr lang="en-US" sz="4103" b="1" spc="82" dirty="0">
              <a:solidFill>
                <a:srgbClr val="0C2675"/>
              </a:solidFill>
              <a:latin typeface="Roboto Slab" pitchFamily="2" charset="0"/>
              <a:ea typeface="Roboto Slab" pitchFamily="2" charset="0"/>
              <a:cs typeface="Roboto Slab" pitchFamily="2" charset="0"/>
            </a:endParaRPr>
          </a:p>
        </p:txBody>
      </p:sp>
      <p:sp>
        <p:nvSpPr>
          <p:cNvPr id="6" name="Freeform 6"/>
          <p:cNvSpPr/>
          <p:nvPr/>
        </p:nvSpPr>
        <p:spPr>
          <a:xfrm>
            <a:off x="15155102" y="1786146"/>
            <a:ext cx="825873" cy="839087"/>
          </a:xfrm>
          <a:custGeom>
            <a:avLst/>
            <a:gdLst/>
            <a:ahLst/>
            <a:cxnLst/>
            <a:rect l="l" t="t" r="r" b="b"/>
            <a:pathLst>
              <a:path w="825873" h="839087">
                <a:moveTo>
                  <a:pt x="0" y="0"/>
                </a:moveTo>
                <a:lnTo>
                  <a:pt x="825873" y="0"/>
                </a:lnTo>
                <a:lnTo>
                  <a:pt x="825873" y="839087"/>
                </a:lnTo>
                <a:lnTo>
                  <a:pt x="0" y="839087"/>
                </a:lnTo>
                <a:lnTo>
                  <a:pt x="0" y="0"/>
                </a:lnTo>
                <a:close/>
              </a:path>
            </a:pathLst>
          </a:custGeom>
          <a:blipFill>
            <a:blip r:embed="rId3"/>
            <a:stretch>
              <a:fillRect/>
            </a:stretch>
          </a:blipFill>
        </p:spPr>
        <p:txBody>
          <a:bodyPr/>
          <a:lstStyle/>
          <a:p>
            <a:endParaRPr lang="en-US" b="1" dirty="0">
              <a:latin typeface="Roboto Slab" pitchFamily="2" charset="0"/>
            </a:endParaRPr>
          </a:p>
        </p:txBody>
      </p:sp>
      <p:sp>
        <p:nvSpPr>
          <p:cNvPr id="7" name="Freeform 7"/>
          <p:cNvSpPr/>
          <p:nvPr/>
        </p:nvSpPr>
        <p:spPr>
          <a:xfrm>
            <a:off x="14248104" y="1786146"/>
            <a:ext cx="825873" cy="839087"/>
          </a:xfrm>
          <a:custGeom>
            <a:avLst/>
            <a:gdLst/>
            <a:ahLst/>
            <a:cxnLst/>
            <a:rect l="l" t="t" r="r" b="b"/>
            <a:pathLst>
              <a:path w="825873" h="839087">
                <a:moveTo>
                  <a:pt x="0" y="0"/>
                </a:moveTo>
                <a:lnTo>
                  <a:pt x="825873" y="0"/>
                </a:lnTo>
                <a:lnTo>
                  <a:pt x="825873" y="839087"/>
                </a:lnTo>
                <a:lnTo>
                  <a:pt x="0" y="839087"/>
                </a:lnTo>
                <a:lnTo>
                  <a:pt x="0" y="0"/>
                </a:lnTo>
                <a:close/>
              </a:path>
            </a:pathLst>
          </a:custGeom>
          <a:blipFill>
            <a:blip r:embed="rId4"/>
            <a:stretch>
              <a:fillRect/>
            </a:stretch>
          </a:blipFill>
        </p:spPr>
        <p:txBody>
          <a:bodyPr/>
          <a:lstStyle/>
          <a:p>
            <a:endParaRPr lang="en-US" b="1" dirty="0">
              <a:latin typeface="Roboto Slab" pitchFamily="2" charset="0"/>
            </a:endParaRPr>
          </a:p>
        </p:txBody>
      </p:sp>
      <p:sp>
        <p:nvSpPr>
          <p:cNvPr id="8" name="Freeform 8"/>
          <p:cNvSpPr/>
          <p:nvPr/>
        </p:nvSpPr>
        <p:spPr>
          <a:xfrm>
            <a:off x="13326981" y="1776621"/>
            <a:ext cx="825873" cy="839087"/>
          </a:xfrm>
          <a:custGeom>
            <a:avLst/>
            <a:gdLst/>
            <a:ahLst/>
            <a:cxnLst/>
            <a:rect l="l" t="t" r="r" b="b"/>
            <a:pathLst>
              <a:path w="825873" h="839087">
                <a:moveTo>
                  <a:pt x="0" y="0"/>
                </a:moveTo>
                <a:lnTo>
                  <a:pt x="825873" y="0"/>
                </a:lnTo>
                <a:lnTo>
                  <a:pt x="825873" y="839087"/>
                </a:lnTo>
                <a:lnTo>
                  <a:pt x="0" y="839087"/>
                </a:lnTo>
                <a:lnTo>
                  <a:pt x="0" y="0"/>
                </a:lnTo>
                <a:close/>
              </a:path>
            </a:pathLst>
          </a:custGeom>
          <a:blipFill>
            <a:blip r:embed="rId5"/>
            <a:stretch>
              <a:fillRect/>
            </a:stretch>
          </a:blipFill>
        </p:spPr>
        <p:txBody>
          <a:bodyPr/>
          <a:lstStyle/>
          <a:p>
            <a:endParaRPr lang="en-US" b="1" dirty="0">
              <a:latin typeface="Roboto Slab"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TextBox 2"/>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8</a:t>
            </a:r>
          </a:p>
        </p:txBody>
      </p:sp>
      <p:grpSp>
        <p:nvGrpSpPr>
          <p:cNvPr id="3" name="Group 3"/>
          <p:cNvGrpSpPr/>
          <p:nvPr/>
        </p:nvGrpSpPr>
        <p:grpSpPr>
          <a:xfrm>
            <a:off x="13716000" y="4404745"/>
            <a:ext cx="3354419" cy="975675"/>
            <a:chOff x="0" y="0"/>
            <a:chExt cx="439477" cy="124716"/>
          </a:xfrm>
        </p:grpSpPr>
        <p:sp>
          <p:nvSpPr>
            <p:cNvPr id="4" name="Freeform 4"/>
            <p:cNvSpPr/>
            <p:nvPr/>
          </p:nvSpPr>
          <p:spPr>
            <a:xfrm>
              <a:off x="0" y="0"/>
              <a:ext cx="439477" cy="124716"/>
            </a:xfrm>
            <a:custGeom>
              <a:avLst/>
              <a:gdLst/>
              <a:ahLst/>
              <a:cxnLst/>
              <a:rect l="l" t="t" r="r" b="b"/>
              <a:pathLst>
                <a:path w="439477" h="124716">
                  <a:moveTo>
                    <a:pt x="0" y="0"/>
                  </a:moveTo>
                  <a:lnTo>
                    <a:pt x="439477" y="0"/>
                  </a:lnTo>
                  <a:lnTo>
                    <a:pt x="439477" y="124716"/>
                  </a:lnTo>
                  <a:lnTo>
                    <a:pt x="0" y="124716"/>
                  </a:lnTo>
                  <a:close/>
                </a:path>
              </a:pathLst>
            </a:custGeom>
            <a:solidFill>
              <a:srgbClr val="335929"/>
            </a:solidFill>
          </p:spPr>
          <p:txBody>
            <a:bodyPr/>
            <a:lstStyle/>
            <a:p>
              <a:endParaRPr lang="en-US" b="1" dirty="0">
                <a:latin typeface="Roboto Slab" pitchFamily="2" charset="0"/>
              </a:endParaRPr>
            </a:p>
          </p:txBody>
        </p:sp>
        <p:sp>
          <p:nvSpPr>
            <p:cNvPr id="5" name="TextBox 5"/>
            <p:cNvSpPr txBox="1"/>
            <p:nvPr/>
          </p:nvSpPr>
          <p:spPr>
            <a:xfrm>
              <a:off x="0" y="-28575"/>
              <a:ext cx="439477" cy="153291"/>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grpSp>
        <p:nvGrpSpPr>
          <p:cNvPr id="6" name="Group 6"/>
          <p:cNvGrpSpPr/>
          <p:nvPr/>
        </p:nvGrpSpPr>
        <p:grpSpPr>
          <a:xfrm>
            <a:off x="12725400" y="3370680"/>
            <a:ext cx="4349155" cy="922291"/>
            <a:chOff x="0" y="0"/>
            <a:chExt cx="711896" cy="117892"/>
          </a:xfrm>
        </p:grpSpPr>
        <p:sp>
          <p:nvSpPr>
            <p:cNvPr id="7" name="Freeform 7"/>
            <p:cNvSpPr/>
            <p:nvPr/>
          </p:nvSpPr>
          <p:spPr>
            <a:xfrm>
              <a:off x="0" y="0"/>
              <a:ext cx="711896" cy="117892"/>
            </a:xfrm>
            <a:custGeom>
              <a:avLst/>
              <a:gdLst/>
              <a:ahLst/>
              <a:cxnLst/>
              <a:rect l="l" t="t" r="r" b="b"/>
              <a:pathLst>
                <a:path w="711896" h="117892">
                  <a:moveTo>
                    <a:pt x="0" y="0"/>
                  </a:moveTo>
                  <a:lnTo>
                    <a:pt x="711896" y="0"/>
                  </a:lnTo>
                  <a:lnTo>
                    <a:pt x="711896" y="117892"/>
                  </a:lnTo>
                  <a:lnTo>
                    <a:pt x="0" y="117892"/>
                  </a:lnTo>
                  <a:close/>
                </a:path>
              </a:pathLst>
            </a:custGeom>
            <a:solidFill>
              <a:srgbClr val="335929"/>
            </a:solidFill>
          </p:spPr>
          <p:txBody>
            <a:bodyPr/>
            <a:lstStyle/>
            <a:p>
              <a:endParaRPr lang="en-US" b="1" dirty="0">
                <a:latin typeface="Roboto Slab" pitchFamily="2" charset="0"/>
              </a:endParaRPr>
            </a:p>
          </p:txBody>
        </p:sp>
        <p:sp>
          <p:nvSpPr>
            <p:cNvPr id="8" name="TextBox 8"/>
            <p:cNvSpPr txBox="1"/>
            <p:nvPr/>
          </p:nvSpPr>
          <p:spPr>
            <a:xfrm>
              <a:off x="0" y="-28575"/>
              <a:ext cx="711896" cy="146467"/>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9" name="TextBox 9"/>
          <p:cNvSpPr txBox="1"/>
          <p:nvPr/>
        </p:nvSpPr>
        <p:spPr>
          <a:xfrm>
            <a:off x="10672054" y="3313324"/>
            <a:ext cx="6398365" cy="2934969"/>
          </a:xfrm>
          <a:prstGeom prst="rect">
            <a:avLst/>
          </a:prstGeom>
        </p:spPr>
        <p:txBody>
          <a:bodyPr lIns="0" tIns="0" rIns="0" bIns="0" rtlCol="0" anchor="t">
            <a:spAutoFit/>
          </a:bodyPr>
          <a:lstStyle/>
          <a:p>
            <a:pPr algn="r">
              <a:lnSpc>
                <a:spcPts val="7865"/>
              </a:lnSpc>
            </a:pPr>
            <a:r>
              <a:rPr lang="en-US" sz="5500" b="1" dirty="0" err="1">
                <a:solidFill>
                  <a:srgbClr val="FFFFFF"/>
                </a:solidFill>
                <a:latin typeface="Roboto Slab" pitchFamily="2" charset="0"/>
                <a:cs typeface="Roboto Slab Bold"/>
              </a:rPr>
              <a:t>معاینه</a:t>
            </a:r>
            <a:r>
              <a:rPr lang="en-US" sz="5500" b="1" dirty="0">
                <a:solidFill>
                  <a:srgbClr val="FFFFFF"/>
                </a:solidFill>
                <a:latin typeface="Roboto Slab" pitchFamily="2" charset="0"/>
                <a:cs typeface="Roboto Slab Bold"/>
              </a:rPr>
              <a:t> </a:t>
            </a:r>
            <a:r>
              <a:rPr lang="en-US" sz="5500" b="1" dirty="0" err="1">
                <a:solidFill>
                  <a:srgbClr val="FFFFFF"/>
                </a:solidFill>
                <a:latin typeface="Roboto Slab" pitchFamily="2" charset="0"/>
                <a:cs typeface="Roboto Slab Bold"/>
              </a:rPr>
              <a:t>لگن</a:t>
            </a:r>
            <a:r>
              <a:rPr lang="en-US" sz="5500" b="1" dirty="0">
                <a:solidFill>
                  <a:srgbClr val="FFFFFF"/>
                </a:solidFill>
                <a:latin typeface="Roboto Slab" pitchFamily="2" charset="0"/>
                <a:cs typeface="Roboto Slab Bold"/>
              </a:rPr>
              <a:t> </a:t>
            </a:r>
            <a:r>
              <a:rPr lang="en-US" sz="5500" b="1" dirty="0" err="1">
                <a:solidFill>
                  <a:srgbClr val="FFFFFF"/>
                </a:solidFill>
                <a:latin typeface="Roboto Slab" pitchFamily="2" charset="0"/>
                <a:cs typeface="Roboto Slab Bold"/>
              </a:rPr>
              <a:t>خاصره</a:t>
            </a:r>
            <a:r>
              <a:rPr lang="en-US" sz="5500" b="1" dirty="0">
                <a:solidFill>
                  <a:srgbClr val="FFFFFF"/>
                </a:solidFill>
                <a:latin typeface="Roboto Slab" pitchFamily="2" charset="0"/>
                <a:cs typeface="Roboto Slab Bold"/>
              </a:rPr>
              <a:t> </a:t>
            </a:r>
            <a:r>
              <a:rPr lang="en-US" sz="5500" dirty="0" err="1">
                <a:solidFill>
                  <a:srgbClr val="0C2675"/>
                </a:solidFill>
                <a:latin typeface="Roboto Slab" pitchFamily="2" charset="0"/>
                <a:cs typeface="Roboto Slab Bold"/>
              </a:rPr>
              <a:t>و</a:t>
            </a:r>
            <a:r>
              <a:rPr lang="en-US" sz="5500" dirty="0">
                <a:solidFill>
                  <a:srgbClr val="FFFFFF"/>
                </a:solidFill>
                <a:latin typeface="Roboto Slab Bold"/>
                <a:cs typeface="Roboto Slab Bold"/>
              </a:rPr>
              <a:t> </a:t>
            </a:r>
          </a:p>
          <a:p>
            <a:pPr algn="r">
              <a:lnSpc>
                <a:spcPts val="7865"/>
              </a:lnSpc>
            </a:pPr>
            <a:r>
              <a:rPr lang="en-US" sz="5500" dirty="0" err="1">
                <a:solidFill>
                  <a:srgbClr val="FFFFFF"/>
                </a:solidFill>
                <a:latin typeface="Roboto Slab Bold"/>
                <a:cs typeface="Roboto Slab Bold"/>
              </a:rPr>
              <a:t>معاینه</a:t>
            </a:r>
            <a:r>
              <a:rPr lang="en-US" sz="5500" dirty="0">
                <a:solidFill>
                  <a:srgbClr val="FFFFFF"/>
                </a:solidFill>
                <a:latin typeface="Roboto Slab Bold"/>
                <a:cs typeface="Roboto Slab Bold"/>
              </a:rPr>
              <a:t> </a:t>
            </a:r>
            <a:r>
              <a:rPr lang="en-US" sz="5500" dirty="0" err="1">
                <a:solidFill>
                  <a:srgbClr val="FFFFFF"/>
                </a:solidFill>
                <a:latin typeface="Roboto Slab Bold"/>
                <a:cs typeface="Roboto Slab Bold"/>
              </a:rPr>
              <a:t>پپ</a:t>
            </a:r>
            <a:r>
              <a:rPr lang="en-US" sz="5500" dirty="0">
                <a:solidFill>
                  <a:srgbClr val="FFFFFF"/>
                </a:solidFill>
                <a:latin typeface="Roboto Slab Bold"/>
                <a:cs typeface="Roboto Slab Bold"/>
              </a:rPr>
              <a:t> </a:t>
            </a:r>
          </a:p>
          <a:p>
            <a:pPr algn="r">
              <a:lnSpc>
                <a:spcPts val="7865"/>
              </a:lnSpc>
            </a:pP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انجام</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میدهید</a:t>
            </a:r>
            <a:endParaRPr lang="en-US" sz="5500" dirty="0">
              <a:solidFill>
                <a:srgbClr val="0C2675"/>
              </a:solidFill>
              <a:latin typeface="Roboto Slab Bold"/>
              <a:cs typeface="Roboto Slab Bold"/>
            </a:endParaRPr>
          </a:p>
        </p:txBody>
      </p:sp>
      <p:grpSp>
        <p:nvGrpSpPr>
          <p:cNvPr id="10" name="Group 10"/>
          <p:cNvGrpSpPr/>
          <p:nvPr/>
        </p:nvGrpSpPr>
        <p:grpSpPr>
          <a:xfrm>
            <a:off x="0" y="0"/>
            <a:ext cx="9144000" cy="10287000"/>
            <a:chOff x="0" y="0"/>
            <a:chExt cx="12192000" cy="13716000"/>
          </a:xfrm>
        </p:grpSpPr>
        <p:pic>
          <p:nvPicPr>
            <p:cNvPr id="11" name="Picture 11"/>
            <p:cNvPicPr>
              <a:picLocks noChangeAspect="1"/>
            </p:cNvPicPr>
            <p:nvPr/>
          </p:nvPicPr>
          <p:blipFill>
            <a:blip r:embed="rId3"/>
            <a:srcRect l="9815" r="31072"/>
            <a:stretch>
              <a:fillRect/>
            </a:stretch>
          </p:blipFill>
          <p:spPr>
            <a:xfrm>
              <a:off x="0" y="0"/>
              <a:ext cx="12192000" cy="13716000"/>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5081431" y="1611876"/>
            <a:ext cx="8035727" cy="7063248"/>
            <a:chOff x="0" y="0"/>
            <a:chExt cx="2371214" cy="2084251"/>
          </a:xfrm>
        </p:grpSpPr>
        <p:sp>
          <p:nvSpPr>
            <p:cNvPr id="3" name="Freeform 3"/>
            <p:cNvSpPr/>
            <p:nvPr/>
          </p:nvSpPr>
          <p:spPr>
            <a:xfrm>
              <a:off x="0" y="0"/>
              <a:ext cx="2371214" cy="2084251"/>
            </a:xfrm>
            <a:custGeom>
              <a:avLst/>
              <a:gdLst/>
              <a:ahLst/>
              <a:cxnLst/>
              <a:rect l="l" t="t" r="r" b="b"/>
              <a:pathLst>
                <a:path w="2371214" h="2084251">
                  <a:moveTo>
                    <a:pt x="90563" y="0"/>
                  </a:moveTo>
                  <a:lnTo>
                    <a:pt x="2280651" y="0"/>
                  </a:lnTo>
                  <a:cubicBezTo>
                    <a:pt x="2330667" y="0"/>
                    <a:pt x="2371214" y="40546"/>
                    <a:pt x="2371214" y="90563"/>
                  </a:cubicBezTo>
                  <a:lnTo>
                    <a:pt x="2371214" y="1993688"/>
                  </a:lnTo>
                  <a:cubicBezTo>
                    <a:pt x="2371214" y="2017707"/>
                    <a:pt x="2361672" y="2040742"/>
                    <a:pt x="2344688" y="2057726"/>
                  </a:cubicBezTo>
                  <a:cubicBezTo>
                    <a:pt x="2327705" y="2074709"/>
                    <a:pt x="2304670" y="2084251"/>
                    <a:pt x="2280651" y="2084251"/>
                  </a:cubicBezTo>
                  <a:lnTo>
                    <a:pt x="90563" y="2084251"/>
                  </a:lnTo>
                  <a:cubicBezTo>
                    <a:pt x="66544" y="2084251"/>
                    <a:pt x="43509" y="2074709"/>
                    <a:pt x="26525" y="2057726"/>
                  </a:cubicBezTo>
                  <a:cubicBezTo>
                    <a:pt x="9541" y="2040742"/>
                    <a:pt x="0" y="2017707"/>
                    <a:pt x="0" y="1993688"/>
                  </a:cubicBezTo>
                  <a:lnTo>
                    <a:pt x="0" y="90563"/>
                  </a:lnTo>
                  <a:cubicBezTo>
                    <a:pt x="0" y="66544"/>
                    <a:pt x="9541" y="43509"/>
                    <a:pt x="26525" y="26525"/>
                  </a:cubicBezTo>
                  <a:cubicBezTo>
                    <a:pt x="43509" y="9541"/>
                    <a:pt x="66544" y="0"/>
                    <a:pt x="90563" y="0"/>
                  </a:cubicBezTo>
                  <a:close/>
                </a:path>
              </a:pathLst>
            </a:custGeom>
            <a:solidFill>
              <a:srgbClr val="FFFFFF"/>
            </a:solidFill>
          </p:spPr>
          <p:txBody>
            <a:bodyPr/>
            <a:lstStyle/>
            <a:p>
              <a:r>
                <a:rPr lang="en-US" dirty="0">
                  <a:solidFill>
                    <a:srgbClr val="0C2675"/>
                  </a:solidFill>
                  <a:latin typeface="Roboto Condensed"/>
                  <a:cs typeface="Roboto Condensed"/>
                </a:rPr>
                <a:t> </a:t>
              </a:r>
              <a:endParaRPr lang="en-US" b="1" dirty="0">
                <a:latin typeface="Roboto Slab" pitchFamily="2" charset="0"/>
              </a:endParaRPr>
            </a:p>
          </p:txBody>
        </p:sp>
        <p:sp>
          <p:nvSpPr>
            <p:cNvPr id="4" name="TextBox 4"/>
            <p:cNvSpPr txBox="1"/>
            <p:nvPr/>
          </p:nvSpPr>
          <p:spPr>
            <a:xfrm>
              <a:off x="0" y="-38100"/>
              <a:ext cx="2371214" cy="2122351"/>
            </a:xfrm>
            <a:prstGeom prst="rect">
              <a:avLst/>
            </a:prstGeom>
          </p:spPr>
          <p:txBody>
            <a:bodyPr lIns="50800" tIns="50800" rIns="50800" bIns="50800" rtlCol="0" anchor="ctr"/>
            <a:lstStyle/>
            <a:p>
              <a:pPr algn="ctr">
                <a:lnSpc>
                  <a:spcPts val="2520"/>
                </a:lnSpc>
              </a:pPr>
              <a:endParaRPr b="1" dirty="0">
                <a:latin typeface="Roboto Slab" pitchFamily="2" charset="0"/>
              </a:endParaRPr>
            </a:p>
          </p:txBody>
        </p:sp>
      </p:grpSp>
      <p:grpSp>
        <p:nvGrpSpPr>
          <p:cNvPr id="5" name="Group 5"/>
          <p:cNvGrpSpPr/>
          <p:nvPr/>
        </p:nvGrpSpPr>
        <p:grpSpPr>
          <a:xfrm>
            <a:off x="7624748" y="2665240"/>
            <a:ext cx="4610833" cy="672248"/>
            <a:chOff x="0" y="0"/>
            <a:chExt cx="1049116" cy="152959"/>
          </a:xfrm>
        </p:grpSpPr>
        <p:sp>
          <p:nvSpPr>
            <p:cNvPr id="6" name="Freeform 6"/>
            <p:cNvSpPr/>
            <p:nvPr/>
          </p:nvSpPr>
          <p:spPr>
            <a:xfrm>
              <a:off x="0" y="0"/>
              <a:ext cx="1049116" cy="152959"/>
            </a:xfrm>
            <a:custGeom>
              <a:avLst/>
              <a:gdLst/>
              <a:ahLst/>
              <a:cxnLst/>
              <a:rect l="l" t="t" r="r" b="b"/>
              <a:pathLst>
                <a:path w="1049116" h="152959">
                  <a:moveTo>
                    <a:pt x="0" y="0"/>
                  </a:moveTo>
                  <a:lnTo>
                    <a:pt x="1049116" y="0"/>
                  </a:lnTo>
                  <a:lnTo>
                    <a:pt x="1049116" y="152959"/>
                  </a:lnTo>
                  <a:lnTo>
                    <a:pt x="0" y="152959"/>
                  </a:lnTo>
                  <a:close/>
                </a:path>
              </a:pathLst>
            </a:custGeom>
            <a:solidFill>
              <a:srgbClr val="335929"/>
            </a:solidFill>
          </p:spPr>
          <p:txBody>
            <a:bodyPr/>
            <a:lstStyle/>
            <a:p>
              <a:pPr algn="r"/>
              <a:endParaRPr lang="en-US" b="1" dirty="0">
                <a:latin typeface="Roboto Slab" pitchFamily="2" charset="0"/>
              </a:endParaRPr>
            </a:p>
          </p:txBody>
        </p:sp>
        <p:sp>
          <p:nvSpPr>
            <p:cNvPr id="7" name="TextBox 7"/>
            <p:cNvSpPr txBox="1"/>
            <p:nvPr/>
          </p:nvSpPr>
          <p:spPr>
            <a:xfrm>
              <a:off x="0" y="-28575"/>
              <a:ext cx="1049116" cy="181534"/>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8" name="TextBox 8"/>
          <p:cNvSpPr txBox="1"/>
          <p:nvPr/>
        </p:nvSpPr>
        <p:spPr>
          <a:xfrm>
            <a:off x="7666347" y="2598988"/>
            <a:ext cx="4527637" cy="612515"/>
          </a:xfrm>
          <a:prstGeom prst="rect">
            <a:avLst/>
          </a:prstGeom>
        </p:spPr>
        <p:txBody>
          <a:bodyPr lIns="0" tIns="0" rIns="0" bIns="0" rtlCol="0" anchor="t">
            <a:spAutoFit/>
          </a:bodyPr>
          <a:lstStyle/>
          <a:p>
            <a:pPr algn="r">
              <a:lnSpc>
                <a:spcPts val="5293"/>
              </a:lnSpc>
            </a:pPr>
            <a:r>
              <a:rPr lang="ar-AE" sz="2800" dirty="0">
                <a:solidFill>
                  <a:srgbClr val="FFFFFF"/>
                </a:solidFill>
                <a:effectLst/>
                <a:latin typeface="Roboto Slab" pitchFamily="2" charset="0"/>
                <a:ea typeface="Roboto Slab" pitchFamily="2" charset="0"/>
              </a:rPr>
              <a:t>خانم شما بخاطر داشته باشد:</a:t>
            </a:r>
            <a:endParaRPr lang="en-US" sz="2742" b="1" dirty="0">
              <a:solidFill>
                <a:srgbClr val="FFFFFF"/>
              </a:solidFill>
              <a:latin typeface="Roboto Slab" pitchFamily="2" charset="0"/>
              <a:ea typeface="Roboto Slab" pitchFamily="2" charset="0"/>
              <a:cs typeface="Roboto Slab" pitchFamily="2" charset="0"/>
            </a:endParaRPr>
          </a:p>
        </p:txBody>
      </p:sp>
      <p:grpSp>
        <p:nvGrpSpPr>
          <p:cNvPr id="9" name="Group 9"/>
          <p:cNvGrpSpPr/>
          <p:nvPr/>
        </p:nvGrpSpPr>
        <p:grpSpPr>
          <a:xfrm>
            <a:off x="5779462" y="3706334"/>
            <a:ext cx="6260138" cy="4426212"/>
            <a:chOff x="0" y="-76200"/>
            <a:chExt cx="8346850" cy="5901616"/>
          </a:xfrm>
        </p:grpSpPr>
        <p:sp>
          <p:nvSpPr>
            <p:cNvPr id="10" name="TextBox 10"/>
            <p:cNvSpPr txBox="1"/>
            <p:nvPr/>
          </p:nvSpPr>
          <p:spPr>
            <a:xfrm>
              <a:off x="0" y="-76200"/>
              <a:ext cx="7907233" cy="5901616"/>
            </a:xfrm>
            <a:prstGeom prst="rect">
              <a:avLst/>
            </a:prstGeom>
          </p:spPr>
          <p:txBody>
            <a:bodyPr lIns="0" tIns="0" rIns="0" bIns="0" rtlCol="0" anchor="t">
              <a:spAutoFit/>
            </a:bodyPr>
            <a:lstStyle/>
            <a:p>
              <a:pPr algn="r"/>
              <a:r>
                <a:rPr lang="ar-AE" sz="3600" dirty="0">
                  <a:solidFill>
                    <a:srgbClr val="0C2675"/>
                  </a:solidFill>
                  <a:effectLst/>
                  <a:latin typeface="Roboto Slab" pitchFamily="2" charset="0"/>
                  <a:ea typeface="Roboto Slab" pitchFamily="2" charset="0"/>
                </a:rPr>
                <a:t>حق دارد تا از داکتر خود سوال بپرسد.</a:t>
              </a:r>
            </a:p>
            <a:p>
              <a:pPr algn="r"/>
              <a:endParaRPr lang="en-US" sz="3600" b="1" dirty="0">
                <a:solidFill>
                  <a:srgbClr val="0C2675"/>
                </a:solidFill>
                <a:effectLst/>
                <a:latin typeface="Roboto Slab" pitchFamily="2" charset="0"/>
                <a:ea typeface="Roboto Slab" pitchFamily="2" charset="0"/>
                <a:cs typeface="Roboto Slab" pitchFamily="2" charset="0"/>
              </a:endParaRPr>
            </a:p>
            <a:p>
              <a:pPr algn="r"/>
              <a:endParaRPr lang="en-US" sz="3600" b="1" dirty="0">
                <a:solidFill>
                  <a:srgbClr val="0C2675"/>
                </a:solidFill>
                <a:latin typeface="Roboto Slab" pitchFamily="2" charset="0"/>
                <a:ea typeface="Roboto Slab" pitchFamily="2" charset="0"/>
                <a:cs typeface="Roboto Slab" pitchFamily="2" charset="0"/>
              </a:endParaRPr>
            </a:p>
            <a:p>
              <a:pPr algn="r"/>
              <a:r>
                <a:rPr lang="ar-AE" sz="3600" dirty="0">
                  <a:solidFill>
                    <a:srgbClr val="0C2675"/>
                  </a:solidFill>
                  <a:effectLst/>
                  <a:latin typeface="Roboto Slab" pitchFamily="2" charset="0"/>
                  <a:ea typeface="Roboto Slab" pitchFamily="2" charset="0"/>
                </a:rPr>
                <a:t>خانم شما باید هر گونه احساس ناراحتی یا دو-دلی خود را شریک سازید تا داکتر تان بتواند بهترین مراقبت ممکن را به شما فراهم کند.</a:t>
              </a:r>
            </a:p>
            <a:p>
              <a:pPr algn="r">
                <a:lnSpc>
                  <a:spcPts val="4620"/>
                </a:lnSpc>
              </a:pPr>
              <a:endParaRPr lang="en-US" sz="3300" dirty="0">
                <a:solidFill>
                  <a:srgbClr val="0C2675"/>
                </a:solidFill>
                <a:latin typeface="Roboto Condensed"/>
                <a:cs typeface="Roboto Condensed"/>
              </a:endParaRPr>
            </a:p>
          </p:txBody>
        </p:sp>
        <p:sp>
          <p:nvSpPr>
            <p:cNvPr id="11" name="TextBox 11"/>
            <p:cNvSpPr txBox="1"/>
            <p:nvPr/>
          </p:nvSpPr>
          <p:spPr>
            <a:xfrm>
              <a:off x="8186269" y="-76200"/>
              <a:ext cx="160581" cy="3063240"/>
            </a:xfrm>
            <a:prstGeom prst="rect">
              <a:avLst/>
            </a:prstGeom>
          </p:spPr>
          <p:txBody>
            <a:bodyPr wrap="square" lIns="0" tIns="0" rIns="0" bIns="0" rtlCol="0" anchor="t">
              <a:spAutoFit/>
            </a:bodyPr>
            <a:lstStyle/>
            <a:p>
              <a:pPr>
                <a:lnSpc>
                  <a:spcPts val="4620"/>
                </a:lnSpc>
              </a:pPr>
              <a:r>
                <a:rPr lang="en-US" sz="3300" dirty="0">
                  <a:solidFill>
                    <a:srgbClr val="0C2675"/>
                  </a:solidFill>
                  <a:latin typeface="Roboto Condensed Bold"/>
                </a:rPr>
                <a:t>-</a:t>
              </a:r>
            </a:p>
            <a:p>
              <a:pPr>
                <a:lnSpc>
                  <a:spcPts val="4620"/>
                </a:lnSpc>
              </a:pPr>
              <a:endParaRPr lang="en-US" sz="3300" dirty="0">
                <a:solidFill>
                  <a:srgbClr val="0C2675"/>
                </a:solidFill>
                <a:latin typeface="Roboto Condensed Bold"/>
              </a:endParaRPr>
            </a:p>
            <a:p>
              <a:pPr>
                <a:lnSpc>
                  <a:spcPts val="4620"/>
                </a:lnSpc>
              </a:pPr>
              <a:endParaRPr lang="en-US" sz="3300" dirty="0">
                <a:solidFill>
                  <a:srgbClr val="0C2675"/>
                </a:solidFill>
                <a:latin typeface="Roboto Condensed Bold"/>
              </a:endParaRPr>
            </a:p>
            <a:p>
              <a:pPr algn="l">
                <a:lnSpc>
                  <a:spcPts val="4620"/>
                </a:lnSpc>
              </a:pPr>
              <a:r>
                <a:rPr lang="en-US" sz="3300" dirty="0">
                  <a:solidFill>
                    <a:srgbClr val="0C2675"/>
                  </a:solidFill>
                  <a:latin typeface="Roboto Condensed Bold"/>
                </a:rPr>
                <a:t>-</a:t>
              </a:r>
            </a:p>
          </p:txBody>
        </p:sp>
      </p:grpSp>
      <p:sp>
        <p:nvSpPr>
          <p:cNvPr id="12" name="Freeform 12"/>
          <p:cNvSpPr/>
          <p:nvPr/>
        </p:nvSpPr>
        <p:spPr>
          <a:xfrm>
            <a:off x="12384485" y="1417316"/>
            <a:ext cx="2236485" cy="1679860"/>
          </a:xfrm>
          <a:custGeom>
            <a:avLst/>
            <a:gdLst/>
            <a:ahLst/>
            <a:cxnLst/>
            <a:rect l="l" t="t" r="r" b="b"/>
            <a:pathLst>
              <a:path w="2236485" h="1679860">
                <a:moveTo>
                  <a:pt x="0" y="0"/>
                </a:moveTo>
                <a:lnTo>
                  <a:pt x="2236484" y="0"/>
                </a:lnTo>
                <a:lnTo>
                  <a:pt x="2236484" y="1679860"/>
                </a:lnTo>
                <a:lnTo>
                  <a:pt x="0" y="1679860"/>
                </a:lnTo>
                <a:lnTo>
                  <a:pt x="0" y="0"/>
                </a:lnTo>
                <a:close/>
              </a:path>
            </a:pathLst>
          </a:custGeom>
          <a:blipFill>
            <a:blip r:embed="rId3"/>
            <a:stretch>
              <a:fillRect t="-40304" b="-31988"/>
            </a:stretch>
          </a:blipFill>
        </p:spPr>
        <p:txBody>
          <a:bodyPr/>
          <a:lstStyle/>
          <a:p>
            <a:endParaRPr lang="en-US" b="1" dirty="0">
              <a:latin typeface="Roboto Slab"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TextBox 2"/>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9</a:t>
            </a:r>
          </a:p>
        </p:txBody>
      </p:sp>
      <p:grpSp>
        <p:nvGrpSpPr>
          <p:cNvPr id="3" name="Group 3"/>
          <p:cNvGrpSpPr/>
          <p:nvPr/>
        </p:nvGrpSpPr>
        <p:grpSpPr>
          <a:xfrm>
            <a:off x="13067931" y="5235112"/>
            <a:ext cx="2764532" cy="1127587"/>
            <a:chOff x="0" y="0"/>
            <a:chExt cx="455603" cy="126715"/>
          </a:xfrm>
        </p:grpSpPr>
        <p:sp>
          <p:nvSpPr>
            <p:cNvPr id="4" name="Freeform 4"/>
            <p:cNvSpPr/>
            <p:nvPr/>
          </p:nvSpPr>
          <p:spPr>
            <a:xfrm>
              <a:off x="0" y="0"/>
              <a:ext cx="455603" cy="126715"/>
            </a:xfrm>
            <a:custGeom>
              <a:avLst/>
              <a:gdLst/>
              <a:ahLst/>
              <a:cxnLst/>
              <a:rect l="l" t="t" r="r" b="b"/>
              <a:pathLst>
                <a:path w="455603" h="126715">
                  <a:moveTo>
                    <a:pt x="0" y="0"/>
                  </a:moveTo>
                  <a:lnTo>
                    <a:pt x="455603" y="0"/>
                  </a:lnTo>
                  <a:lnTo>
                    <a:pt x="455603" y="126715"/>
                  </a:lnTo>
                  <a:lnTo>
                    <a:pt x="0" y="126715"/>
                  </a:lnTo>
                  <a:close/>
                </a:path>
              </a:pathLst>
            </a:custGeom>
            <a:solidFill>
              <a:srgbClr val="335929"/>
            </a:solidFill>
          </p:spPr>
          <p:txBody>
            <a:bodyPr/>
            <a:lstStyle/>
            <a:p>
              <a:endParaRPr lang="en-US" b="1" dirty="0">
                <a:latin typeface="Roboto Slab" pitchFamily="2" charset="0"/>
              </a:endParaRPr>
            </a:p>
          </p:txBody>
        </p:sp>
        <p:sp>
          <p:nvSpPr>
            <p:cNvPr id="5" name="TextBox 5"/>
            <p:cNvSpPr txBox="1"/>
            <p:nvPr/>
          </p:nvSpPr>
          <p:spPr>
            <a:xfrm>
              <a:off x="0" y="-28575"/>
              <a:ext cx="455603" cy="155290"/>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6" name="TextBox 6"/>
          <p:cNvSpPr txBox="1"/>
          <p:nvPr/>
        </p:nvSpPr>
        <p:spPr>
          <a:xfrm>
            <a:off x="10423670" y="3156601"/>
            <a:ext cx="6569429" cy="2967736"/>
          </a:xfrm>
          <a:prstGeom prst="rect">
            <a:avLst/>
          </a:prstGeom>
        </p:spPr>
        <p:txBody>
          <a:bodyPr lIns="0" tIns="0" rIns="0" bIns="0" rtlCol="0" anchor="t">
            <a:spAutoFit/>
          </a:bodyPr>
          <a:lstStyle/>
          <a:p>
            <a:pPr algn="r">
              <a:lnSpc>
                <a:spcPts val="7865"/>
              </a:lnSpc>
            </a:pPr>
            <a:r>
              <a:rPr lang="en-US" sz="5500" b="1" dirty="0" err="1">
                <a:solidFill>
                  <a:srgbClr val="0C2675"/>
                </a:solidFill>
                <a:latin typeface="Roboto Slab" pitchFamily="2" charset="0"/>
                <a:cs typeface="Roboto Slab Bold"/>
              </a:rPr>
              <a:t>داکتر</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با</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خانم</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شما</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در</a:t>
            </a:r>
            <a:endParaRPr lang="en-US" sz="5500" b="1" dirty="0">
              <a:solidFill>
                <a:srgbClr val="0C2675"/>
              </a:solidFill>
              <a:latin typeface="Roboto Slab" pitchFamily="2" charset="0"/>
              <a:cs typeface="Roboto Slab Bold"/>
            </a:endParaRPr>
          </a:p>
          <a:p>
            <a:pPr algn="r">
              <a:lnSpc>
                <a:spcPts val="7865"/>
              </a:lnSpc>
            </a:pP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مورد</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نتایج</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و</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مراحل</a:t>
            </a:r>
            <a:r>
              <a:rPr lang="en-US" sz="5500" b="1" dirty="0">
                <a:solidFill>
                  <a:srgbClr val="0C2675"/>
                </a:solidFill>
                <a:latin typeface="Roboto Slab" pitchFamily="2" charset="0"/>
                <a:cs typeface="Roboto Slab Bold"/>
              </a:rPr>
              <a:t> </a:t>
            </a:r>
          </a:p>
          <a:p>
            <a:pPr algn="r">
              <a:lnSpc>
                <a:spcPts val="7865"/>
              </a:lnSpc>
            </a:pPr>
            <a:r>
              <a:rPr lang="en-US" sz="5500" b="1" dirty="0" err="1">
                <a:solidFill>
                  <a:srgbClr val="0C2675"/>
                </a:solidFill>
                <a:latin typeface="Roboto Slab" pitchFamily="2" charset="0"/>
                <a:cs typeface="Roboto Slab Bold"/>
              </a:rPr>
              <a:t>بعدی</a:t>
            </a:r>
            <a:r>
              <a:rPr lang="en-US" sz="5500" b="1" dirty="0">
                <a:solidFill>
                  <a:srgbClr val="0C2675"/>
                </a:solidFill>
                <a:latin typeface="Roboto Slab" pitchFamily="2" charset="0"/>
                <a:cs typeface="Roboto Slab Bold"/>
              </a:rPr>
              <a:t> </a:t>
            </a:r>
            <a:r>
              <a:rPr lang="en-US" sz="5500" b="1" dirty="0" err="1">
                <a:solidFill>
                  <a:srgbClr val="FFFFFF"/>
                </a:solidFill>
                <a:latin typeface="Roboto Slab" pitchFamily="2" charset="0"/>
                <a:cs typeface="Roboto Slab Bold"/>
              </a:rPr>
              <a:t>بحث</a:t>
            </a:r>
            <a:r>
              <a:rPr lang="en-US" sz="5500" b="1" dirty="0">
                <a:solidFill>
                  <a:srgbClr val="FFFFFF"/>
                </a:solidFill>
                <a:latin typeface="Roboto Slab" pitchFamily="2" charset="0"/>
                <a:cs typeface="Roboto Slab Bold"/>
              </a:rPr>
              <a:t> </a:t>
            </a:r>
            <a:r>
              <a:rPr lang="en-US" sz="5500" b="1" dirty="0" err="1">
                <a:solidFill>
                  <a:srgbClr val="FFFFFF"/>
                </a:solidFill>
                <a:latin typeface="Roboto Slab" pitchFamily="2" charset="0"/>
                <a:cs typeface="Roboto Slab Bold"/>
              </a:rPr>
              <a:t>میکند</a:t>
            </a:r>
            <a:endParaRPr lang="en-US" sz="5500" b="1" dirty="0">
              <a:solidFill>
                <a:srgbClr val="FFFFFF"/>
              </a:solidFill>
              <a:latin typeface="Roboto Slab" pitchFamily="2" charset="0"/>
              <a:cs typeface="Roboto Slab Bold"/>
            </a:endParaRPr>
          </a:p>
        </p:txBody>
      </p:sp>
      <p:sp>
        <p:nvSpPr>
          <p:cNvPr id="7" name="Freeform 7"/>
          <p:cNvSpPr/>
          <p:nvPr/>
        </p:nvSpPr>
        <p:spPr>
          <a:xfrm>
            <a:off x="1028700" y="1288019"/>
            <a:ext cx="7710963" cy="7710963"/>
          </a:xfrm>
          <a:custGeom>
            <a:avLst/>
            <a:gdLst/>
            <a:ahLst/>
            <a:cxnLst/>
            <a:rect l="l" t="t" r="r" b="b"/>
            <a:pathLst>
              <a:path w="7710963" h="7710963">
                <a:moveTo>
                  <a:pt x="0" y="0"/>
                </a:moveTo>
                <a:lnTo>
                  <a:pt x="7710963" y="0"/>
                </a:lnTo>
                <a:lnTo>
                  <a:pt x="7710963" y="7710962"/>
                </a:lnTo>
                <a:lnTo>
                  <a:pt x="0" y="7710962"/>
                </a:lnTo>
                <a:lnTo>
                  <a:pt x="0" y="0"/>
                </a:lnTo>
                <a:close/>
              </a:path>
            </a:pathLst>
          </a:custGeom>
          <a:blipFill>
            <a:blip r:embed="rId3"/>
            <a:stretch>
              <a:fillRect/>
            </a:stretch>
          </a:blipFill>
        </p:spPr>
        <p:txBody>
          <a:bodyPr/>
          <a:lstStyle/>
          <a:p>
            <a:endParaRPr lang="en-US" b="1" dirty="0">
              <a:latin typeface="Roboto Slab" pitchFamily="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12573000" y="4028583"/>
            <a:ext cx="3071901" cy="679567"/>
            <a:chOff x="0" y="0"/>
            <a:chExt cx="509658" cy="86866"/>
          </a:xfrm>
        </p:grpSpPr>
        <p:sp>
          <p:nvSpPr>
            <p:cNvPr id="3" name="Freeform 3"/>
            <p:cNvSpPr/>
            <p:nvPr/>
          </p:nvSpPr>
          <p:spPr>
            <a:xfrm>
              <a:off x="0" y="0"/>
              <a:ext cx="509658" cy="86866"/>
            </a:xfrm>
            <a:custGeom>
              <a:avLst/>
              <a:gdLst/>
              <a:ahLst/>
              <a:cxnLst/>
              <a:rect l="l" t="t" r="r" b="b"/>
              <a:pathLst>
                <a:path w="509658" h="86866">
                  <a:moveTo>
                    <a:pt x="0" y="0"/>
                  </a:moveTo>
                  <a:lnTo>
                    <a:pt x="509658" y="0"/>
                  </a:lnTo>
                  <a:lnTo>
                    <a:pt x="509658" y="86866"/>
                  </a:lnTo>
                  <a:lnTo>
                    <a:pt x="0" y="86866"/>
                  </a:lnTo>
                  <a:close/>
                </a:path>
              </a:pathLst>
            </a:custGeom>
            <a:solidFill>
              <a:srgbClr val="FFC72C"/>
            </a:solidFill>
          </p:spPr>
          <p:txBody>
            <a:bodyPr/>
            <a:lstStyle/>
            <a:p>
              <a:endParaRPr lang="en-US" b="1" dirty="0">
                <a:latin typeface="Roboto Slab" pitchFamily="2" charset="0"/>
              </a:endParaRPr>
            </a:p>
          </p:txBody>
        </p:sp>
        <p:sp>
          <p:nvSpPr>
            <p:cNvPr id="4" name="TextBox 4"/>
            <p:cNvSpPr txBox="1"/>
            <p:nvPr/>
          </p:nvSpPr>
          <p:spPr>
            <a:xfrm>
              <a:off x="0" y="-28575"/>
              <a:ext cx="509658" cy="115441"/>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5" name="TextBox 5"/>
          <p:cNvSpPr txBox="1"/>
          <p:nvPr/>
        </p:nvSpPr>
        <p:spPr>
          <a:xfrm>
            <a:off x="2490557" y="3895233"/>
            <a:ext cx="13074813" cy="2429255"/>
          </a:xfrm>
          <a:prstGeom prst="rect">
            <a:avLst/>
          </a:prstGeom>
        </p:spPr>
        <p:txBody>
          <a:bodyPr lIns="0" tIns="0" rIns="0" bIns="0" rtlCol="0" anchor="t">
            <a:spAutoFit/>
          </a:bodyPr>
          <a:lstStyle/>
          <a:p>
            <a:pPr algn="r">
              <a:lnSpc>
                <a:spcPts val="6524"/>
              </a:lnSpc>
            </a:pPr>
            <a:r>
              <a:rPr lang="ar-AE" sz="4400" dirty="0">
                <a:solidFill>
                  <a:srgbClr val="0C2675"/>
                </a:solidFill>
                <a:effectLst/>
                <a:latin typeface="Roboto Slab" pitchFamily="2" charset="0"/>
              </a:rPr>
              <a:t>بسیار عالی! شما قدم بسیار مهمی را برای شناسایی زودهنگام نگرانی های صحی و مراقبت از صحت کلی خانم تان و دیگر اعضای خانواده که زن هستند برداشتید.</a:t>
            </a:r>
            <a:endParaRPr lang="en-US" sz="4103" spc="82" dirty="0">
              <a:solidFill>
                <a:srgbClr val="0C2675"/>
              </a:solidFill>
              <a:latin typeface="Roboto Slab Bold"/>
              <a:cs typeface="Roboto Slab Bold"/>
            </a:endParaRPr>
          </a:p>
        </p:txBody>
      </p:sp>
      <p:grpSp>
        <p:nvGrpSpPr>
          <p:cNvPr id="6" name="Group 6"/>
          <p:cNvGrpSpPr/>
          <p:nvPr/>
        </p:nvGrpSpPr>
        <p:grpSpPr>
          <a:xfrm>
            <a:off x="12877786" y="2188650"/>
            <a:ext cx="2687584" cy="839087"/>
            <a:chOff x="0" y="0"/>
            <a:chExt cx="3583445" cy="1118783"/>
          </a:xfrm>
        </p:grpSpPr>
        <p:sp>
          <p:nvSpPr>
            <p:cNvPr id="7" name="Freeform 7"/>
            <p:cNvSpPr/>
            <p:nvPr/>
          </p:nvSpPr>
          <p:spPr>
            <a:xfrm>
              <a:off x="0"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3"/>
              <a:stretch>
                <a:fillRect/>
              </a:stretch>
            </a:blipFill>
          </p:spPr>
          <p:txBody>
            <a:bodyPr/>
            <a:lstStyle/>
            <a:p>
              <a:endParaRPr lang="en-US" b="1" dirty="0">
                <a:latin typeface="Roboto Slab" pitchFamily="2" charset="0"/>
              </a:endParaRPr>
            </a:p>
          </p:txBody>
        </p:sp>
        <p:sp>
          <p:nvSpPr>
            <p:cNvPr id="8" name="Freeform 8"/>
            <p:cNvSpPr/>
            <p:nvPr/>
          </p:nvSpPr>
          <p:spPr>
            <a:xfrm>
              <a:off x="1239332"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4"/>
              <a:stretch>
                <a:fillRect/>
              </a:stretch>
            </a:blipFill>
          </p:spPr>
          <p:txBody>
            <a:bodyPr/>
            <a:lstStyle/>
            <a:p>
              <a:endParaRPr lang="en-US" b="1" dirty="0">
                <a:latin typeface="Roboto Slab" pitchFamily="2" charset="0"/>
              </a:endParaRPr>
            </a:p>
          </p:txBody>
        </p:sp>
        <p:sp>
          <p:nvSpPr>
            <p:cNvPr id="9" name="Freeform 9"/>
            <p:cNvSpPr/>
            <p:nvPr/>
          </p:nvSpPr>
          <p:spPr>
            <a:xfrm>
              <a:off x="2482281"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5"/>
              <a:stretch>
                <a:fillRect/>
              </a:stretch>
            </a:blipFill>
          </p:spPr>
          <p:txBody>
            <a:bodyPr/>
            <a:lstStyle/>
            <a:p>
              <a:endParaRPr lang="en-US" b="1" dirty="0">
                <a:latin typeface="Roboto Slab" pitchFamily="2"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11569396" y="3602260"/>
            <a:ext cx="4398575" cy="679567"/>
            <a:chOff x="0" y="0"/>
            <a:chExt cx="732579" cy="86866"/>
          </a:xfrm>
        </p:grpSpPr>
        <p:sp>
          <p:nvSpPr>
            <p:cNvPr id="3" name="Freeform 3"/>
            <p:cNvSpPr/>
            <p:nvPr/>
          </p:nvSpPr>
          <p:spPr>
            <a:xfrm>
              <a:off x="0" y="0"/>
              <a:ext cx="732580" cy="86866"/>
            </a:xfrm>
            <a:custGeom>
              <a:avLst/>
              <a:gdLst/>
              <a:ahLst/>
              <a:cxnLst/>
              <a:rect l="l" t="t" r="r" b="b"/>
              <a:pathLst>
                <a:path w="732580" h="86866">
                  <a:moveTo>
                    <a:pt x="0" y="0"/>
                  </a:moveTo>
                  <a:lnTo>
                    <a:pt x="732580" y="0"/>
                  </a:lnTo>
                  <a:lnTo>
                    <a:pt x="732580" y="86866"/>
                  </a:lnTo>
                  <a:lnTo>
                    <a:pt x="0" y="86866"/>
                  </a:lnTo>
                  <a:close/>
                </a:path>
              </a:pathLst>
            </a:custGeom>
            <a:solidFill>
              <a:srgbClr val="FFC72C"/>
            </a:solidFill>
          </p:spPr>
          <p:txBody>
            <a:bodyPr/>
            <a:lstStyle/>
            <a:p>
              <a:endParaRPr lang="en-US" b="1" dirty="0">
                <a:latin typeface="Roboto Slab" pitchFamily="2" charset="0"/>
              </a:endParaRPr>
            </a:p>
          </p:txBody>
        </p:sp>
        <p:sp>
          <p:nvSpPr>
            <p:cNvPr id="4" name="TextBox 4"/>
            <p:cNvSpPr txBox="1"/>
            <p:nvPr/>
          </p:nvSpPr>
          <p:spPr>
            <a:xfrm>
              <a:off x="0" y="-28575"/>
              <a:ext cx="732579" cy="115441"/>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6" name="TextBox 6"/>
          <p:cNvSpPr txBox="1"/>
          <p:nvPr/>
        </p:nvSpPr>
        <p:spPr>
          <a:xfrm>
            <a:off x="13308047" y="6177126"/>
            <a:ext cx="2571524" cy="474361"/>
          </a:xfrm>
          <a:prstGeom prst="rect">
            <a:avLst/>
          </a:prstGeom>
        </p:spPr>
        <p:txBody>
          <a:bodyPr lIns="0" tIns="0" rIns="0" bIns="0" rtlCol="0" anchor="t">
            <a:spAutoFit/>
          </a:bodyPr>
          <a:lstStyle/>
          <a:p>
            <a:pPr algn="r">
              <a:lnSpc>
                <a:spcPts val="4246"/>
              </a:lnSpc>
            </a:pPr>
            <a:r>
              <a:rPr lang="ar-AE" sz="2400" dirty="0">
                <a:solidFill>
                  <a:srgbClr val="0C2675"/>
                </a:solidFill>
                <a:effectLst/>
                <a:latin typeface="Roboto Slab" pitchFamily="2" charset="0"/>
              </a:rPr>
              <a:t>این </a:t>
            </a:r>
            <a:r>
              <a:rPr lang="ar-AE" sz="2400" dirty="0">
                <a:solidFill>
                  <a:srgbClr val="0C2675"/>
                </a:solidFill>
                <a:effectLst/>
                <a:latin typeface="Roboto Slab" pitchFamily="2" charset="0"/>
                <a:ea typeface="Roboto Slab" pitchFamily="2" charset="0"/>
              </a:rPr>
              <a:t>معاینات</a:t>
            </a:r>
            <a:r>
              <a:rPr lang="ar-AE" sz="2400" dirty="0">
                <a:solidFill>
                  <a:srgbClr val="0C2675"/>
                </a:solidFill>
                <a:effectLst/>
                <a:latin typeface="Roboto Slab" pitchFamily="2" charset="0"/>
              </a:rPr>
              <a:t> شامل :</a:t>
            </a:r>
            <a:r>
              <a:rPr lang="en-US" sz="2200" dirty="0">
                <a:solidFill>
                  <a:srgbClr val="0C2675"/>
                </a:solidFill>
                <a:latin typeface="Roboto Condensed Bold"/>
                <a:cs typeface="Roboto Condensed Bold"/>
              </a:rPr>
              <a:t> </a:t>
            </a:r>
          </a:p>
        </p:txBody>
      </p:sp>
      <p:sp>
        <p:nvSpPr>
          <p:cNvPr id="7" name="TextBox 7"/>
          <p:cNvSpPr txBox="1"/>
          <p:nvPr/>
        </p:nvSpPr>
        <p:spPr>
          <a:xfrm>
            <a:off x="4921746" y="6100166"/>
            <a:ext cx="8095034" cy="568323"/>
          </a:xfrm>
          <a:prstGeom prst="rect">
            <a:avLst/>
          </a:prstGeom>
        </p:spPr>
        <p:txBody>
          <a:bodyPr lIns="0" tIns="0" rIns="0" bIns="0" rtlCol="0" anchor="t">
            <a:spAutoFit/>
          </a:bodyPr>
          <a:lstStyle/>
          <a:p>
            <a:pPr algn="r">
              <a:lnSpc>
                <a:spcPts val="4900"/>
              </a:lnSpc>
            </a:pPr>
            <a:r>
              <a:rPr lang="en-US" sz="2500" b="1" dirty="0" err="1">
                <a:solidFill>
                  <a:srgbClr val="0C2675"/>
                </a:solidFill>
                <a:latin typeface="Roboto Slab" pitchFamily="2" charset="0"/>
                <a:ea typeface="Roboto Slab" pitchFamily="2" charset="0"/>
                <a:cs typeface="Roboto Slab" pitchFamily="2" charset="0"/>
              </a:rPr>
              <a:t>چک</a:t>
            </a:r>
            <a:r>
              <a:rPr lang="en-US" sz="2500" b="1" dirty="0">
                <a:solidFill>
                  <a:srgbClr val="0C2675"/>
                </a:solidFill>
                <a:latin typeface="Roboto Slab" pitchFamily="2" charset="0"/>
                <a:ea typeface="Roboto Slab" pitchFamily="2" charset="0"/>
                <a:cs typeface="Roboto Slab" pitchFamily="2" charset="0"/>
              </a:rPr>
              <a:t> </a:t>
            </a:r>
            <a:r>
              <a:rPr lang="en-US" sz="2500" b="1" dirty="0" err="1">
                <a:solidFill>
                  <a:srgbClr val="0C2675"/>
                </a:solidFill>
                <a:latin typeface="Roboto Slab" pitchFamily="2" charset="0"/>
                <a:ea typeface="Roboto Slab" pitchFamily="2" charset="0"/>
                <a:cs typeface="Roboto Slab" pitchFamily="2" charset="0"/>
              </a:rPr>
              <a:t>کردن</a:t>
            </a:r>
            <a:r>
              <a:rPr lang="en-US" sz="2500" b="1" dirty="0">
                <a:solidFill>
                  <a:srgbClr val="0C2675"/>
                </a:solidFill>
                <a:latin typeface="Roboto Slab" pitchFamily="2" charset="0"/>
                <a:ea typeface="Roboto Slab" pitchFamily="2" charset="0"/>
                <a:cs typeface="Roboto Slab" pitchFamily="2" charset="0"/>
              </a:rPr>
              <a:t> </a:t>
            </a:r>
            <a:r>
              <a:rPr lang="en-US" sz="2500" b="1" dirty="0" err="1">
                <a:solidFill>
                  <a:srgbClr val="0C2675"/>
                </a:solidFill>
                <a:latin typeface="Roboto Slab" pitchFamily="2" charset="0"/>
                <a:ea typeface="Roboto Slab" pitchFamily="2" charset="0"/>
                <a:cs typeface="Roboto Slab" pitchFamily="2" charset="0"/>
              </a:rPr>
              <a:t>قد</a:t>
            </a:r>
            <a:r>
              <a:rPr lang="en-US" sz="2500" b="1" dirty="0">
                <a:solidFill>
                  <a:srgbClr val="0C2675"/>
                </a:solidFill>
                <a:latin typeface="Roboto Slab" pitchFamily="2" charset="0"/>
                <a:ea typeface="Roboto Slab" pitchFamily="2" charset="0"/>
                <a:cs typeface="Roboto Slab" pitchFamily="2" charset="0"/>
              </a:rPr>
              <a:t> </a:t>
            </a:r>
            <a:r>
              <a:rPr lang="en-US" sz="2500" b="1" dirty="0" err="1">
                <a:solidFill>
                  <a:srgbClr val="0C2675"/>
                </a:solidFill>
                <a:latin typeface="Roboto Slab" pitchFamily="2" charset="0"/>
                <a:ea typeface="Roboto Slab" pitchFamily="2" charset="0"/>
                <a:cs typeface="Roboto Slab" pitchFamily="2" charset="0"/>
              </a:rPr>
              <a:t>و</a:t>
            </a:r>
            <a:r>
              <a:rPr lang="en-US" sz="2500" b="1" dirty="0">
                <a:solidFill>
                  <a:srgbClr val="0C2675"/>
                </a:solidFill>
                <a:latin typeface="Roboto Slab" pitchFamily="2" charset="0"/>
                <a:ea typeface="Roboto Slab" pitchFamily="2" charset="0"/>
                <a:cs typeface="Roboto Slab" pitchFamily="2" charset="0"/>
              </a:rPr>
              <a:t> </a:t>
            </a:r>
            <a:r>
              <a:rPr lang="en-US" sz="2500" b="1" dirty="0" err="1">
                <a:solidFill>
                  <a:srgbClr val="0C2675"/>
                </a:solidFill>
                <a:latin typeface="Roboto Slab" pitchFamily="2" charset="0"/>
                <a:ea typeface="Roboto Slab" pitchFamily="2" charset="0"/>
                <a:cs typeface="Roboto Slab" pitchFamily="2" charset="0"/>
              </a:rPr>
              <a:t>وزن</a:t>
            </a:r>
            <a:r>
              <a:rPr lang="en-US" sz="2500" b="1" dirty="0">
                <a:solidFill>
                  <a:srgbClr val="0C2675"/>
                </a:solidFill>
                <a:latin typeface="Roboto Slab" pitchFamily="2" charset="0"/>
                <a:ea typeface="Roboto Slab" pitchFamily="2" charset="0"/>
                <a:cs typeface="Roboto Slab" pitchFamily="2" charset="0"/>
              </a:rPr>
              <a:t>، </a:t>
            </a:r>
            <a:r>
              <a:rPr lang="en-US" sz="2500" b="1" dirty="0" err="1">
                <a:solidFill>
                  <a:srgbClr val="0C2675"/>
                </a:solidFill>
                <a:latin typeface="Roboto Slab" pitchFamily="2" charset="0"/>
                <a:ea typeface="Roboto Slab" pitchFamily="2" charset="0"/>
                <a:cs typeface="Roboto Slab" pitchFamily="2" charset="0"/>
              </a:rPr>
              <a:t>فشار</a:t>
            </a:r>
            <a:r>
              <a:rPr lang="en-US" sz="2500" b="1" dirty="0">
                <a:solidFill>
                  <a:srgbClr val="0C2675"/>
                </a:solidFill>
                <a:latin typeface="Roboto Slab" pitchFamily="2" charset="0"/>
                <a:ea typeface="Roboto Slab" pitchFamily="2" charset="0"/>
                <a:cs typeface="Roboto Slab" pitchFamily="2" charset="0"/>
              </a:rPr>
              <a:t> </a:t>
            </a:r>
            <a:r>
              <a:rPr lang="en-US" sz="2500" b="1" dirty="0" err="1">
                <a:solidFill>
                  <a:srgbClr val="0C2675"/>
                </a:solidFill>
                <a:latin typeface="Roboto Slab" pitchFamily="2" charset="0"/>
                <a:ea typeface="Roboto Slab" pitchFamily="2" charset="0"/>
                <a:cs typeface="Roboto Slab" pitchFamily="2" charset="0"/>
              </a:rPr>
              <a:t>خون</a:t>
            </a:r>
            <a:r>
              <a:rPr lang="en-US" sz="2500" b="1" dirty="0">
                <a:solidFill>
                  <a:srgbClr val="0C2675"/>
                </a:solidFill>
                <a:latin typeface="Roboto Slab" pitchFamily="2" charset="0"/>
                <a:ea typeface="Roboto Slab" pitchFamily="2" charset="0"/>
                <a:cs typeface="Roboto Slab" pitchFamily="2" charset="0"/>
              </a:rPr>
              <a:t> </a:t>
            </a:r>
            <a:r>
              <a:rPr lang="en-US" sz="2500" b="1" dirty="0" err="1">
                <a:solidFill>
                  <a:srgbClr val="0C2675"/>
                </a:solidFill>
                <a:latin typeface="Roboto Slab" pitchFamily="2" charset="0"/>
                <a:ea typeface="Roboto Slab" pitchFamily="2" charset="0"/>
                <a:cs typeface="Roboto Slab" pitchFamily="2" charset="0"/>
              </a:rPr>
              <a:t>و</a:t>
            </a:r>
            <a:r>
              <a:rPr lang="en-US" sz="2500" b="1" dirty="0">
                <a:solidFill>
                  <a:srgbClr val="0C2675"/>
                </a:solidFill>
                <a:latin typeface="Roboto Slab" pitchFamily="2" charset="0"/>
                <a:ea typeface="Roboto Slab" pitchFamily="2" charset="0"/>
                <a:cs typeface="Roboto Slab" pitchFamily="2" charset="0"/>
              </a:rPr>
              <a:t> </a:t>
            </a:r>
            <a:r>
              <a:rPr lang="en-US" sz="2500" b="1" dirty="0" err="1">
                <a:solidFill>
                  <a:srgbClr val="0C2675"/>
                </a:solidFill>
                <a:latin typeface="Roboto Slab" pitchFamily="2" charset="0"/>
                <a:ea typeface="Roboto Slab" pitchFamily="2" charset="0"/>
                <a:cs typeface="Roboto Slab" pitchFamily="2" charset="0"/>
              </a:rPr>
              <a:t>نبض</a:t>
            </a:r>
            <a:r>
              <a:rPr lang="en-US" sz="2500" b="1" dirty="0">
                <a:solidFill>
                  <a:srgbClr val="0C2675"/>
                </a:solidFill>
                <a:latin typeface="Roboto Slab" pitchFamily="2" charset="0"/>
                <a:ea typeface="Roboto Slab" pitchFamily="2" charset="0"/>
                <a:cs typeface="Roboto Slab" pitchFamily="2" charset="0"/>
              </a:rPr>
              <a:t>، </a:t>
            </a:r>
            <a:r>
              <a:rPr lang="en-US" sz="2500" b="1" dirty="0" err="1">
                <a:solidFill>
                  <a:srgbClr val="0C2675"/>
                </a:solidFill>
                <a:latin typeface="Roboto Slab" pitchFamily="2" charset="0"/>
                <a:ea typeface="Roboto Slab" pitchFamily="2" charset="0"/>
                <a:cs typeface="Roboto Slab" pitchFamily="2" charset="0"/>
              </a:rPr>
              <a:t>بررسی</a:t>
            </a:r>
            <a:r>
              <a:rPr lang="en-US" sz="2500" b="1" dirty="0">
                <a:solidFill>
                  <a:srgbClr val="0C2675"/>
                </a:solidFill>
                <a:latin typeface="Roboto Slab" pitchFamily="2" charset="0"/>
                <a:ea typeface="Roboto Slab" pitchFamily="2" charset="0"/>
                <a:cs typeface="Roboto Slab" pitchFamily="2" charset="0"/>
              </a:rPr>
              <a:t> </a:t>
            </a:r>
            <a:r>
              <a:rPr lang="en-US" sz="2500" b="1" dirty="0" err="1">
                <a:solidFill>
                  <a:srgbClr val="0C2675"/>
                </a:solidFill>
                <a:latin typeface="Roboto Slab" pitchFamily="2" charset="0"/>
                <a:ea typeface="Roboto Slab" pitchFamily="2" charset="0"/>
                <a:cs typeface="Roboto Slab" pitchFamily="2" charset="0"/>
              </a:rPr>
              <a:t>واکسین</a:t>
            </a:r>
            <a:r>
              <a:rPr lang="en-US" sz="2500" b="1" dirty="0">
                <a:solidFill>
                  <a:srgbClr val="0C2675"/>
                </a:solidFill>
                <a:latin typeface="Roboto Slab" pitchFamily="2" charset="0"/>
                <a:ea typeface="Roboto Slab" pitchFamily="2" charset="0"/>
                <a:cs typeface="Roboto Slab" pitchFamily="2" charset="0"/>
              </a:rPr>
              <a:t> </a:t>
            </a:r>
            <a:r>
              <a:rPr lang="en-US" sz="2500" b="1" dirty="0" err="1">
                <a:solidFill>
                  <a:srgbClr val="0C2675"/>
                </a:solidFill>
                <a:latin typeface="Roboto Slab" pitchFamily="2" charset="0"/>
                <a:ea typeface="Roboto Slab" pitchFamily="2" charset="0"/>
                <a:cs typeface="Roboto Slab" pitchFamily="2" charset="0"/>
              </a:rPr>
              <a:t>ها</a:t>
            </a:r>
            <a:r>
              <a:rPr lang="en-US" sz="2500" b="1" dirty="0">
                <a:solidFill>
                  <a:srgbClr val="0C2675"/>
                </a:solidFill>
                <a:latin typeface="Roboto Slab" pitchFamily="2" charset="0"/>
                <a:ea typeface="Roboto Slab" pitchFamily="2" charset="0"/>
                <a:cs typeface="Roboto Slab" pitchFamily="2" charset="0"/>
              </a:rPr>
              <a:t> </a:t>
            </a:r>
            <a:r>
              <a:rPr lang="en-US" sz="2500" b="1" dirty="0" err="1">
                <a:solidFill>
                  <a:srgbClr val="0C2675"/>
                </a:solidFill>
                <a:latin typeface="Roboto Slab" pitchFamily="2" charset="0"/>
                <a:ea typeface="Roboto Slab" pitchFamily="2" charset="0"/>
                <a:cs typeface="Roboto Slab" pitchFamily="2" charset="0"/>
              </a:rPr>
              <a:t>میباشد</a:t>
            </a:r>
            <a:r>
              <a:rPr lang="en-US" sz="2500" b="1" dirty="0">
                <a:solidFill>
                  <a:srgbClr val="0C2675"/>
                </a:solidFill>
                <a:latin typeface="Roboto Slab" pitchFamily="2" charset="0"/>
                <a:ea typeface="Roboto Slab" pitchFamily="2" charset="0"/>
                <a:cs typeface="Roboto Slab" pitchFamily="2" charset="0"/>
              </a:rPr>
              <a:t> </a:t>
            </a:r>
          </a:p>
        </p:txBody>
      </p:sp>
      <p:sp>
        <p:nvSpPr>
          <p:cNvPr id="8" name="Freeform 8"/>
          <p:cNvSpPr/>
          <p:nvPr/>
        </p:nvSpPr>
        <p:spPr>
          <a:xfrm>
            <a:off x="15155102" y="1786146"/>
            <a:ext cx="825873" cy="839087"/>
          </a:xfrm>
          <a:custGeom>
            <a:avLst/>
            <a:gdLst/>
            <a:ahLst/>
            <a:cxnLst/>
            <a:rect l="l" t="t" r="r" b="b"/>
            <a:pathLst>
              <a:path w="825873" h="839087">
                <a:moveTo>
                  <a:pt x="0" y="0"/>
                </a:moveTo>
                <a:lnTo>
                  <a:pt x="825873" y="0"/>
                </a:lnTo>
                <a:lnTo>
                  <a:pt x="825873" y="839087"/>
                </a:lnTo>
                <a:lnTo>
                  <a:pt x="0" y="839087"/>
                </a:lnTo>
                <a:lnTo>
                  <a:pt x="0" y="0"/>
                </a:lnTo>
                <a:close/>
              </a:path>
            </a:pathLst>
          </a:custGeom>
          <a:blipFill>
            <a:blip r:embed="rId3"/>
            <a:stretch>
              <a:fillRect/>
            </a:stretch>
          </a:blipFill>
        </p:spPr>
        <p:txBody>
          <a:bodyPr/>
          <a:lstStyle/>
          <a:p>
            <a:endParaRPr lang="en-US" b="1" dirty="0">
              <a:latin typeface="Roboto Slab" pitchFamily="2" charset="0"/>
            </a:endParaRPr>
          </a:p>
        </p:txBody>
      </p:sp>
      <p:sp>
        <p:nvSpPr>
          <p:cNvPr id="9" name="Freeform 9"/>
          <p:cNvSpPr/>
          <p:nvPr/>
        </p:nvSpPr>
        <p:spPr>
          <a:xfrm>
            <a:off x="14248104" y="1786146"/>
            <a:ext cx="825873" cy="839087"/>
          </a:xfrm>
          <a:custGeom>
            <a:avLst/>
            <a:gdLst/>
            <a:ahLst/>
            <a:cxnLst/>
            <a:rect l="l" t="t" r="r" b="b"/>
            <a:pathLst>
              <a:path w="825873" h="839087">
                <a:moveTo>
                  <a:pt x="0" y="0"/>
                </a:moveTo>
                <a:lnTo>
                  <a:pt x="825873" y="0"/>
                </a:lnTo>
                <a:lnTo>
                  <a:pt x="825873" y="839087"/>
                </a:lnTo>
                <a:lnTo>
                  <a:pt x="0" y="839087"/>
                </a:lnTo>
                <a:lnTo>
                  <a:pt x="0" y="0"/>
                </a:lnTo>
                <a:close/>
              </a:path>
            </a:pathLst>
          </a:custGeom>
          <a:blipFill>
            <a:blip r:embed="rId4"/>
            <a:stretch>
              <a:fillRect/>
            </a:stretch>
          </a:blipFill>
        </p:spPr>
        <p:txBody>
          <a:bodyPr/>
          <a:lstStyle/>
          <a:p>
            <a:endParaRPr lang="en-US" b="1" dirty="0">
              <a:latin typeface="Roboto Slab" pitchFamily="2" charset="0"/>
            </a:endParaRPr>
          </a:p>
        </p:txBody>
      </p:sp>
      <p:sp>
        <p:nvSpPr>
          <p:cNvPr id="10" name="Freeform 10"/>
          <p:cNvSpPr/>
          <p:nvPr/>
        </p:nvSpPr>
        <p:spPr>
          <a:xfrm>
            <a:off x="13326981" y="1776621"/>
            <a:ext cx="825873" cy="839087"/>
          </a:xfrm>
          <a:custGeom>
            <a:avLst/>
            <a:gdLst/>
            <a:ahLst/>
            <a:cxnLst/>
            <a:rect l="l" t="t" r="r" b="b"/>
            <a:pathLst>
              <a:path w="825873" h="839087">
                <a:moveTo>
                  <a:pt x="0" y="0"/>
                </a:moveTo>
                <a:lnTo>
                  <a:pt x="825873" y="0"/>
                </a:lnTo>
                <a:lnTo>
                  <a:pt x="825873" y="839087"/>
                </a:lnTo>
                <a:lnTo>
                  <a:pt x="0" y="839087"/>
                </a:lnTo>
                <a:lnTo>
                  <a:pt x="0" y="0"/>
                </a:lnTo>
                <a:close/>
              </a:path>
            </a:pathLst>
          </a:custGeom>
          <a:blipFill>
            <a:blip r:embed="rId5"/>
            <a:stretch>
              <a:fillRect/>
            </a:stretch>
          </a:blipFill>
        </p:spPr>
        <p:txBody>
          <a:bodyPr/>
          <a:lstStyle/>
          <a:p>
            <a:endParaRPr lang="en-US" b="1" dirty="0">
              <a:latin typeface="Roboto Slab" pitchFamily="2" charset="0"/>
            </a:endParaRPr>
          </a:p>
        </p:txBody>
      </p:sp>
      <p:sp>
        <p:nvSpPr>
          <p:cNvPr id="11" name="TextBox 5">
            <a:extLst>
              <a:ext uri="{FF2B5EF4-FFF2-40B4-BE49-F238E27FC236}">
                <a16:creationId xmlns:a16="http://schemas.microsoft.com/office/drawing/2014/main" id="{FDC434F4-B623-839F-5CC7-A57315B248BA}"/>
              </a:ext>
            </a:extLst>
          </p:cNvPr>
          <p:cNvSpPr txBox="1"/>
          <p:nvPr/>
        </p:nvSpPr>
        <p:spPr>
          <a:xfrm>
            <a:off x="2395425" y="3557371"/>
            <a:ext cx="13572546" cy="1595630"/>
          </a:xfrm>
          <a:prstGeom prst="rect">
            <a:avLst/>
          </a:prstGeom>
        </p:spPr>
        <p:txBody>
          <a:bodyPr wrap="square" lIns="0" tIns="0" rIns="0" bIns="0" rtlCol="0" anchor="t">
            <a:spAutoFit/>
          </a:bodyPr>
          <a:lstStyle/>
          <a:p>
            <a:pPr algn="r">
              <a:lnSpc>
                <a:spcPts val="6524"/>
              </a:lnSpc>
            </a:pPr>
            <a:r>
              <a:rPr lang="ar-AE" sz="4400" dirty="0">
                <a:solidFill>
                  <a:srgbClr val="0C2675"/>
                </a:solidFill>
                <a:effectLst/>
                <a:latin typeface="Roboto Slab" pitchFamily="2" charset="0"/>
                <a:ea typeface="Roboto Slab" pitchFamily="2" charset="0"/>
              </a:rPr>
              <a:t>معاینات صحتمندی زنان فرصتی برای بررسی مکمل صحت همسرتان و دیگراعضای خانواده ی تان که زنان و یا دختران استند میباشد. </a:t>
            </a:r>
            <a:endParaRPr lang="en-US" sz="4103" b="1" spc="82" dirty="0">
              <a:solidFill>
                <a:srgbClr val="0C2675"/>
              </a:solidFill>
              <a:latin typeface="Roboto Slab" pitchFamily="2" charset="0"/>
              <a:ea typeface="Roboto Slab" pitchFamily="2" charset="0"/>
              <a:cs typeface="Roboto Slab"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5455032" y="1684652"/>
            <a:ext cx="7377936" cy="5670456"/>
            <a:chOff x="0" y="0"/>
            <a:chExt cx="2177110" cy="1673260"/>
          </a:xfrm>
        </p:grpSpPr>
        <p:sp>
          <p:nvSpPr>
            <p:cNvPr id="3" name="Freeform 3"/>
            <p:cNvSpPr/>
            <p:nvPr/>
          </p:nvSpPr>
          <p:spPr>
            <a:xfrm>
              <a:off x="0" y="0"/>
              <a:ext cx="2177110" cy="1673260"/>
            </a:xfrm>
            <a:custGeom>
              <a:avLst/>
              <a:gdLst/>
              <a:ahLst/>
              <a:cxnLst/>
              <a:rect l="l" t="t" r="r" b="b"/>
              <a:pathLst>
                <a:path w="2177110" h="1673260">
                  <a:moveTo>
                    <a:pt x="98637" y="0"/>
                  </a:moveTo>
                  <a:lnTo>
                    <a:pt x="2078473" y="0"/>
                  </a:lnTo>
                  <a:cubicBezTo>
                    <a:pt x="2104633" y="0"/>
                    <a:pt x="2129722" y="10392"/>
                    <a:pt x="2148220" y="28890"/>
                  </a:cubicBezTo>
                  <a:cubicBezTo>
                    <a:pt x="2166718" y="47388"/>
                    <a:pt x="2177110" y="72477"/>
                    <a:pt x="2177110" y="98637"/>
                  </a:cubicBezTo>
                  <a:lnTo>
                    <a:pt x="2177110" y="1574623"/>
                  </a:lnTo>
                  <a:cubicBezTo>
                    <a:pt x="2177110" y="1600783"/>
                    <a:pt x="2166718" y="1625872"/>
                    <a:pt x="2148220" y="1644370"/>
                  </a:cubicBezTo>
                  <a:cubicBezTo>
                    <a:pt x="2129722" y="1662868"/>
                    <a:pt x="2104633" y="1673260"/>
                    <a:pt x="2078473" y="1673260"/>
                  </a:cubicBezTo>
                  <a:lnTo>
                    <a:pt x="98637" y="1673260"/>
                  </a:lnTo>
                  <a:cubicBezTo>
                    <a:pt x="72477" y="1673260"/>
                    <a:pt x="47388" y="1662868"/>
                    <a:pt x="28890" y="1644370"/>
                  </a:cubicBezTo>
                  <a:cubicBezTo>
                    <a:pt x="10392" y="1625872"/>
                    <a:pt x="0" y="1600783"/>
                    <a:pt x="0" y="1574623"/>
                  </a:cubicBezTo>
                  <a:lnTo>
                    <a:pt x="0" y="98637"/>
                  </a:lnTo>
                  <a:cubicBezTo>
                    <a:pt x="0" y="72477"/>
                    <a:pt x="10392" y="47388"/>
                    <a:pt x="28890" y="28890"/>
                  </a:cubicBezTo>
                  <a:cubicBezTo>
                    <a:pt x="47388" y="10392"/>
                    <a:pt x="72477" y="0"/>
                    <a:pt x="98637" y="0"/>
                  </a:cubicBezTo>
                  <a:close/>
                </a:path>
              </a:pathLst>
            </a:custGeom>
            <a:solidFill>
              <a:srgbClr val="FFFFFF"/>
            </a:solidFill>
          </p:spPr>
          <p:txBody>
            <a:bodyPr/>
            <a:lstStyle/>
            <a:p>
              <a:endParaRPr lang="en-US" b="1" dirty="0">
                <a:latin typeface="Roboto Slab" pitchFamily="2" charset="0"/>
              </a:endParaRPr>
            </a:p>
          </p:txBody>
        </p:sp>
        <p:sp>
          <p:nvSpPr>
            <p:cNvPr id="4" name="TextBox 4"/>
            <p:cNvSpPr txBox="1"/>
            <p:nvPr/>
          </p:nvSpPr>
          <p:spPr>
            <a:xfrm>
              <a:off x="0" y="-38100"/>
              <a:ext cx="2177110" cy="1711360"/>
            </a:xfrm>
            <a:prstGeom prst="rect">
              <a:avLst/>
            </a:prstGeom>
          </p:spPr>
          <p:txBody>
            <a:bodyPr lIns="50800" tIns="50800" rIns="50800" bIns="50800" rtlCol="0" anchor="ctr"/>
            <a:lstStyle/>
            <a:p>
              <a:pPr algn="ctr">
                <a:lnSpc>
                  <a:spcPts val="2520"/>
                </a:lnSpc>
              </a:pPr>
              <a:endParaRPr b="1" dirty="0">
                <a:latin typeface="Roboto Slab" pitchFamily="2" charset="0"/>
              </a:endParaRPr>
            </a:p>
          </p:txBody>
        </p:sp>
      </p:grpSp>
      <p:grpSp>
        <p:nvGrpSpPr>
          <p:cNvPr id="5" name="Group 5"/>
          <p:cNvGrpSpPr/>
          <p:nvPr/>
        </p:nvGrpSpPr>
        <p:grpSpPr>
          <a:xfrm>
            <a:off x="7094149" y="3113253"/>
            <a:ext cx="4980365" cy="672248"/>
            <a:chOff x="0" y="0"/>
            <a:chExt cx="1133196" cy="152959"/>
          </a:xfrm>
        </p:grpSpPr>
        <p:sp>
          <p:nvSpPr>
            <p:cNvPr id="6" name="Freeform 6"/>
            <p:cNvSpPr/>
            <p:nvPr/>
          </p:nvSpPr>
          <p:spPr>
            <a:xfrm>
              <a:off x="0" y="0"/>
              <a:ext cx="1133196" cy="152959"/>
            </a:xfrm>
            <a:custGeom>
              <a:avLst/>
              <a:gdLst/>
              <a:ahLst/>
              <a:cxnLst/>
              <a:rect l="l" t="t" r="r" b="b"/>
              <a:pathLst>
                <a:path w="1133196" h="152959">
                  <a:moveTo>
                    <a:pt x="0" y="0"/>
                  </a:moveTo>
                  <a:lnTo>
                    <a:pt x="1133196" y="0"/>
                  </a:lnTo>
                  <a:lnTo>
                    <a:pt x="1133196" y="152959"/>
                  </a:lnTo>
                  <a:lnTo>
                    <a:pt x="0" y="152959"/>
                  </a:lnTo>
                  <a:close/>
                </a:path>
              </a:pathLst>
            </a:custGeom>
            <a:solidFill>
              <a:srgbClr val="335929"/>
            </a:solidFill>
          </p:spPr>
          <p:txBody>
            <a:bodyPr/>
            <a:lstStyle/>
            <a:p>
              <a:endParaRPr lang="en-US" b="1" dirty="0">
                <a:latin typeface="Roboto Slab" pitchFamily="2" charset="0"/>
              </a:endParaRPr>
            </a:p>
          </p:txBody>
        </p:sp>
        <p:sp>
          <p:nvSpPr>
            <p:cNvPr id="7" name="TextBox 7"/>
            <p:cNvSpPr txBox="1"/>
            <p:nvPr/>
          </p:nvSpPr>
          <p:spPr>
            <a:xfrm>
              <a:off x="0" y="-28575"/>
              <a:ext cx="1133196" cy="181534"/>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8" name="TextBox 8"/>
          <p:cNvSpPr txBox="1"/>
          <p:nvPr/>
        </p:nvSpPr>
        <p:spPr>
          <a:xfrm>
            <a:off x="7831731" y="2468820"/>
            <a:ext cx="4242783" cy="1281441"/>
          </a:xfrm>
          <a:prstGeom prst="rect">
            <a:avLst/>
          </a:prstGeom>
        </p:spPr>
        <p:txBody>
          <a:bodyPr wrap="square" lIns="0" tIns="0" rIns="0" bIns="0" rtlCol="0" anchor="t">
            <a:spAutoFit/>
          </a:bodyPr>
          <a:lstStyle/>
          <a:p>
            <a:pPr algn="r">
              <a:lnSpc>
                <a:spcPts val="5293"/>
              </a:lnSpc>
            </a:pPr>
            <a:r>
              <a:rPr lang="en-US" sz="2742" b="1" dirty="0" err="1">
                <a:solidFill>
                  <a:srgbClr val="0C2675"/>
                </a:solidFill>
                <a:latin typeface="Roboto Slab" pitchFamily="2" charset="0"/>
                <a:ea typeface="Roboto Slab" pitchFamily="2" charset="0"/>
                <a:cs typeface="Roboto Slab" pitchFamily="2" charset="0"/>
              </a:rPr>
              <a:t>معاینات</a:t>
            </a:r>
            <a:r>
              <a:rPr lang="en-US" sz="2742" b="1" dirty="0">
                <a:solidFill>
                  <a:srgbClr val="0C2675"/>
                </a:solidFill>
                <a:latin typeface="Roboto Slab" pitchFamily="2" charset="0"/>
                <a:ea typeface="Roboto Slab" pitchFamily="2" charset="0"/>
                <a:cs typeface="Roboto Slab" pitchFamily="2" charset="0"/>
              </a:rPr>
              <a:t> </a:t>
            </a:r>
            <a:r>
              <a:rPr lang="en-US" sz="2742" b="1" dirty="0" err="1">
                <a:solidFill>
                  <a:srgbClr val="0C2675"/>
                </a:solidFill>
                <a:latin typeface="Roboto Slab" pitchFamily="2" charset="0"/>
                <a:ea typeface="Roboto Slab" pitchFamily="2" charset="0"/>
                <a:cs typeface="Roboto Slab" pitchFamily="2" charset="0"/>
              </a:rPr>
              <a:t>صحتمندی</a:t>
            </a:r>
            <a:r>
              <a:rPr lang="en-US" sz="2742" b="1" dirty="0">
                <a:solidFill>
                  <a:srgbClr val="0C2675"/>
                </a:solidFill>
                <a:latin typeface="Roboto Slab" pitchFamily="2" charset="0"/>
                <a:ea typeface="Roboto Slab" pitchFamily="2" charset="0"/>
                <a:cs typeface="Roboto Slab" pitchFamily="2" charset="0"/>
              </a:rPr>
              <a:t> </a:t>
            </a:r>
            <a:r>
              <a:rPr lang="en-US" sz="2742" b="1" dirty="0" err="1">
                <a:solidFill>
                  <a:srgbClr val="0C2675"/>
                </a:solidFill>
                <a:latin typeface="Roboto Slab" pitchFamily="2" charset="0"/>
                <a:ea typeface="Roboto Slab" pitchFamily="2" charset="0"/>
                <a:cs typeface="Roboto Slab" pitchFamily="2" charset="0"/>
              </a:rPr>
              <a:t>زنان</a:t>
            </a:r>
            <a:endParaRPr lang="en-US" sz="2742" b="1" dirty="0">
              <a:solidFill>
                <a:srgbClr val="0C2675"/>
              </a:solidFill>
              <a:latin typeface="Roboto Slab" pitchFamily="2" charset="0"/>
              <a:ea typeface="Roboto Slab" pitchFamily="2" charset="0"/>
              <a:cs typeface="Roboto Slab" pitchFamily="2" charset="0"/>
            </a:endParaRPr>
          </a:p>
          <a:p>
            <a:pPr algn="r">
              <a:lnSpc>
                <a:spcPts val="5293"/>
              </a:lnSpc>
            </a:pPr>
            <a:r>
              <a:rPr lang="ar-AE" sz="2800" dirty="0">
                <a:solidFill>
                  <a:srgbClr val="FFFFFF"/>
                </a:solidFill>
                <a:effectLst/>
                <a:latin typeface="Roboto Slab" pitchFamily="2" charset="0"/>
                <a:ea typeface="Roboto Slab" pitchFamily="2" charset="0"/>
              </a:rPr>
              <a:t>معمولاً موارد ذیل را در بر میگیرد:</a:t>
            </a:r>
            <a:endParaRPr lang="en-US" sz="2742" b="1" dirty="0">
              <a:solidFill>
                <a:srgbClr val="0C2675"/>
              </a:solidFill>
              <a:latin typeface="Roboto Slab" pitchFamily="2" charset="0"/>
              <a:ea typeface="Roboto Slab" pitchFamily="2" charset="0"/>
              <a:cs typeface="Roboto Slab" pitchFamily="2" charset="0"/>
            </a:endParaRPr>
          </a:p>
        </p:txBody>
      </p:sp>
      <p:sp>
        <p:nvSpPr>
          <p:cNvPr id="9" name="TextBox 9"/>
          <p:cNvSpPr txBox="1"/>
          <p:nvPr/>
        </p:nvSpPr>
        <p:spPr>
          <a:xfrm>
            <a:off x="7950222" y="4116421"/>
            <a:ext cx="3095801" cy="2386584"/>
          </a:xfrm>
          <a:prstGeom prst="rect">
            <a:avLst/>
          </a:prstGeom>
        </p:spPr>
        <p:txBody>
          <a:bodyPr lIns="0" tIns="0" rIns="0" bIns="0" rtlCol="0" anchor="t">
            <a:spAutoFit/>
          </a:bodyPr>
          <a:lstStyle/>
          <a:p>
            <a:pPr algn="r">
              <a:lnSpc>
                <a:spcPts val="6467"/>
              </a:lnSpc>
            </a:pPr>
            <a:r>
              <a:rPr lang="en-US" sz="3300" b="1" dirty="0" err="1">
                <a:solidFill>
                  <a:srgbClr val="0C2675"/>
                </a:solidFill>
                <a:latin typeface="Roboto Slab" pitchFamily="2" charset="0"/>
                <a:cs typeface="Roboto Condensed"/>
              </a:rPr>
              <a:t>معاینه</a:t>
            </a:r>
            <a:r>
              <a:rPr lang="en-US" sz="3300" b="1" dirty="0">
                <a:solidFill>
                  <a:srgbClr val="0C2675"/>
                </a:solidFill>
                <a:latin typeface="Roboto Slab" pitchFamily="2" charset="0"/>
                <a:cs typeface="Roboto Condensed"/>
              </a:rPr>
              <a:t> </a:t>
            </a:r>
            <a:r>
              <a:rPr lang="en-US" sz="3300" b="1" dirty="0" err="1">
                <a:solidFill>
                  <a:srgbClr val="0C2675"/>
                </a:solidFill>
                <a:latin typeface="Roboto Slab" pitchFamily="2" charset="0"/>
                <a:cs typeface="Roboto Condensed"/>
              </a:rPr>
              <a:t>سینه</a:t>
            </a:r>
            <a:endParaRPr lang="en-US" sz="3300" b="1" dirty="0">
              <a:solidFill>
                <a:srgbClr val="0C2675"/>
              </a:solidFill>
              <a:latin typeface="Roboto Slab" pitchFamily="2" charset="0"/>
              <a:cs typeface="Roboto Condensed"/>
            </a:endParaRPr>
          </a:p>
          <a:p>
            <a:pPr algn="r">
              <a:lnSpc>
                <a:spcPts val="6467"/>
              </a:lnSpc>
            </a:pPr>
            <a:r>
              <a:rPr lang="en-US" sz="3300" b="1" dirty="0" err="1">
                <a:solidFill>
                  <a:srgbClr val="0C2675"/>
                </a:solidFill>
                <a:latin typeface="Roboto Slab" pitchFamily="2" charset="0"/>
                <a:cs typeface="Roboto Condensed"/>
              </a:rPr>
              <a:t>معاینه</a:t>
            </a:r>
            <a:r>
              <a:rPr lang="en-US" sz="3300" b="1" dirty="0">
                <a:solidFill>
                  <a:srgbClr val="0C2675"/>
                </a:solidFill>
                <a:latin typeface="Roboto Slab" pitchFamily="2" charset="0"/>
                <a:cs typeface="Roboto Condensed"/>
              </a:rPr>
              <a:t> </a:t>
            </a:r>
            <a:r>
              <a:rPr lang="en-US" sz="3300" b="1" dirty="0" err="1">
                <a:solidFill>
                  <a:srgbClr val="0C2675"/>
                </a:solidFill>
                <a:latin typeface="Roboto Slab" pitchFamily="2" charset="0"/>
                <a:cs typeface="Roboto Condensed"/>
              </a:rPr>
              <a:t>لگن</a:t>
            </a:r>
            <a:r>
              <a:rPr lang="en-US" sz="3300" b="1" dirty="0">
                <a:solidFill>
                  <a:srgbClr val="0C2675"/>
                </a:solidFill>
                <a:latin typeface="Roboto Slab" pitchFamily="2" charset="0"/>
                <a:cs typeface="Roboto Condensed"/>
              </a:rPr>
              <a:t> </a:t>
            </a:r>
            <a:r>
              <a:rPr lang="en-US" sz="3300" b="1" dirty="0" err="1">
                <a:solidFill>
                  <a:srgbClr val="0C2675"/>
                </a:solidFill>
                <a:latin typeface="Roboto Slab" pitchFamily="2" charset="0"/>
                <a:cs typeface="Roboto Condensed"/>
              </a:rPr>
              <a:t>خاصره</a:t>
            </a:r>
            <a:endParaRPr lang="en-US" sz="3300" b="1" dirty="0">
              <a:solidFill>
                <a:srgbClr val="0C2675"/>
              </a:solidFill>
              <a:latin typeface="Roboto Slab" pitchFamily="2" charset="0"/>
              <a:cs typeface="Roboto Condensed"/>
            </a:endParaRPr>
          </a:p>
          <a:p>
            <a:pPr algn="r">
              <a:lnSpc>
                <a:spcPts val="6467"/>
              </a:lnSpc>
            </a:pPr>
            <a:r>
              <a:rPr lang="en-US" sz="3300" b="1" dirty="0" err="1">
                <a:solidFill>
                  <a:srgbClr val="0C2675"/>
                </a:solidFill>
                <a:latin typeface="Roboto Slab" pitchFamily="2" charset="0"/>
                <a:cs typeface="Roboto Condensed"/>
              </a:rPr>
              <a:t>تست</a:t>
            </a:r>
            <a:r>
              <a:rPr lang="en-US" sz="3300" b="1" dirty="0">
                <a:solidFill>
                  <a:srgbClr val="0C2675"/>
                </a:solidFill>
                <a:latin typeface="Roboto Slab" pitchFamily="2" charset="0"/>
                <a:cs typeface="Roboto Condensed"/>
              </a:rPr>
              <a:t> </a:t>
            </a:r>
            <a:r>
              <a:rPr lang="en-US" sz="3300" b="1" dirty="0" err="1">
                <a:solidFill>
                  <a:srgbClr val="0C2675"/>
                </a:solidFill>
                <a:latin typeface="Roboto Slab" pitchFamily="2" charset="0"/>
                <a:cs typeface="Roboto Condensed"/>
              </a:rPr>
              <a:t>پاپ</a:t>
            </a:r>
            <a:endParaRPr lang="en-US" sz="3300" b="1" dirty="0">
              <a:solidFill>
                <a:srgbClr val="0C2675"/>
              </a:solidFill>
              <a:latin typeface="Roboto Slab" pitchFamily="2" charset="0"/>
              <a:cs typeface="Roboto Condensed"/>
            </a:endParaRPr>
          </a:p>
        </p:txBody>
      </p:sp>
      <p:sp>
        <p:nvSpPr>
          <p:cNvPr id="10" name="TextBox 10"/>
          <p:cNvSpPr txBox="1"/>
          <p:nvPr/>
        </p:nvSpPr>
        <p:spPr>
          <a:xfrm>
            <a:off x="11241161" y="4116421"/>
            <a:ext cx="433881" cy="2386584"/>
          </a:xfrm>
          <a:prstGeom prst="rect">
            <a:avLst/>
          </a:prstGeom>
        </p:spPr>
        <p:txBody>
          <a:bodyPr lIns="0" tIns="0" rIns="0" bIns="0" rtlCol="0" anchor="t">
            <a:spAutoFit/>
          </a:bodyPr>
          <a:lstStyle/>
          <a:p>
            <a:pPr>
              <a:lnSpc>
                <a:spcPts val="6467"/>
              </a:lnSpc>
            </a:pPr>
            <a:r>
              <a:rPr lang="en-US" sz="3300">
                <a:solidFill>
                  <a:srgbClr val="0C2675"/>
                </a:solidFill>
                <a:latin typeface="Roboto Condensed"/>
              </a:rPr>
              <a:t>.1</a:t>
            </a:r>
          </a:p>
          <a:p>
            <a:pPr>
              <a:lnSpc>
                <a:spcPts val="6467"/>
              </a:lnSpc>
            </a:pPr>
            <a:r>
              <a:rPr lang="en-US" sz="3300">
                <a:solidFill>
                  <a:srgbClr val="0C2675"/>
                </a:solidFill>
                <a:latin typeface="Roboto Condensed"/>
              </a:rPr>
              <a:t>.2</a:t>
            </a:r>
          </a:p>
          <a:p>
            <a:pPr algn="l">
              <a:lnSpc>
                <a:spcPts val="6467"/>
              </a:lnSpc>
            </a:pPr>
            <a:r>
              <a:rPr lang="en-US" sz="3300">
                <a:solidFill>
                  <a:srgbClr val="0C2675"/>
                </a:solidFill>
                <a:latin typeface="Roboto Condensed"/>
              </a:rPr>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7173" y="0"/>
            <a:ext cx="9144000" cy="10287000"/>
            <a:chOff x="0" y="0"/>
            <a:chExt cx="12192000" cy="13716000"/>
          </a:xfrm>
        </p:grpSpPr>
        <p:pic>
          <p:nvPicPr>
            <p:cNvPr id="3" name="Picture 3"/>
            <p:cNvPicPr>
              <a:picLocks noChangeAspect="1"/>
            </p:cNvPicPr>
            <p:nvPr/>
          </p:nvPicPr>
          <p:blipFill>
            <a:blip r:embed="rId3"/>
            <a:srcRect l="20370" r="20370"/>
            <a:stretch>
              <a:fillRect/>
            </a:stretch>
          </p:blipFill>
          <p:spPr>
            <a:xfrm>
              <a:off x="0" y="0"/>
              <a:ext cx="12192000" cy="13716000"/>
            </a:xfrm>
            <a:prstGeom prst="rect">
              <a:avLst/>
            </a:prstGeom>
          </p:spPr>
        </p:pic>
      </p:grpSp>
      <p:sp>
        <p:nvSpPr>
          <p:cNvPr id="4" name="TextBox 4"/>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1</a:t>
            </a:r>
          </a:p>
        </p:txBody>
      </p:sp>
      <p:grpSp>
        <p:nvGrpSpPr>
          <p:cNvPr id="5" name="Group 5"/>
          <p:cNvGrpSpPr/>
          <p:nvPr/>
        </p:nvGrpSpPr>
        <p:grpSpPr>
          <a:xfrm>
            <a:off x="11658600" y="5752334"/>
            <a:ext cx="3712516" cy="1073055"/>
            <a:chOff x="0" y="0"/>
            <a:chExt cx="542735" cy="137164"/>
          </a:xfrm>
        </p:grpSpPr>
        <p:sp>
          <p:nvSpPr>
            <p:cNvPr id="6" name="Freeform 6"/>
            <p:cNvSpPr/>
            <p:nvPr/>
          </p:nvSpPr>
          <p:spPr>
            <a:xfrm>
              <a:off x="0" y="0"/>
              <a:ext cx="542735" cy="137164"/>
            </a:xfrm>
            <a:custGeom>
              <a:avLst/>
              <a:gdLst/>
              <a:ahLst/>
              <a:cxnLst/>
              <a:rect l="l" t="t" r="r" b="b"/>
              <a:pathLst>
                <a:path w="542735" h="137164">
                  <a:moveTo>
                    <a:pt x="0" y="0"/>
                  </a:moveTo>
                  <a:lnTo>
                    <a:pt x="542735" y="0"/>
                  </a:lnTo>
                  <a:lnTo>
                    <a:pt x="542735" y="137164"/>
                  </a:lnTo>
                  <a:lnTo>
                    <a:pt x="0" y="137164"/>
                  </a:lnTo>
                  <a:close/>
                </a:path>
              </a:pathLst>
            </a:custGeom>
            <a:solidFill>
              <a:srgbClr val="335929"/>
            </a:solidFill>
          </p:spPr>
          <p:txBody>
            <a:bodyPr/>
            <a:lstStyle/>
            <a:p>
              <a:endParaRPr lang="en-US" b="1" dirty="0">
                <a:latin typeface="Roboto Slab" pitchFamily="2" charset="0"/>
              </a:endParaRPr>
            </a:p>
          </p:txBody>
        </p:sp>
        <p:sp>
          <p:nvSpPr>
            <p:cNvPr id="7" name="TextBox 7"/>
            <p:cNvSpPr txBox="1"/>
            <p:nvPr/>
          </p:nvSpPr>
          <p:spPr>
            <a:xfrm>
              <a:off x="0" y="-28575"/>
              <a:ext cx="542735"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8" name="TextBox 8"/>
          <p:cNvSpPr txBox="1"/>
          <p:nvPr/>
        </p:nvSpPr>
        <p:spPr>
          <a:xfrm>
            <a:off x="10058400" y="3766694"/>
            <a:ext cx="7400909" cy="3971280"/>
          </a:xfrm>
          <a:prstGeom prst="rect">
            <a:avLst/>
          </a:prstGeom>
        </p:spPr>
        <p:txBody>
          <a:bodyPr lIns="0" tIns="0" rIns="0" bIns="0" rtlCol="0" anchor="t">
            <a:spAutoFit/>
          </a:bodyPr>
          <a:lstStyle/>
          <a:p>
            <a:pPr algn="r">
              <a:lnSpc>
                <a:spcPts val="7865"/>
              </a:lnSpc>
            </a:pPr>
            <a:r>
              <a:rPr lang="en-US" sz="5500" b="1" dirty="0" err="1">
                <a:solidFill>
                  <a:srgbClr val="0C2675"/>
                </a:solidFill>
                <a:latin typeface="Roboto Slab" pitchFamily="2" charset="0"/>
                <a:ea typeface="Roboto Slab" pitchFamily="2" charset="0"/>
                <a:cs typeface="Roboto Slab" pitchFamily="2" charset="0"/>
              </a:rPr>
              <a:t>خانم</a:t>
            </a: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0C2675"/>
                </a:solidFill>
                <a:latin typeface="Roboto Slab" pitchFamily="2" charset="0"/>
                <a:ea typeface="Roboto Slab" pitchFamily="2" charset="0"/>
                <a:cs typeface="Roboto Slab" pitchFamily="2" charset="0"/>
              </a:rPr>
              <a:t>شما</a:t>
            </a: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0C2675"/>
                </a:solidFill>
                <a:latin typeface="Roboto Slab" pitchFamily="2" charset="0"/>
                <a:ea typeface="Roboto Slab" pitchFamily="2" charset="0"/>
                <a:cs typeface="Roboto Slab" pitchFamily="2" charset="0"/>
              </a:rPr>
              <a:t>و</a:t>
            </a: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0C2675"/>
                </a:solidFill>
                <a:latin typeface="Roboto Slab" pitchFamily="2" charset="0"/>
                <a:ea typeface="Roboto Slab" pitchFamily="2" charset="0"/>
                <a:cs typeface="Roboto Slab" pitchFamily="2" charset="0"/>
              </a:rPr>
              <a:t>یا</a:t>
            </a: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0C2675"/>
                </a:solidFill>
                <a:latin typeface="Roboto Slab" pitchFamily="2" charset="0"/>
                <a:ea typeface="Roboto Slab" pitchFamily="2" charset="0"/>
                <a:cs typeface="Roboto Slab" pitchFamily="2" charset="0"/>
              </a:rPr>
              <a:t>دیگر</a:t>
            </a:r>
            <a:endParaRPr lang="en-US" sz="5500" b="1" dirty="0">
              <a:solidFill>
                <a:srgbClr val="0C2675"/>
              </a:solidFill>
              <a:latin typeface="Roboto Slab" pitchFamily="2" charset="0"/>
              <a:ea typeface="Roboto Slab" pitchFamily="2" charset="0"/>
              <a:cs typeface="Roboto Slab" pitchFamily="2" charset="0"/>
            </a:endParaRPr>
          </a:p>
          <a:p>
            <a:pPr algn="r">
              <a:lnSpc>
                <a:spcPts val="7865"/>
              </a:lnSpc>
            </a:pP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0C2675"/>
                </a:solidFill>
                <a:latin typeface="Roboto Slab" pitchFamily="2" charset="0"/>
                <a:ea typeface="Roboto Slab" pitchFamily="2" charset="0"/>
                <a:cs typeface="Roboto Slab" pitchFamily="2" charset="0"/>
              </a:rPr>
              <a:t>اعضای</a:t>
            </a: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0C2675"/>
                </a:solidFill>
                <a:latin typeface="Roboto Slab" pitchFamily="2" charset="0"/>
                <a:ea typeface="Roboto Slab" pitchFamily="2" charset="0"/>
                <a:cs typeface="Roboto Slab" pitchFamily="2" charset="0"/>
              </a:rPr>
              <a:t>فامیل</a:t>
            </a: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0C2675"/>
                </a:solidFill>
                <a:latin typeface="Roboto Slab" pitchFamily="2" charset="0"/>
                <a:ea typeface="Roboto Slab" pitchFamily="2" charset="0"/>
                <a:cs typeface="Roboto Slab" pitchFamily="2" charset="0"/>
              </a:rPr>
              <a:t>که</a:t>
            </a: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0C2675"/>
                </a:solidFill>
                <a:latin typeface="Roboto Slab" pitchFamily="2" charset="0"/>
                <a:ea typeface="Roboto Slab" pitchFamily="2" charset="0"/>
                <a:cs typeface="Roboto Slab" pitchFamily="2" charset="0"/>
              </a:rPr>
              <a:t>زن</a:t>
            </a:r>
            <a:endParaRPr lang="en-US" sz="5500" b="1" dirty="0">
              <a:solidFill>
                <a:srgbClr val="0C2675"/>
              </a:solidFill>
              <a:latin typeface="Roboto Slab" pitchFamily="2" charset="0"/>
              <a:ea typeface="Roboto Slab" pitchFamily="2" charset="0"/>
              <a:cs typeface="Roboto Slab" pitchFamily="2" charset="0"/>
            </a:endParaRPr>
          </a:p>
          <a:p>
            <a:pPr algn="r">
              <a:lnSpc>
                <a:spcPts val="7865"/>
              </a:lnSpc>
            </a:pP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0C2675"/>
                </a:solidFill>
                <a:latin typeface="Roboto Slab" pitchFamily="2" charset="0"/>
                <a:ea typeface="Roboto Slab" pitchFamily="2" charset="0"/>
                <a:cs typeface="Roboto Slab" pitchFamily="2" charset="0"/>
              </a:rPr>
              <a:t>هستند</a:t>
            </a: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0C2675"/>
                </a:solidFill>
                <a:latin typeface="Roboto Slab" pitchFamily="2" charset="0"/>
                <a:ea typeface="Roboto Slab" pitchFamily="2" charset="0"/>
                <a:cs typeface="Roboto Slab" pitchFamily="2" charset="0"/>
              </a:rPr>
              <a:t>به</a:t>
            </a: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FFFFFF"/>
                </a:solidFill>
                <a:latin typeface="Roboto Slab" pitchFamily="2" charset="0"/>
                <a:ea typeface="Roboto Slab" pitchFamily="2" charset="0"/>
                <a:cs typeface="Roboto Slab" pitchFamily="2" charset="0"/>
              </a:rPr>
              <a:t>بخش</a:t>
            </a:r>
            <a:r>
              <a:rPr lang="en-US" sz="5500" b="1" dirty="0">
                <a:solidFill>
                  <a:srgbClr val="FFFFFF"/>
                </a:solidFill>
                <a:latin typeface="Roboto Slab" pitchFamily="2" charset="0"/>
                <a:ea typeface="Roboto Slab" pitchFamily="2" charset="0"/>
                <a:cs typeface="Roboto Slab" pitchFamily="2" charset="0"/>
              </a:rPr>
              <a:t> </a:t>
            </a:r>
            <a:r>
              <a:rPr lang="en-US" sz="5500" b="1" dirty="0" err="1">
                <a:solidFill>
                  <a:srgbClr val="FFFFFF"/>
                </a:solidFill>
                <a:latin typeface="Roboto Slab" pitchFamily="2" charset="0"/>
                <a:ea typeface="Roboto Slab" pitchFamily="2" charset="0"/>
                <a:cs typeface="Roboto Slab" pitchFamily="2" charset="0"/>
              </a:rPr>
              <a:t>پذیرائی</a:t>
            </a:r>
            <a:endParaRPr lang="en-US" sz="5500" b="1" dirty="0">
              <a:solidFill>
                <a:srgbClr val="FFFFFF"/>
              </a:solidFill>
              <a:latin typeface="Roboto Slab" pitchFamily="2" charset="0"/>
              <a:ea typeface="Roboto Slab" pitchFamily="2" charset="0"/>
              <a:cs typeface="Roboto Slab" pitchFamily="2" charset="0"/>
            </a:endParaRPr>
          </a:p>
          <a:p>
            <a:pPr algn="r">
              <a:lnSpc>
                <a:spcPts val="7865"/>
              </a:lnSpc>
            </a:pP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0C2675"/>
                </a:solidFill>
                <a:latin typeface="Roboto Slab" pitchFamily="2" charset="0"/>
                <a:ea typeface="Roboto Slab" pitchFamily="2" charset="0"/>
                <a:cs typeface="Roboto Slab" pitchFamily="2" charset="0"/>
              </a:rPr>
              <a:t>مراجعه</a:t>
            </a:r>
            <a:r>
              <a:rPr lang="en-US" sz="5500" b="1" dirty="0">
                <a:solidFill>
                  <a:srgbClr val="0C2675"/>
                </a:solidFill>
                <a:latin typeface="Roboto Slab" pitchFamily="2" charset="0"/>
                <a:ea typeface="Roboto Slab" pitchFamily="2" charset="0"/>
                <a:cs typeface="Roboto Slab" pitchFamily="2" charset="0"/>
              </a:rPr>
              <a:t> </a:t>
            </a:r>
            <a:r>
              <a:rPr lang="en-US" sz="5500" b="1" dirty="0" err="1">
                <a:solidFill>
                  <a:srgbClr val="0C2675"/>
                </a:solidFill>
                <a:latin typeface="Roboto Slab" pitchFamily="2" charset="0"/>
                <a:ea typeface="Roboto Slab" pitchFamily="2" charset="0"/>
                <a:cs typeface="Roboto Slab" pitchFamily="2" charset="0"/>
              </a:rPr>
              <a:t>کنید</a:t>
            </a:r>
            <a:endParaRPr lang="en-US" sz="5500" b="1" dirty="0">
              <a:solidFill>
                <a:srgbClr val="0C2675"/>
              </a:solidFill>
              <a:latin typeface="Roboto Slab" pitchFamily="2" charset="0"/>
              <a:ea typeface="Roboto Slab" pitchFamily="2" charset="0"/>
              <a:cs typeface="Roboto Slab"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TextBox 2"/>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2</a:t>
            </a:r>
          </a:p>
        </p:txBody>
      </p:sp>
      <p:grpSp>
        <p:nvGrpSpPr>
          <p:cNvPr id="3" name="Group 3"/>
          <p:cNvGrpSpPr/>
          <p:nvPr/>
        </p:nvGrpSpPr>
        <p:grpSpPr>
          <a:xfrm>
            <a:off x="13258800" y="5726266"/>
            <a:ext cx="2590800" cy="1073055"/>
            <a:chOff x="0" y="0"/>
            <a:chExt cx="430483" cy="137164"/>
          </a:xfrm>
        </p:grpSpPr>
        <p:sp>
          <p:nvSpPr>
            <p:cNvPr id="4" name="Freeform 4"/>
            <p:cNvSpPr/>
            <p:nvPr/>
          </p:nvSpPr>
          <p:spPr>
            <a:xfrm>
              <a:off x="0" y="0"/>
              <a:ext cx="430483" cy="137164"/>
            </a:xfrm>
            <a:custGeom>
              <a:avLst/>
              <a:gdLst/>
              <a:ahLst/>
              <a:cxnLst/>
              <a:rect l="l" t="t" r="r" b="b"/>
              <a:pathLst>
                <a:path w="430483" h="137164">
                  <a:moveTo>
                    <a:pt x="0" y="0"/>
                  </a:moveTo>
                  <a:lnTo>
                    <a:pt x="430483" y="0"/>
                  </a:lnTo>
                  <a:lnTo>
                    <a:pt x="430483" y="137164"/>
                  </a:lnTo>
                  <a:lnTo>
                    <a:pt x="0" y="137164"/>
                  </a:lnTo>
                  <a:close/>
                </a:path>
              </a:pathLst>
            </a:custGeom>
            <a:solidFill>
              <a:srgbClr val="335929"/>
            </a:solidFill>
          </p:spPr>
          <p:txBody>
            <a:bodyPr/>
            <a:lstStyle/>
            <a:p>
              <a:endParaRPr lang="en-US" b="1" dirty="0">
                <a:latin typeface="Roboto Slab" pitchFamily="2" charset="0"/>
              </a:endParaRPr>
            </a:p>
          </p:txBody>
        </p:sp>
        <p:sp>
          <p:nvSpPr>
            <p:cNvPr id="5" name="TextBox 5"/>
            <p:cNvSpPr txBox="1"/>
            <p:nvPr/>
          </p:nvSpPr>
          <p:spPr>
            <a:xfrm>
              <a:off x="0" y="-28575"/>
              <a:ext cx="430483"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6" name="TextBox 6"/>
          <p:cNvSpPr txBox="1"/>
          <p:nvPr/>
        </p:nvSpPr>
        <p:spPr>
          <a:xfrm>
            <a:off x="10363200" y="3740626"/>
            <a:ext cx="6813253" cy="3971280"/>
          </a:xfrm>
          <a:prstGeom prst="rect">
            <a:avLst/>
          </a:prstGeom>
        </p:spPr>
        <p:txBody>
          <a:bodyPr lIns="0" tIns="0" rIns="0" bIns="0" rtlCol="0" anchor="t">
            <a:spAutoFit/>
          </a:bodyPr>
          <a:lstStyle/>
          <a:p>
            <a:pPr algn="r">
              <a:lnSpc>
                <a:spcPts val="7865"/>
              </a:lnSpc>
            </a:pPr>
            <a:r>
              <a:rPr lang="en-US" sz="5500" dirty="0" err="1">
                <a:solidFill>
                  <a:srgbClr val="4A557F"/>
                </a:solidFill>
                <a:latin typeface="Roboto Slab" pitchFamily="2" charset="0"/>
                <a:ea typeface="Roboto Slab" pitchFamily="2" charset="0"/>
                <a:cs typeface="Roboto Slab" pitchFamily="2" charset="0"/>
              </a:rPr>
              <a:t>خانم</a:t>
            </a:r>
            <a:r>
              <a:rPr lang="en-US" sz="5500" dirty="0">
                <a:solidFill>
                  <a:srgbClr val="4A557F"/>
                </a:solidFill>
                <a:latin typeface="Roboto Slab" pitchFamily="2" charset="0"/>
                <a:ea typeface="Roboto Slab" pitchFamily="2" charset="0"/>
                <a:cs typeface="Roboto Slab" pitchFamily="2" charset="0"/>
              </a:rPr>
              <a:t> </a:t>
            </a:r>
            <a:r>
              <a:rPr lang="en-US" sz="5500" dirty="0" err="1">
                <a:solidFill>
                  <a:srgbClr val="4A557F"/>
                </a:solidFill>
                <a:latin typeface="Roboto Slab" pitchFamily="2" charset="0"/>
                <a:ea typeface="Roboto Slab" pitchFamily="2" charset="0"/>
                <a:cs typeface="Roboto Slab" pitchFamily="2" charset="0"/>
              </a:rPr>
              <a:t>شما</a:t>
            </a:r>
            <a:r>
              <a:rPr lang="en-US" sz="5500" dirty="0">
                <a:solidFill>
                  <a:srgbClr val="4A557F"/>
                </a:solidFill>
                <a:latin typeface="Roboto Slab" pitchFamily="2" charset="0"/>
                <a:ea typeface="Roboto Slab" pitchFamily="2" charset="0"/>
                <a:cs typeface="Roboto Slab" pitchFamily="2" charset="0"/>
              </a:rPr>
              <a:t> </a:t>
            </a:r>
            <a:r>
              <a:rPr lang="en-US" sz="5500" dirty="0" err="1">
                <a:solidFill>
                  <a:srgbClr val="4A557F"/>
                </a:solidFill>
                <a:latin typeface="Roboto Slab" pitchFamily="2" charset="0"/>
                <a:ea typeface="Roboto Slab" pitchFamily="2" charset="0"/>
                <a:cs typeface="Roboto Slab" pitchFamily="2" charset="0"/>
              </a:rPr>
              <a:t>و</a:t>
            </a:r>
            <a:r>
              <a:rPr lang="en-US" sz="5500" dirty="0">
                <a:solidFill>
                  <a:srgbClr val="4A557F"/>
                </a:solidFill>
                <a:latin typeface="Roboto Slab" pitchFamily="2" charset="0"/>
                <a:ea typeface="Roboto Slab" pitchFamily="2" charset="0"/>
                <a:cs typeface="Roboto Slab" pitchFamily="2" charset="0"/>
              </a:rPr>
              <a:t> </a:t>
            </a:r>
            <a:r>
              <a:rPr lang="en-US" sz="5500" dirty="0" err="1">
                <a:solidFill>
                  <a:srgbClr val="4A557F"/>
                </a:solidFill>
                <a:latin typeface="Roboto Slab" pitchFamily="2" charset="0"/>
                <a:ea typeface="Roboto Slab" pitchFamily="2" charset="0"/>
                <a:cs typeface="Roboto Slab" pitchFamily="2" charset="0"/>
              </a:rPr>
              <a:t>یا</a:t>
            </a:r>
            <a:r>
              <a:rPr lang="en-US" sz="5500" dirty="0">
                <a:solidFill>
                  <a:srgbClr val="4A557F"/>
                </a:solidFill>
                <a:latin typeface="Roboto Slab" pitchFamily="2" charset="0"/>
                <a:ea typeface="Roboto Slab" pitchFamily="2" charset="0"/>
                <a:cs typeface="Roboto Slab" pitchFamily="2" charset="0"/>
              </a:rPr>
              <a:t> </a:t>
            </a:r>
            <a:r>
              <a:rPr lang="en-US" sz="5500" dirty="0" err="1">
                <a:solidFill>
                  <a:srgbClr val="4A557F"/>
                </a:solidFill>
                <a:latin typeface="Roboto Slab" pitchFamily="2" charset="0"/>
                <a:ea typeface="Roboto Slab" pitchFamily="2" charset="0"/>
                <a:cs typeface="Roboto Slab" pitchFamily="2" charset="0"/>
              </a:rPr>
              <a:t>دیگ</a:t>
            </a:r>
            <a:r>
              <a:rPr lang="en-US" sz="5500" b="1" dirty="0" err="1">
                <a:solidFill>
                  <a:srgbClr val="4A557F"/>
                </a:solidFill>
                <a:latin typeface="Roboto Slab" pitchFamily="2" charset="0"/>
                <a:ea typeface="Roboto Slab" pitchFamily="2" charset="0"/>
                <a:cs typeface="Roboto Slab" pitchFamily="2" charset="0"/>
              </a:rPr>
              <a:t>ر</a:t>
            </a:r>
            <a:endParaRPr lang="en-US" sz="5500" dirty="0">
              <a:solidFill>
                <a:srgbClr val="4A557F"/>
              </a:solidFill>
              <a:latin typeface="Roboto Slab" pitchFamily="2" charset="0"/>
              <a:ea typeface="Roboto Slab" pitchFamily="2" charset="0"/>
              <a:cs typeface="Roboto Slab" pitchFamily="2" charset="0"/>
            </a:endParaRPr>
          </a:p>
          <a:p>
            <a:pPr algn="r">
              <a:lnSpc>
                <a:spcPts val="7865"/>
              </a:lnSpc>
            </a:pPr>
            <a:r>
              <a:rPr lang="en-US" sz="5500" dirty="0">
                <a:solidFill>
                  <a:srgbClr val="4A557F"/>
                </a:solidFill>
                <a:latin typeface="Roboto Slab" pitchFamily="2" charset="0"/>
                <a:ea typeface="Roboto Slab" pitchFamily="2" charset="0"/>
                <a:cs typeface="Roboto Slab" pitchFamily="2" charset="0"/>
              </a:rPr>
              <a:t> </a:t>
            </a:r>
            <a:r>
              <a:rPr lang="en-US" sz="5500" dirty="0" err="1">
                <a:solidFill>
                  <a:srgbClr val="4A557F"/>
                </a:solidFill>
                <a:latin typeface="Roboto Slab" pitchFamily="2" charset="0"/>
                <a:ea typeface="Roboto Slab" pitchFamily="2" charset="0"/>
                <a:cs typeface="Roboto Slab" pitchFamily="2" charset="0"/>
              </a:rPr>
              <a:t>اعضای</a:t>
            </a:r>
            <a:r>
              <a:rPr lang="en-US" sz="5500" dirty="0">
                <a:solidFill>
                  <a:srgbClr val="4A557F"/>
                </a:solidFill>
                <a:latin typeface="Roboto Slab" pitchFamily="2" charset="0"/>
                <a:ea typeface="Roboto Slab" pitchFamily="2" charset="0"/>
                <a:cs typeface="Roboto Slab" pitchFamily="2" charset="0"/>
              </a:rPr>
              <a:t> </a:t>
            </a:r>
            <a:r>
              <a:rPr lang="en-US" sz="5500" dirty="0" err="1">
                <a:solidFill>
                  <a:srgbClr val="4A557F"/>
                </a:solidFill>
                <a:latin typeface="Roboto Slab" pitchFamily="2" charset="0"/>
                <a:ea typeface="Roboto Slab" pitchFamily="2" charset="0"/>
                <a:cs typeface="Roboto Slab" pitchFamily="2" charset="0"/>
              </a:rPr>
              <a:t>فامیل</a:t>
            </a:r>
            <a:r>
              <a:rPr lang="en-US" sz="5500" dirty="0">
                <a:solidFill>
                  <a:srgbClr val="4A557F"/>
                </a:solidFill>
                <a:latin typeface="Roboto Slab" pitchFamily="2" charset="0"/>
                <a:ea typeface="Roboto Slab" pitchFamily="2" charset="0"/>
                <a:cs typeface="Roboto Slab" pitchFamily="2" charset="0"/>
              </a:rPr>
              <a:t> </a:t>
            </a:r>
            <a:r>
              <a:rPr lang="en-US" sz="5500" dirty="0" err="1">
                <a:solidFill>
                  <a:srgbClr val="4A557F"/>
                </a:solidFill>
                <a:latin typeface="Roboto Slab" pitchFamily="2" charset="0"/>
                <a:ea typeface="Roboto Slab" pitchFamily="2" charset="0"/>
                <a:cs typeface="Roboto Slab" pitchFamily="2" charset="0"/>
              </a:rPr>
              <a:t>که</a:t>
            </a:r>
            <a:r>
              <a:rPr lang="en-US" sz="5500" dirty="0">
                <a:solidFill>
                  <a:srgbClr val="4A557F"/>
                </a:solidFill>
                <a:latin typeface="Roboto Slab" pitchFamily="2" charset="0"/>
                <a:ea typeface="Roboto Slab" pitchFamily="2" charset="0"/>
                <a:cs typeface="Roboto Slab" pitchFamily="2" charset="0"/>
              </a:rPr>
              <a:t> </a:t>
            </a:r>
            <a:r>
              <a:rPr lang="en-US" sz="5500" dirty="0" err="1">
                <a:solidFill>
                  <a:srgbClr val="4A557F"/>
                </a:solidFill>
                <a:latin typeface="Roboto Slab" pitchFamily="2" charset="0"/>
                <a:ea typeface="Roboto Slab" pitchFamily="2" charset="0"/>
                <a:cs typeface="Roboto Slab" pitchFamily="2" charset="0"/>
              </a:rPr>
              <a:t>زن</a:t>
            </a:r>
            <a:r>
              <a:rPr lang="en-US" sz="5500" dirty="0">
                <a:solidFill>
                  <a:srgbClr val="4A557F"/>
                </a:solidFill>
                <a:latin typeface="Roboto Slab" pitchFamily="2" charset="0"/>
                <a:ea typeface="Roboto Slab" pitchFamily="2" charset="0"/>
                <a:cs typeface="Roboto Slab" pitchFamily="2" charset="0"/>
              </a:rPr>
              <a:t> </a:t>
            </a:r>
            <a:r>
              <a:rPr lang="en-US" sz="5500" dirty="0" err="1">
                <a:solidFill>
                  <a:srgbClr val="4A557F"/>
                </a:solidFill>
                <a:latin typeface="Roboto Slab" pitchFamily="2" charset="0"/>
                <a:ea typeface="Roboto Slab" pitchFamily="2" charset="0"/>
                <a:cs typeface="Roboto Slab" pitchFamily="2" charset="0"/>
              </a:rPr>
              <a:t>هستند</a:t>
            </a:r>
            <a:r>
              <a:rPr lang="en-US" sz="5500" dirty="0" err="1">
                <a:solidFill>
                  <a:srgbClr val="FFFFFF"/>
                </a:solidFill>
                <a:latin typeface="Roboto Slab" pitchFamily="2" charset="0"/>
                <a:ea typeface="Roboto Slab" pitchFamily="2" charset="0"/>
                <a:cs typeface="Roboto Slab" pitchFamily="2" charset="0"/>
              </a:rPr>
              <a:t>فورمه</a:t>
            </a:r>
            <a:r>
              <a:rPr lang="en-US" sz="5500" dirty="0">
                <a:solidFill>
                  <a:srgbClr val="FFFFFF"/>
                </a:solidFill>
                <a:latin typeface="Roboto Slab" pitchFamily="2" charset="0"/>
                <a:ea typeface="Roboto Slab" pitchFamily="2" charset="0"/>
                <a:cs typeface="Roboto Slab" pitchFamily="2" charset="0"/>
              </a:rPr>
              <a:t> </a:t>
            </a:r>
            <a:r>
              <a:rPr lang="en-US" sz="5500" dirty="0" err="1">
                <a:solidFill>
                  <a:srgbClr val="FFFFFF"/>
                </a:solidFill>
                <a:latin typeface="Roboto Slab" pitchFamily="2" charset="0"/>
                <a:ea typeface="Roboto Slab" pitchFamily="2" charset="0"/>
                <a:cs typeface="Roboto Slab" pitchFamily="2" charset="0"/>
              </a:rPr>
              <a:t>های</a:t>
            </a:r>
            <a:r>
              <a:rPr lang="en-US" sz="5500" dirty="0">
                <a:solidFill>
                  <a:srgbClr val="0C2675"/>
                </a:solidFill>
                <a:latin typeface="Roboto Slab" pitchFamily="2" charset="0"/>
                <a:ea typeface="Roboto Slab" pitchFamily="2" charset="0"/>
                <a:cs typeface="Roboto Slab" pitchFamily="2" charset="0"/>
              </a:rPr>
              <a:t> </a:t>
            </a:r>
            <a:r>
              <a:rPr lang="en-US" sz="5500" dirty="0" err="1">
                <a:solidFill>
                  <a:srgbClr val="0C2675"/>
                </a:solidFill>
                <a:latin typeface="Roboto Slab" pitchFamily="2" charset="0"/>
                <a:ea typeface="Roboto Slab" pitchFamily="2" charset="0"/>
                <a:cs typeface="Roboto Slab" pitchFamily="2" charset="0"/>
              </a:rPr>
              <a:t>لازم</a:t>
            </a:r>
            <a:endParaRPr lang="en-US" sz="5500" dirty="0">
              <a:solidFill>
                <a:srgbClr val="0C2675"/>
              </a:solidFill>
              <a:latin typeface="Roboto Slab" pitchFamily="2" charset="0"/>
              <a:ea typeface="Roboto Slab" pitchFamily="2" charset="0"/>
              <a:cs typeface="Roboto Slab" pitchFamily="2" charset="0"/>
            </a:endParaRPr>
          </a:p>
          <a:p>
            <a:pPr algn="r">
              <a:lnSpc>
                <a:spcPts val="7865"/>
              </a:lnSpc>
            </a:pPr>
            <a:r>
              <a:rPr lang="en-US" sz="5500" b="1" dirty="0">
                <a:solidFill>
                  <a:srgbClr val="0C2675"/>
                </a:solidFill>
                <a:latin typeface="Roboto Slab" pitchFamily="2" charset="0"/>
                <a:ea typeface="Roboto Slab" pitchFamily="2" charset="0"/>
                <a:cs typeface="Roboto Slab" pitchFamily="2" charset="0"/>
              </a:rPr>
              <a:t> </a:t>
            </a:r>
            <a:r>
              <a:rPr lang="en-US" sz="5500" dirty="0" err="1">
                <a:solidFill>
                  <a:srgbClr val="0C2675"/>
                </a:solidFill>
                <a:latin typeface="Roboto Slab" pitchFamily="2" charset="0"/>
                <a:ea typeface="Roboto Slab" pitchFamily="2" charset="0"/>
                <a:cs typeface="Roboto Slab" pitchFamily="2" charset="0"/>
              </a:rPr>
              <a:t>را</a:t>
            </a:r>
            <a:r>
              <a:rPr lang="en-US" sz="5500" dirty="0">
                <a:solidFill>
                  <a:srgbClr val="0C2675"/>
                </a:solidFill>
                <a:latin typeface="Roboto Slab" pitchFamily="2" charset="0"/>
                <a:ea typeface="Roboto Slab" pitchFamily="2" charset="0"/>
                <a:cs typeface="Roboto Slab" pitchFamily="2" charset="0"/>
              </a:rPr>
              <a:t> </a:t>
            </a:r>
            <a:r>
              <a:rPr lang="en-US" sz="5500" dirty="0" err="1">
                <a:solidFill>
                  <a:srgbClr val="0C2675"/>
                </a:solidFill>
                <a:latin typeface="Roboto Slab" pitchFamily="2" charset="0"/>
                <a:ea typeface="Roboto Slab" pitchFamily="2" charset="0"/>
                <a:cs typeface="Roboto Slab" pitchFamily="2" charset="0"/>
              </a:rPr>
              <a:t>خانه</a:t>
            </a:r>
            <a:r>
              <a:rPr lang="en-US" sz="5500" dirty="0">
                <a:solidFill>
                  <a:srgbClr val="0C2675"/>
                </a:solidFill>
                <a:latin typeface="Roboto Slab" pitchFamily="2" charset="0"/>
                <a:ea typeface="Roboto Slab" pitchFamily="2" charset="0"/>
                <a:cs typeface="Roboto Slab" pitchFamily="2" charset="0"/>
              </a:rPr>
              <a:t> </a:t>
            </a:r>
            <a:r>
              <a:rPr lang="en-US" sz="5500" dirty="0" err="1">
                <a:solidFill>
                  <a:srgbClr val="0C2675"/>
                </a:solidFill>
                <a:latin typeface="Roboto Slab" pitchFamily="2" charset="0"/>
                <a:ea typeface="Roboto Slab" pitchFamily="2" charset="0"/>
                <a:cs typeface="Roboto Slab" pitchFamily="2" charset="0"/>
              </a:rPr>
              <a:t>پری</a:t>
            </a:r>
            <a:r>
              <a:rPr lang="en-US" sz="5500" dirty="0">
                <a:solidFill>
                  <a:srgbClr val="0C2675"/>
                </a:solidFill>
                <a:latin typeface="Roboto Slab" pitchFamily="2" charset="0"/>
                <a:ea typeface="Roboto Slab" pitchFamily="2" charset="0"/>
                <a:cs typeface="Roboto Slab" pitchFamily="2" charset="0"/>
              </a:rPr>
              <a:t> </a:t>
            </a:r>
            <a:r>
              <a:rPr lang="en-US" sz="5500" dirty="0" err="1">
                <a:solidFill>
                  <a:srgbClr val="0C2675"/>
                </a:solidFill>
                <a:latin typeface="Roboto Slab" pitchFamily="2" charset="0"/>
                <a:ea typeface="Roboto Slab" pitchFamily="2" charset="0"/>
                <a:cs typeface="Roboto Slab" pitchFamily="2" charset="0"/>
              </a:rPr>
              <a:t>میکنند</a:t>
            </a:r>
            <a:endParaRPr lang="en-US" sz="5500" dirty="0">
              <a:solidFill>
                <a:srgbClr val="0C2675"/>
              </a:solidFill>
              <a:latin typeface="Roboto Slab" pitchFamily="2" charset="0"/>
              <a:ea typeface="Roboto Slab" pitchFamily="2" charset="0"/>
              <a:cs typeface="Roboto Slab" pitchFamily="2" charset="0"/>
            </a:endParaRPr>
          </a:p>
        </p:txBody>
      </p:sp>
      <p:grpSp>
        <p:nvGrpSpPr>
          <p:cNvPr id="7" name="Group 7"/>
          <p:cNvGrpSpPr/>
          <p:nvPr/>
        </p:nvGrpSpPr>
        <p:grpSpPr>
          <a:xfrm>
            <a:off x="0" y="0"/>
            <a:ext cx="9144000" cy="10287000"/>
            <a:chOff x="0" y="0"/>
            <a:chExt cx="12192000" cy="13716000"/>
          </a:xfrm>
        </p:grpSpPr>
        <p:pic>
          <p:nvPicPr>
            <p:cNvPr id="8" name="Picture 8"/>
            <p:cNvPicPr>
              <a:picLocks noChangeAspect="1"/>
            </p:cNvPicPr>
            <p:nvPr/>
          </p:nvPicPr>
          <p:blipFill>
            <a:blip r:embed="rId3"/>
            <a:srcRect l="23512" r="17228"/>
            <a:stretch>
              <a:fillRect/>
            </a:stretch>
          </p:blipFill>
          <p:spPr>
            <a:xfrm>
              <a:off x="0" y="0"/>
              <a:ext cx="12192000" cy="13716000"/>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Freeform 2"/>
          <p:cNvSpPr/>
          <p:nvPr/>
        </p:nvSpPr>
        <p:spPr>
          <a:xfrm>
            <a:off x="4617833" y="1870955"/>
            <a:ext cx="9052335" cy="4938711"/>
          </a:xfrm>
          <a:custGeom>
            <a:avLst/>
            <a:gdLst/>
            <a:ahLst/>
            <a:cxnLst/>
            <a:rect l="l" t="t" r="r" b="b"/>
            <a:pathLst>
              <a:path w="9052335" h="4938711">
                <a:moveTo>
                  <a:pt x="0" y="0"/>
                </a:moveTo>
                <a:lnTo>
                  <a:pt x="9052334" y="0"/>
                </a:lnTo>
                <a:lnTo>
                  <a:pt x="9052334" y="4938711"/>
                </a:lnTo>
                <a:lnTo>
                  <a:pt x="0" y="4938711"/>
                </a:lnTo>
                <a:lnTo>
                  <a:pt x="0" y="0"/>
                </a:lnTo>
                <a:close/>
              </a:path>
            </a:pathLst>
          </a:custGeom>
          <a:blipFill>
            <a:blip r:embed="rId3"/>
            <a:stretch>
              <a:fillRect l="-5235" t="-27874" r="-4487" b="-24218"/>
            </a:stretch>
          </a:blipFill>
        </p:spPr>
        <p:txBody>
          <a:bodyPr/>
          <a:lstStyle/>
          <a:p>
            <a:endParaRPr lang="en-US" b="1" dirty="0">
              <a:latin typeface="Roboto Slab" pitchFamily="2" charset="0"/>
            </a:endParaRPr>
          </a:p>
        </p:txBody>
      </p:sp>
      <p:grpSp>
        <p:nvGrpSpPr>
          <p:cNvPr id="3" name="Group 3"/>
          <p:cNvGrpSpPr/>
          <p:nvPr/>
        </p:nvGrpSpPr>
        <p:grpSpPr>
          <a:xfrm>
            <a:off x="4264110" y="7164335"/>
            <a:ext cx="9759780" cy="1771254"/>
            <a:chOff x="0" y="-49032"/>
            <a:chExt cx="13013038" cy="2361673"/>
          </a:xfrm>
        </p:grpSpPr>
        <p:sp>
          <p:nvSpPr>
            <p:cNvPr id="4" name="TextBox 4"/>
            <p:cNvSpPr txBox="1"/>
            <p:nvPr/>
          </p:nvSpPr>
          <p:spPr>
            <a:xfrm>
              <a:off x="8983760" y="-49032"/>
              <a:ext cx="4029278" cy="796886"/>
            </a:xfrm>
            <a:prstGeom prst="rect">
              <a:avLst/>
            </a:prstGeom>
          </p:spPr>
          <p:txBody>
            <a:bodyPr lIns="0" tIns="0" rIns="0" bIns="0" rtlCol="0" anchor="t">
              <a:spAutoFit/>
            </a:bodyPr>
            <a:lstStyle/>
            <a:p>
              <a:pPr algn="r">
                <a:lnSpc>
                  <a:spcPts val="5293"/>
                </a:lnSpc>
              </a:pPr>
              <a:r>
                <a:rPr lang="ar-AE" sz="2800" dirty="0">
                  <a:solidFill>
                    <a:srgbClr val="0C2675"/>
                  </a:solidFill>
                  <a:effectLst/>
                  <a:latin typeface="Roboto Slab" pitchFamily="2" charset="0"/>
                </a:rPr>
                <a:t>بخاطر داشته باشید:</a:t>
              </a:r>
              <a:endParaRPr lang="en-US" sz="2742" dirty="0">
                <a:solidFill>
                  <a:srgbClr val="0C2675"/>
                </a:solidFill>
                <a:latin typeface="Roboto Condensed Bold"/>
                <a:cs typeface="Roboto Condensed Bold"/>
              </a:endParaRPr>
            </a:p>
          </p:txBody>
        </p:sp>
        <p:sp>
          <p:nvSpPr>
            <p:cNvPr id="5" name="TextBox 5"/>
            <p:cNvSpPr txBox="1"/>
            <p:nvPr/>
          </p:nvSpPr>
          <p:spPr>
            <a:xfrm>
              <a:off x="0" y="-49032"/>
              <a:ext cx="8561896" cy="2361673"/>
            </a:xfrm>
            <a:prstGeom prst="rect">
              <a:avLst/>
            </a:prstGeom>
          </p:spPr>
          <p:txBody>
            <a:bodyPr lIns="0" tIns="0" rIns="0" bIns="0" rtlCol="0" anchor="t">
              <a:spAutoFit/>
            </a:bodyPr>
            <a:lstStyle/>
            <a:p>
              <a:pPr algn="r">
                <a:lnSpc>
                  <a:spcPts val="3500"/>
                </a:lnSpc>
              </a:pPr>
              <a:r>
                <a:rPr lang="ar-AE" sz="2800" dirty="0">
                  <a:solidFill>
                    <a:srgbClr val="0C2675"/>
                  </a:solidFill>
                  <a:effectLst/>
                  <a:latin typeface="Roboto Slab" pitchFamily="2" charset="0"/>
                </a:rPr>
                <a:t>گر به خانم شما و یا دیگر اعضای فامیل که زن هستند به ترجمان ضرورت دارند، ترجمان درخواست کنند – داکتر شما مکلف است تا خانم تان را طوری معاینه کند که خانم شما قادر به درک آن هستند</a:t>
              </a:r>
              <a:endParaRPr lang="en-US" sz="2500" dirty="0">
                <a:solidFill>
                  <a:srgbClr val="0C2675"/>
                </a:solidFill>
                <a:latin typeface="Roboto Condensed"/>
                <a:cs typeface="Roboto Condensed"/>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9" name="Group 3">
            <a:extLst>
              <a:ext uri="{FF2B5EF4-FFF2-40B4-BE49-F238E27FC236}">
                <a16:creationId xmlns:a16="http://schemas.microsoft.com/office/drawing/2014/main" id="{9FFC73FA-47C8-77F5-6333-B8B302D95F8E}"/>
              </a:ext>
            </a:extLst>
          </p:cNvPr>
          <p:cNvGrpSpPr/>
          <p:nvPr/>
        </p:nvGrpSpPr>
        <p:grpSpPr>
          <a:xfrm>
            <a:off x="15859300" y="4910415"/>
            <a:ext cx="2267599" cy="1073055"/>
            <a:chOff x="0" y="0"/>
            <a:chExt cx="519890" cy="137164"/>
          </a:xfrm>
        </p:grpSpPr>
        <p:sp>
          <p:nvSpPr>
            <p:cNvPr id="10" name="Freeform 4">
              <a:extLst>
                <a:ext uri="{FF2B5EF4-FFF2-40B4-BE49-F238E27FC236}">
                  <a16:creationId xmlns:a16="http://schemas.microsoft.com/office/drawing/2014/main" id="{9A732AE5-B191-1BEE-EBC5-8176C59E5463}"/>
                </a:ext>
              </a:extLst>
            </p:cNvPr>
            <p:cNvSpPr/>
            <p:nvPr/>
          </p:nvSpPr>
          <p:spPr>
            <a:xfrm>
              <a:off x="0" y="0"/>
              <a:ext cx="519890" cy="137164"/>
            </a:xfrm>
            <a:custGeom>
              <a:avLst/>
              <a:gdLst/>
              <a:ahLst/>
              <a:cxnLst/>
              <a:rect l="l" t="t" r="r" b="b"/>
              <a:pathLst>
                <a:path w="519890" h="137164">
                  <a:moveTo>
                    <a:pt x="0" y="0"/>
                  </a:moveTo>
                  <a:lnTo>
                    <a:pt x="519890" y="0"/>
                  </a:lnTo>
                  <a:lnTo>
                    <a:pt x="519890" y="137164"/>
                  </a:lnTo>
                  <a:lnTo>
                    <a:pt x="0" y="137164"/>
                  </a:lnTo>
                  <a:close/>
                </a:path>
              </a:pathLst>
            </a:custGeom>
            <a:solidFill>
              <a:srgbClr val="335929"/>
            </a:solidFill>
          </p:spPr>
          <p:txBody>
            <a:bodyPr/>
            <a:lstStyle/>
            <a:p>
              <a:endParaRPr lang="en-US" b="1" dirty="0">
                <a:latin typeface="Roboto Slab" pitchFamily="2" charset="0"/>
              </a:endParaRPr>
            </a:p>
          </p:txBody>
        </p:sp>
        <p:sp>
          <p:nvSpPr>
            <p:cNvPr id="11" name="TextBox 5">
              <a:extLst>
                <a:ext uri="{FF2B5EF4-FFF2-40B4-BE49-F238E27FC236}">
                  <a16:creationId xmlns:a16="http://schemas.microsoft.com/office/drawing/2014/main" id="{C8F61F09-00E8-85BA-61FA-08CAAFFA3557}"/>
                </a:ext>
              </a:extLst>
            </p:cNvPr>
            <p:cNvSpPr txBox="1"/>
            <p:nvPr/>
          </p:nvSpPr>
          <p:spPr>
            <a:xfrm>
              <a:off x="0" y="-28575"/>
              <a:ext cx="519890"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2" name="TextBox 2"/>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3</a:t>
            </a:r>
          </a:p>
        </p:txBody>
      </p:sp>
      <p:grpSp>
        <p:nvGrpSpPr>
          <p:cNvPr id="3" name="Group 3"/>
          <p:cNvGrpSpPr/>
          <p:nvPr/>
        </p:nvGrpSpPr>
        <p:grpSpPr>
          <a:xfrm>
            <a:off x="9848201" y="3974281"/>
            <a:ext cx="2267599" cy="1073055"/>
            <a:chOff x="0" y="0"/>
            <a:chExt cx="519890" cy="137164"/>
          </a:xfrm>
        </p:grpSpPr>
        <p:sp>
          <p:nvSpPr>
            <p:cNvPr id="4" name="Freeform 4"/>
            <p:cNvSpPr/>
            <p:nvPr/>
          </p:nvSpPr>
          <p:spPr>
            <a:xfrm>
              <a:off x="0" y="0"/>
              <a:ext cx="519890" cy="137164"/>
            </a:xfrm>
            <a:custGeom>
              <a:avLst/>
              <a:gdLst/>
              <a:ahLst/>
              <a:cxnLst/>
              <a:rect l="l" t="t" r="r" b="b"/>
              <a:pathLst>
                <a:path w="519890" h="137164">
                  <a:moveTo>
                    <a:pt x="0" y="0"/>
                  </a:moveTo>
                  <a:lnTo>
                    <a:pt x="519890" y="0"/>
                  </a:lnTo>
                  <a:lnTo>
                    <a:pt x="519890" y="137164"/>
                  </a:lnTo>
                  <a:lnTo>
                    <a:pt x="0" y="137164"/>
                  </a:lnTo>
                  <a:close/>
                </a:path>
              </a:pathLst>
            </a:custGeom>
            <a:solidFill>
              <a:srgbClr val="335929"/>
            </a:solidFill>
          </p:spPr>
          <p:txBody>
            <a:bodyPr/>
            <a:lstStyle/>
            <a:p>
              <a:endParaRPr lang="en-US" b="1" dirty="0">
                <a:latin typeface="Roboto Slab" pitchFamily="2" charset="0"/>
              </a:endParaRPr>
            </a:p>
          </p:txBody>
        </p:sp>
        <p:sp>
          <p:nvSpPr>
            <p:cNvPr id="5" name="TextBox 5"/>
            <p:cNvSpPr txBox="1"/>
            <p:nvPr/>
          </p:nvSpPr>
          <p:spPr>
            <a:xfrm>
              <a:off x="0" y="-28575"/>
              <a:ext cx="519890"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6" name="TextBox 6"/>
          <p:cNvSpPr txBox="1"/>
          <p:nvPr/>
        </p:nvSpPr>
        <p:spPr>
          <a:xfrm>
            <a:off x="9848201" y="2961237"/>
            <a:ext cx="7411098" cy="2958182"/>
          </a:xfrm>
          <a:prstGeom prst="rect">
            <a:avLst/>
          </a:prstGeom>
        </p:spPr>
        <p:txBody>
          <a:bodyPr lIns="0" tIns="0" rIns="0" bIns="0" rtlCol="0" anchor="t">
            <a:spAutoFit/>
          </a:bodyPr>
          <a:lstStyle/>
          <a:p>
            <a:pPr algn="r">
              <a:lnSpc>
                <a:spcPts val="7865"/>
              </a:lnSpc>
            </a:pPr>
            <a:r>
              <a:rPr lang="en-US" sz="5500" b="1" dirty="0" err="1">
                <a:solidFill>
                  <a:srgbClr val="0C2675"/>
                </a:solidFill>
                <a:latin typeface="Roboto Slab" pitchFamily="2" charset="0"/>
                <a:cs typeface="Roboto Slab Bold"/>
              </a:rPr>
              <a:t>خانم</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شما</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و</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یا</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دیگر</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اعضای</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فامیل</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که</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زن</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هستند</a:t>
            </a:r>
            <a:r>
              <a:rPr lang="en-US" sz="5500" b="1" dirty="0">
                <a:solidFill>
                  <a:srgbClr val="0C2675"/>
                </a:solidFill>
                <a:latin typeface="Roboto Slab" pitchFamily="2" charset="0"/>
                <a:cs typeface="Roboto Slab Bold"/>
              </a:rPr>
              <a:t> </a:t>
            </a:r>
            <a:r>
              <a:rPr lang="en-US" sz="5500" b="1" dirty="0" err="1">
                <a:solidFill>
                  <a:srgbClr val="0C2675"/>
                </a:solidFill>
                <a:latin typeface="Roboto Slab" pitchFamily="2" charset="0"/>
                <a:cs typeface="Roboto Slab Bold"/>
              </a:rPr>
              <a:t>در</a:t>
            </a:r>
            <a:r>
              <a:rPr lang="en-US" sz="5500" b="1" dirty="0">
                <a:solidFill>
                  <a:srgbClr val="0C2675"/>
                </a:solidFill>
                <a:latin typeface="Roboto Slab" pitchFamily="2" charset="0"/>
                <a:cs typeface="Roboto Slab Bold"/>
              </a:rPr>
              <a:t> </a:t>
            </a:r>
            <a:r>
              <a:rPr lang="en-US" sz="5500" b="1" dirty="0" err="1">
                <a:solidFill>
                  <a:srgbClr val="FFFFFF"/>
                </a:solidFill>
                <a:latin typeface="Roboto Slab" pitchFamily="2" charset="0"/>
                <a:cs typeface="Roboto Slab Bold"/>
              </a:rPr>
              <a:t>صالون</a:t>
            </a:r>
            <a:r>
              <a:rPr lang="en-US" sz="5500" b="1" dirty="0">
                <a:solidFill>
                  <a:srgbClr val="FFFFFF"/>
                </a:solidFill>
                <a:latin typeface="Roboto Slab" pitchFamily="2" charset="0"/>
                <a:cs typeface="Roboto Slab Bold"/>
              </a:rPr>
              <a:t> </a:t>
            </a:r>
            <a:r>
              <a:rPr lang="en-US" sz="5500" b="1" dirty="0" err="1">
                <a:solidFill>
                  <a:srgbClr val="FFFFFF"/>
                </a:solidFill>
                <a:latin typeface="Roboto Slab" pitchFamily="2" charset="0"/>
                <a:cs typeface="Roboto Slab Bold"/>
              </a:rPr>
              <a:t>انتظار</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منتظر</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نوبت</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خود</a:t>
            </a:r>
            <a:r>
              <a:rPr lang="en-US" sz="5500" dirty="0">
                <a:solidFill>
                  <a:srgbClr val="0C2675"/>
                </a:solidFill>
                <a:latin typeface="Roboto Slab Bold"/>
                <a:cs typeface="Roboto Slab Bold"/>
              </a:rPr>
              <a:t> </a:t>
            </a:r>
            <a:r>
              <a:rPr lang="en-US" sz="5500" dirty="0" err="1">
                <a:solidFill>
                  <a:srgbClr val="0C2675"/>
                </a:solidFill>
                <a:latin typeface="Roboto Slab Bold"/>
                <a:cs typeface="Roboto Slab Bold"/>
              </a:rPr>
              <a:t>میباشند</a:t>
            </a:r>
            <a:endParaRPr lang="en-US" sz="5500" dirty="0">
              <a:solidFill>
                <a:srgbClr val="0C2675"/>
              </a:solidFill>
              <a:latin typeface="Roboto Slab Bold"/>
              <a:cs typeface="Roboto Slab Bold"/>
            </a:endParaRPr>
          </a:p>
        </p:txBody>
      </p:sp>
      <p:grpSp>
        <p:nvGrpSpPr>
          <p:cNvPr id="7" name="Group 7"/>
          <p:cNvGrpSpPr/>
          <p:nvPr/>
        </p:nvGrpSpPr>
        <p:grpSpPr>
          <a:xfrm>
            <a:off x="0" y="0"/>
            <a:ext cx="9144000" cy="10287000"/>
            <a:chOff x="0" y="0"/>
            <a:chExt cx="12192000" cy="13716000"/>
          </a:xfrm>
        </p:grpSpPr>
        <p:pic>
          <p:nvPicPr>
            <p:cNvPr id="8" name="Picture 8"/>
            <p:cNvPicPr>
              <a:picLocks noChangeAspect="1"/>
            </p:cNvPicPr>
            <p:nvPr/>
          </p:nvPicPr>
          <p:blipFill>
            <a:blip r:embed="rId3"/>
            <a:srcRect l="20259" r="20259"/>
            <a:stretch>
              <a:fillRect/>
            </a:stretch>
          </p:blipFill>
          <p:spPr>
            <a:xfrm>
              <a:off x="0" y="0"/>
              <a:ext cx="12192000" cy="13716000"/>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TextBox 2"/>
          <p:cNvSpPr txBox="1"/>
          <p:nvPr/>
        </p:nvSpPr>
        <p:spPr>
          <a:xfrm>
            <a:off x="13067931" y="2536101"/>
            <a:ext cx="3925169" cy="518412"/>
          </a:xfrm>
          <a:prstGeom prst="rect">
            <a:avLst/>
          </a:prstGeom>
        </p:spPr>
        <p:txBody>
          <a:bodyPr lIns="0" tIns="0" rIns="0" bIns="0" rtlCol="0" anchor="t">
            <a:spAutoFit/>
          </a:bodyPr>
          <a:lstStyle/>
          <a:p>
            <a:pPr algn="r">
              <a:lnSpc>
                <a:spcPts val="4632"/>
              </a:lnSpc>
            </a:pPr>
            <a:r>
              <a:rPr lang="en-US" sz="2400" dirty="0" err="1">
                <a:solidFill>
                  <a:srgbClr val="0C2675"/>
                </a:solidFill>
                <a:latin typeface="Roboto Condensed Bold"/>
                <a:cs typeface="Roboto Condensed Bold"/>
              </a:rPr>
              <a:t>مرحله</a:t>
            </a:r>
            <a:r>
              <a:rPr lang="en-US" sz="2400" dirty="0">
                <a:solidFill>
                  <a:srgbClr val="0C2675"/>
                </a:solidFill>
                <a:latin typeface="Roboto Condensed Bold"/>
                <a:cs typeface="Roboto Condensed Bold"/>
              </a:rPr>
              <a:t> 4</a:t>
            </a:r>
          </a:p>
        </p:txBody>
      </p:sp>
      <p:grpSp>
        <p:nvGrpSpPr>
          <p:cNvPr id="3" name="Group 3"/>
          <p:cNvGrpSpPr/>
          <p:nvPr/>
        </p:nvGrpSpPr>
        <p:grpSpPr>
          <a:xfrm>
            <a:off x="14325600" y="3327924"/>
            <a:ext cx="2686549" cy="1073055"/>
            <a:chOff x="0" y="0"/>
            <a:chExt cx="450562" cy="137164"/>
          </a:xfrm>
        </p:grpSpPr>
        <p:sp>
          <p:nvSpPr>
            <p:cNvPr id="4" name="Freeform 4"/>
            <p:cNvSpPr/>
            <p:nvPr/>
          </p:nvSpPr>
          <p:spPr>
            <a:xfrm>
              <a:off x="0" y="0"/>
              <a:ext cx="450562" cy="137164"/>
            </a:xfrm>
            <a:custGeom>
              <a:avLst/>
              <a:gdLst/>
              <a:ahLst/>
              <a:cxnLst/>
              <a:rect l="l" t="t" r="r" b="b"/>
              <a:pathLst>
                <a:path w="450562" h="137164">
                  <a:moveTo>
                    <a:pt x="0" y="0"/>
                  </a:moveTo>
                  <a:lnTo>
                    <a:pt x="450562" y="0"/>
                  </a:lnTo>
                  <a:lnTo>
                    <a:pt x="450562" y="137164"/>
                  </a:lnTo>
                  <a:lnTo>
                    <a:pt x="0" y="137164"/>
                  </a:lnTo>
                  <a:close/>
                </a:path>
              </a:pathLst>
            </a:custGeom>
            <a:solidFill>
              <a:srgbClr val="335929"/>
            </a:solidFill>
          </p:spPr>
          <p:txBody>
            <a:bodyPr/>
            <a:lstStyle/>
            <a:p>
              <a:endParaRPr lang="en-US" b="1" dirty="0">
                <a:latin typeface="Roboto Slab" pitchFamily="2" charset="0"/>
              </a:endParaRPr>
            </a:p>
          </p:txBody>
        </p:sp>
        <p:sp>
          <p:nvSpPr>
            <p:cNvPr id="5" name="TextBox 5"/>
            <p:cNvSpPr txBox="1"/>
            <p:nvPr/>
          </p:nvSpPr>
          <p:spPr>
            <a:xfrm>
              <a:off x="0" y="-28575"/>
              <a:ext cx="450562" cy="165739"/>
            </a:xfrm>
            <a:prstGeom prst="rect">
              <a:avLst/>
            </a:prstGeom>
          </p:spPr>
          <p:txBody>
            <a:bodyPr lIns="50800" tIns="50800" rIns="50800" bIns="50800" rtlCol="0" anchor="ctr"/>
            <a:lstStyle/>
            <a:p>
              <a:pPr algn="ctr">
                <a:lnSpc>
                  <a:spcPts val="1400"/>
                </a:lnSpc>
              </a:pPr>
              <a:endParaRPr b="1" dirty="0">
                <a:latin typeface="Roboto Slab" pitchFamily="2" charset="0"/>
              </a:endParaRPr>
            </a:p>
          </p:txBody>
        </p:sp>
      </p:grpSp>
      <p:sp>
        <p:nvSpPr>
          <p:cNvPr id="6" name="TextBox 6"/>
          <p:cNvSpPr txBox="1"/>
          <p:nvPr/>
        </p:nvSpPr>
        <p:spPr>
          <a:xfrm>
            <a:off x="11405046" y="3345971"/>
            <a:ext cx="5607103" cy="2958182"/>
          </a:xfrm>
          <a:prstGeom prst="rect">
            <a:avLst/>
          </a:prstGeom>
        </p:spPr>
        <p:txBody>
          <a:bodyPr lIns="0" tIns="0" rIns="0" bIns="0" rtlCol="0" anchor="t">
            <a:spAutoFit/>
          </a:bodyPr>
          <a:lstStyle/>
          <a:p>
            <a:pPr algn="r">
              <a:lnSpc>
                <a:spcPts val="7865"/>
              </a:lnSpc>
            </a:pPr>
            <a:r>
              <a:rPr lang="en-US" sz="5500" b="1" dirty="0" err="1">
                <a:solidFill>
                  <a:srgbClr val="FFFFFF"/>
                </a:solidFill>
                <a:latin typeface="Roboto Slab" pitchFamily="2" charset="0"/>
                <a:ea typeface="Roboto Slab" pitchFamily="2" charset="0"/>
                <a:cs typeface="Roboto Slab Bold"/>
              </a:rPr>
              <a:t>علائم</a:t>
            </a:r>
            <a:r>
              <a:rPr lang="en-US" sz="5500" b="1" dirty="0">
                <a:solidFill>
                  <a:srgbClr val="FFFFFF"/>
                </a:solidFill>
                <a:latin typeface="Roboto Slab" pitchFamily="2" charset="0"/>
                <a:ea typeface="Roboto Slab" pitchFamily="2" charset="0"/>
                <a:cs typeface="Roboto Slab Bold"/>
              </a:rPr>
              <a:t> </a:t>
            </a:r>
            <a:r>
              <a:rPr lang="en-US" sz="5500" b="1" dirty="0" err="1">
                <a:solidFill>
                  <a:srgbClr val="FFFFFF"/>
                </a:solidFill>
                <a:latin typeface="Roboto Slab" pitchFamily="2" charset="0"/>
                <a:ea typeface="Roboto Slab" pitchFamily="2" charset="0"/>
                <a:cs typeface="Roboto Slab Bold"/>
              </a:rPr>
              <a:t>حیاتی</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خانم</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شما</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و</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یا</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دیگر</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اعضای</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فامیل</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که</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زن</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هستند</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چک</a:t>
            </a:r>
            <a:r>
              <a:rPr lang="en-US" sz="5500" b="1" dirty="0">
                <a:solidFill>
                  <a:srgbClr val="0C2675"/>
                </a:solidFill>
                <a:latin typeface="Roboto Slab" pitchFamily="2" charset="0"/>
                <a:ea typeface="Roboto Slab" pitchFamily="2" charset="0"/>
                <a:cs typeface="Roboto Slab Bold"/>
              </a:rPr>
              <a:t> </a:t>
            </a:r>
            <a:r>
              <a:rPr lang="en-US" sz="5500" b="1" dirty="0" err="1">
                <a:solidFill>
                  <a:srgbClr val="0C2675"/>
                </a:solidFill>
                <a:latin typeface="Roboto Slab" pitchFamily="2" charset="0"/>
                <a:ea typeface="Roboto Slab" pitchFamily="2" charset="0"/>
                <a:cs typeface="Roboto Slab Bold"/>
              </a:rPr>
              <a:t>میشود</a:t>
            </a:r>
            <a:endParaRPr lang="en-US" sz="5500" b="1" dirty="0">
              <a:solidFill>
                <a:srgbClr val="0C2675"/>
              </a:solidFill>
              <a:latin typeface="Roboto Slab" pitchFamily="2" charset="0"/>
              <a:ea typeface="Roboto Slab" pitchFamily="2" charset="0"/>
              <a:cs typeface="Roboto Slab Bold"/>
            </a:endParaRPr>
          </a:p>
        </p:txBody>
      </p:sp>
      <p:grpSp>
        <p:nvGrpSpPr>
          <p:cNvPr id="7" name="Group 7"/>
          <p:cNvGrpSpPr/>
          <p:nvPr/>
        </p:nvGrpSpPr>
        <p:grpSpPr>
          <a:xfrm>
            <a:off x="0" y="0"/>
            <a:ext cx="9144000" cy="10287000"/>
            <a:chOff x="0" y="0"/>
            <a:chExt cx="12192000" cy="13716000"/>
          </a:xfrm>
        </p:grpSpPr>
        <p:pic>
          <p:nvPicPr>
            <p:cNvPr id="8" name="Picture 8"/>
            <p:cNvPicPr>
              <a:picLocks noChangeAspect="1"/>
            </p:cNvPicPr>
            <p:nvPr/>
          </p:nvPicPr>
          <p:blipFill>
            <a:blip r:embed="rId3"/>
            <a:srcRect t="13343" b="13343"/>
            <a:stretch>
              <a:fillRect/>
            </a:stretch>
          </p:blipFill>
          <p:spPr>
            <a:xfrm>
              <a:off x="0" y="0"/>
              <a:ext cx="12192000" cy="1371600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1933</Words>
  <Application>Microsoft Macintosh PowerPoint</Application>
  <PresentationFormat>Custom</PresentationFormat>
  <Paragraphs>215</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Roboto Condensed Bold</vt:lpstr>
      <vt:lpstr>Arial</vt:lpstr>
      <vt:lpstr>Roboto Slab</vt:lpstr>
      <vt:lpstr>Roboto Slab Bold</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Video 3: Women's Wellness: What Happens at a Women’s Wellness Exam (Dari) (for men)</dc:title>
  <cp:lastModifiedBy>Syreeta L Wilkins</cp:lastModifiedBy>
  <cp:revision>4</cp:revision>
  <dcterms:created xsi:type="dcterms:W3CDTF">2006-08-16T00:00:00Z</dcterms:created>
  <dcterms:modified xsi:type="dcterms:W3CDTF">2024-03-11T17:15:49Z</dcterms:modified>
  <dc:identifier>DAF2ObLjP6w</dc:identifier>
</cp:coreProperties>
</file>