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Roboto Condensed" panose="02000000000000000000" pitchFamily="2" charset="0"/>
      <p:regular r:id="rId25"/>
      <p:bold r:id="rId26"/>
    </p:embeddedFont>
    <p:embeddedFont>
      <p:font typeface="Roboto Condensed Bold" panose="02000000000000000000" pitchFamily="2" charset="0"/>
      <p:regular r:id="rId27"/>
      <p:bold r:id="rId28"/>
    </p:embeddedFont>
    <p:embeddedFont>
      <p:font typeface="Roboto Slab" pitchFamily="2" charset="0"/>
      <p:regular r:id="rId29"/>
      <p:bold r:id="rId30"/>
    </p:embeddedFont>
    <p:embeddedFont>
      <p:font typeface="Roboto Slab Bold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0816" autoAdjust="0"/>
  </p:normalViewPr>
  <p:slideViewPr>
    <p:cSldViewPr>
      <p:cViewPr varScale="1">
        <p:scale>
          <a:sx n="65" d="100"/>
          <a:sy n="65" d="100"/>
        </p:scale>
        <p:origin x="160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 Slab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 Slab" pitchFamily="2" charset="0"/>
              </a:defRPr>
            </a:lvl1pPr>
          </a:lstStyle>
          <a:p>
            <a:fld id="{B7268E1E-0E44-426D-905E-8AD9B19D2182}" type="datetimeFigureOut">
              <a:rPr lang="cs-CZ" smtClean="0"/>
              <a:pPr/>
              <a:t>11.03.2024</a:t>
            </a:fld>
            <a:endParaRPr lang="cs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 Slab" pitchFamily="2" charset="0"/>
              </a:defRPr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 Slab" pitchFamily="2" charset="0"/>
              </a:defRPr>
            </a:lvl1pPr>
          </a:lstStyle>
          <a:p>
            <a:fld id="{871B2431-D351-4C6E-A3CF-9DFAC0E3E050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 Slab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ویډيو</a:t>
            </a:r>
            <a:r>
              <a:rPr lang="en-US" dirty="0"/>
              <a:t> </a:t>
            </a:r>
            <a:r>
              <a:rPr lang="en-US" dirty="0" err="1"/>
              <a:t>ګانې</a:t>
            </a:r>
            <a:r>
              <a:rPr lang="en-US" dirty="0"/>
              <a:t> </a:t>
            </a:r>
            <a:r>
              <a:rPr lang="en-US" dirty="0" err="1"/>
              <a:t>درې</a:t>
            </a:r>
            <a:r>
              <a:rPr lang="en-US" dirty="0"/>
              <a:t> </a:t>
            </a:r>
            <a:r>
              <a:rPr lang="en-US" dirty="0" err="1"/>
              <a:t>برخې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.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هغو</a:t>
            </a:r>
            <a:r>
              <a:rPr lang="en-US" dirty="0"/>
              <a:t> </a:t>
            </a:r>
            <a:r>
              <a:rPr lang="en-US" dirty="0" err="1"/>
              <a:t>افغانو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ده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نوې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امریکا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ایالاتو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راغلي</a:t>
            </a:r>
            <a:r>
              <a:rPr lang="en-US" dirty="0"/>
              <a:t> </a:t>
            </a:r>
            <a:r>
              <a:rPr lang="en-US" dirty="0" err="1"/>
              <a:t>دي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ويډيوګانو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مهمو</a:t>
            </a:r>
            <a:r>
              <a:rPr lang="en-US" dirty="0"/>
              <a:t> </a:t>
            </a:r>
            <a:r>
              <a:rPr lang="en-US" dirty="0" err="1"/>
              <a:t>شیانو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ذکر</a:t>
            </a:r>
            <a:r>
              <a:rPr lang="en-US" dirty="0"/>
              <a:t> </a:t>
            </a:r>
            <a:r>
              <a:rPr lang="en-US" dirty="0" err="1"/>
              <a:t>شوي</a:t>
            </a:r>
            <a:r>
              <a:rPr lang="en-US" dirty="0"/>
              <a:t> </a:t>
            </a:r>
            <a:r>
              <a:rPr lang="en-US" dirty="0" err="1"/>
              <a:t>دي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؛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«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»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وخت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شریک</a:t>
            </a:r>
            <a:r>
              <a:rPr lang="en-US" dirty="0"/>
              <a:t> </a:t>
            </a:r>
            <a:r>
              <a:rPr lang="en-US" dirty="0" err="1"/>
              <a:t>کیږی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لومړۍ</a:t>
            </a:r>
            <a:r>
              <a:rPr lang="en-US" dirty="0"/>
              <a:t> </a:t>
            </a:r>
            <a:r>
              <a:rPr lang="en-US" dirty="0" err="1"/>
              <a:t>ویډیو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تاسو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هغو</a:t>
            </a:r>
            <a:r>
              <a:rPr lang="en-US" dirty="0"/>
              <a:t> </a:t>
            </a:r>
            <a:r>
              <a:rPr lang="en-US" dirty="0" err="1"/>
              <a:t>متخصصینو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آشنا</a:t>
            </a:r>
            <a:r>
              <a:rPr lang="en-US" dirty="0"/>
              <a:t> </a:t>
            </a:r>
            <a:r>
              <a:rPr lang="en-US" dirty="0" err="1"/>
              <a:t>شئ</a:t>
            </a:r>
            <a:r>
              <a:rPr lang="en-US" dirty="0"/>
              <a:t> </a:t>
            </a:r>
            <a:r>
              <a:rPr lang="en-US" dirty="0" err="1"/>
              <a:t>څوک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اداره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هغوی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مېرمنو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پاملرنې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کيدو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مرسته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دوهمه</a:t>
            </a:r>
            <a:r>
              <a:rPr lang="en-US" dirty="0"/>
              <a:t> </a:t>
            </a:r>
            <a:r>
              <a:rPr lang="en-US" dirty="0" err="1"/>
              <a:t>ویډیو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تاسو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امریکا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ایالاتو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حقوقو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لاسه</a:t>
            </a:r>
            <a:r>
              <a:rPr lang="en-US" dirty="0"/>
              <a:t> </a:t>
            </a:r>
            <a:r>
              <a:rPr lang="en-US" dirty="0" err="1"/>
              <a:t>کړی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ميرمنې</a:t>
            </a:r>
            <a:r>
              <a:rPr lang="en-US" dirty="0"/>
              <a:t> </a:t>
            </a:r>
            <a:r>
              <a:rPr lang="en-US" dirty="0" err="1"/>
              <a:t>ورته</a:t>
            </a:r>
            <a:r>
              <a:rPr lang="en-US" dirty="0"/>
              <a:t> </a:t>
            </a:r>
            <a:r>
              <a:rPr lang="en-US" dirty="0" err="1"/>
              <a:t>لاس</a:t>
            </a:r>
            <a:r>
              <a:rPr lang="en-US" dirty="0"/>
              <a:t> </a:t>
            </a:r>
            <a:r>
              <a:rPr lang="en-US" dirty="0" err="1"/>
              <a:t>رسی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.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ویډیو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ځینې</a:t>
            </a:r>
            <a:r>
              <a:rPr lang="en-US" dirty="0"/>
              <a:t> </a:t>
            </a:r>
            <a:r>
              <a:rPr lang="en-US" dirty="0" err="1"/>
              <a:t>نور</a:t>
            </a:r>
            <a:r>
              <a:rPr lang="en-US" dirty="0"/>
              <a:t> </a:t>
            </a:r>
            <a:r>
              <a:rPr lang="en-US" dirty="0" err="1"/>
              <a:t>داسی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شته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تاسو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ډاکټر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ملاقات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سمه</a:t>
            </a:r>
            <a:r>
              <a:rPr lang="en-US" dirty="0"/>
              <a:t> </a:t>
            </a:r>
            <a:r>
              <a:rPr lang="en-US" dirty="0" err="1"/>
              <a:t>توګه</a:t>
            </a:r>
            <a:r>
              <a:rPr lang="en-US" dirty="0"/>
              <a:t> </a:t>
            </a:r>
            <a:r>
              <a:rPr lang="en-US" dirty="0" err="1"/>
              <a:t>پرمخ</a:t>
            </a:r>
            <a:r>
              <a:rPr lang="en-US" dirty="0"/>
              <a:t> </a:t>
            </a:r>
            <a:r>
              <a:rPr lang="en-US" dirty="0" err="1"/>
              <a:t>وړلو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مرسته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درېمه</a:t>
            </a:r>
            <a:r>
              <a:rPr lang="en-US" dirty="0"/>
              <a:t> </a:t>
            </a:r>
            <a:r>
              <a:rPr lang="en-US" dirty="0" err="1"/>
              <a:t>ویډیو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تاسو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ټول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تشریح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«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» </a:t>
            </a:r>
            <a:r>
              <a:rPr lang="en-US" dirty="0" err="1"/>
              <a:t>پرمهال</a:t>
            </a:r>
            <a:r>
              <a:rPr lang="en-US" dirty="0"/>
              <a:t> </a:t>
            </a:r>
            <a:r>
              <a:rPr lang="en-US" dirty="0" err="1"/>
              <a:t>څه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کېږي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راځئ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پیل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کړو</a:t>
            </a:r>
            <a:r>
              <a:rPr lang="en-US" dirty="0"/>
              <a:t>!</a:t>
            </a:r>
          </a:p>
          <a:p>
            <a:endParaRPr lang="en-US"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امریکا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ایالاتو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طبي</a:t>
            </a:r>
            <a:r>
              <a:rPr lang="en-US" dirty="0"/>
              <a:t> </a:t>
            </a:r>
            <a:r>
              <a:rPr lang="en-US" dirty="0" err="1"/>
              <a:t>خدمات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مختلفو</a:t>
            </a:r>
            <a:r>
              <a:rPr lang="en-US" dirty="0"/>
              <a:t> </a:t>
            </a:r>
            <a:r>
              <a:rPr lang="en-US" dirty="0" err="1"/>
              <a:t>طبي</a:t>
            </a:r>
            <a:r>
              <a:rPr lang="en-US" dirty="0"/>
              <a:t> </a:t>
            </a:r>
            <a:r>
              <a:rPr lang="en-US" dirty="0" err="1"/>
              <a:t>متخصصینو</a:t>
            </a:r>
            <a:r>
              <a:rPr lang="en-US" dirty="0"/>
              <a:t> </a:t>
            </a:r>
            <a:r>
              <a:rPr lang="en-US" dirty="0" err="1"/>
              <a:t>لخوا</a:t>
            </a:r>
            <a:r>
              <a:rPr lang="en-US" dirty="0"/>
              <a:t> </a:t>
            </a:r>
            <a:r>
              <a:rPr lang="en-US" dirty="0" err="1"/>
              <a:t>چمتو</a:t>
            </a:r>
            <a:r>
              <a:rPr lang="en-US" dirty="0"/>
              <a:t> </a:t>
            </a:r>
            <a:r>
              <a:rPr lang="en-US" dirty="0" err="1"/>
              <a:t>کیږي</a:t>
            </a:r>
            <a:r>
              <a:rPr lang="en-US" dirty="0"/>
              <a:t>.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ټول</a:t>
            </a:r>
            <a:r>
              <a:rPr lang="en-US" dirty="0"/>
              <a:t> </a:t>
            </a:r>
            <a:r>
              <a:rPr lang="en-US" dirty="0" err="1"/>
              <a:t>طبي</a:t>
            </a:r>
            <a:r>
              <a:rPr lang="en-US" dirty="0"/>
              <a:t> </a:t>
            </a:r>
            <a:r>
              <a:rPr lang="en-US" dirty="0" err="1"/>
              <a:t>متخصصین</a:t>
            </a:r>
            <a:r>
              <a:rPr lang="en-US" dirty="0"/>
              <a:t>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څه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اساسي</a:t>
            </a:r>
            <a:r>
              <a:rPr lang="en-US" dirty="0"/>
              <a:t> </a:t>
            </a:r>
            <a:r>
              <a:rPr lang="en-US" dirty="0" err="1"/>
              <a:t>مواردو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</a:t>
            </a:r>
            <a:r>
              <a:rPr lang="en-US" dirty="0" err="1"/>
              <a:t>پوره</a:t>
            </a:r>
            <a:r>
              <a:rPr lang="en-US" dirty="0"/>
              <a:t> </a:t>
            </a:r>
            <a:r>
              <a:rPr lang="en-US" dirty="0" err="1"/>
              <a:t>پوهه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، </a:t>
            </a:r>
            <a:r>
              <a:rPr lang="en-US" dirty="0" err="1"/>
              <a:t>خو</a:t>
            </a:r>
            <a:r>
              <a:rPr lang="en-US" dirty="0"/>
              <a:t> </a:t>
            </a:r>
            <a:r>
              <a:rPr lang="en-US" dirty="0" err="1"/>
              <a:t>بیا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مشخصه</a:t>
            </a:r>
            <a:r>
              <a:rPr lang="en-US" dirty="0"/>
              <a:t> </a:t>
            </a:r>
            <a:r>
              <a:rPr lang="en-US" dirty="0" err="1"/>
              <a:t>برخه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ځانکړی</a:t>
            </a:r>
            <a:r>
              <a:rPr lang="en-US" dirty="0"/>
              <a:t> </a:t>
            </a:r>
            <a:r>
              <a:rPr lang="en-US" dirty="0" err="1"/>
              <a:t>تخصص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.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اړتیاوو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کتو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، </a:t>
            </a:r>
            <a:r>
              <a:rPr lang="en-US" dirty="0" err="1"/>
              <a:t>ښځې</a:t>
            </a:r>
            <a:r>
              <a:rPr lang="en-US" dirty="0"/>
              <a:t> </a:t>
            </a:r>
            <a:r>
              <a:rPr lang="en-US" dirty="0" err="1"/>
              <a:t>کولای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لاندنیو</a:t>
            </a:r>
            <a:r>
              <a:rPr lang="en-US" dirty="0"/>
              <a:t> </a:t>
            </a:r>
            <a:r>
              <a:rPr lang="en-US" dirty="0" err="1"/>
              <a:t>یوه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څو</a:t>
            </a:r>
            <a:r>
              <a:rPr lang="en-US" dirty="0"/>
              <a:t> </a:t>
            </a:r>
            <a:r>
              <a:rPr lang="en-US" dirty="0" err="1"/>
              <a:t>طبي</a:t>
            </a:r>
            <a:r>
              <a:rPr lang="en-US" dirty="0"/>
              <a:t> </a:t>
            </a:r>
            <a:r>
              <a:rPr lang="en-US" dirty="0" err="1"/>
              <a:t>متخصصینو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مراجعه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مشوره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لاسه</a:t>
            </a:r>
            <a:r>
              <a:rPr lang="en-US" dirty="0"/>
              <a:t> </a:t>
            </a:r>
            <a:r>
              <a:rPr lang="en-US" dirty="0" err="1"/>
              <a:t>کړي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لومړنۍ</a:t>
            </a:r>
            <a:r>
              <a:rPr lang="en-US" dirty="0"/>
              <a:t> </a:t>
            </a:r>
            <a:r>
              <a:rPr lang="en-US" dirty="0" err="1"/>
              <a:t>پاملرنې</a:t>
            </a:r>
            <a:r>
              <a:rPr lang="en-US" dirty="0"/>
              <a:t> </a:t>
            </a:r>
            <a:r>
              <a:rPr lang="en-US" dirty="0" err="1"/>
              <a:t>ډاکتران</a:t>
            </a:r>
            <a:r>
              <a:rPr lang="en-US" dirty="0"/>
              <a:t> (</a:t>
            </a:r>
            <a:r>
              <a:rPr lang="en-US" dirty="0" err="1"/>
              <a:t>یا</a:t>
            </a:r>
            <a:r>
              <a:rPr lang="en-US" dirty="0"/>
              <a:t> Primary Care Physicians, PCPs)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عمومي</a:t>
            </a:r>
            <a:r>
              <a:rPr lang="en-US" dirty="0"/>
              <a:t> </a:t>
            </a:r>
            <a:r>
              <a:rPr lang="en-US" dirty="0" err="1"/>
              <a:t>معالج</a:t>
            </a:r>
            <a:r>
              <a:rPr lang="en-US" dirty="0"/>
              <a:t>، </a:t>
            </a:r>
            <a:r>
              <a:rPr lang="en-US" dirty="0" err="1"/>
              <a:t>فامیلي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، </a:t>
            </a:r>
            <a:r>
              <a:rPr lang="en-US" dirty="0" err="1"/>
              <a:t>داخله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ماشومانو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نوم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پېژندل</a:t>
            </a:r>
            <a:r>
              <a:rPr lang="en-US" dirty="0"/>
              <a:t> </a:t>
            </a:r>
            <a:r>
              <a:rPr lang="en-US" dirty="0" err="1"/>
              <a:t>کېږي</a:t>
            </a:r>
            <a:r>
              <a:rPr lang="en-US" dirty="0"/>
              <a:t>.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عمر</a:t>
            </a:r>
            <a:r>
              <a:rPr lang="en-US" dirty="0"/>
              <a:t> </a:t>
            </a:r>
            <a:r>
              <a:rPr lang="en-US" dirty="0" err="1"/>
              <a:t>لرونکو</a:t>
            </a:r>
            <a:r>
              <a:rPr lang="en-US" dirty="0"/>
              <a:t> </a:t>
            </a:r>
            <a:r>
              <a:rPr lang="en-US" dirty="0" err="1"/>
              <a:t>خلکو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ناروغیو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همدغه</a:t>
            </a:r>
            <a:r>
              <a:rPr lang="en-US" dirty="0"/>
              <a:t> </a:t>
            </a:r>
            <a:r>
              <a:rPr lang="en-US" dirty="0" err="1"/>
              <a:t>ډاکترانو</a:t>
            </a:r>
            <a:r>
              <a:rPr lang="en-US" dirty="0"/>
              <a:t> </a:t>
            </a:r>
            <a:r>
              <a:rPr lang="en-US" dirty="0" err="1"/>
              <a:t>لخوا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کیږی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/>
              <a:t>«OB/GYN» 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OB/GYN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(Obstetrician </a:t>
            </a:r>
            <a:r>
              <a:rPr lang="en-US" dirty="0" err="1"/>
              <a:t>ولادي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/ Gynecologists </a:t>
            </a:r>
            <a:r>
              <a:rPr lang="en-US" dirty="0" err="1"/>
              <a:t>نسايي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) </a:t>
            </a:r>
            <a:r>
              <a:rPr lang="en-US" dirty="0" err="1"/>
              <a:t>لنډیز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.</a:t>
            </a:r>
          </a:p>
          <a:p>
            <a:pPr algn="r"/>
            <a:r>
              <a:rPr lang="en-US" dirty="0" err="1"/>
              <a:t>ولادي</a:t>
            </a:r>
            <a:r>
              <a:rPr lang="en-US" dirty="0"/>
              <a:t> </a:t>
            </a:r>
            <a:r>
              <a:rPr lang="en-US" dirty="0" err="1"/>
              <a:t>ډاکترهغه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امېندوارۍ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زېږون</a:t>
            </a:r>
            <a:r>
              <a:rPr lang="en-US" dirty="0"/>
              <a:t> </a:t>
            </a:r>
            <a:r>
              <a:rPr lang="en-US" dirty="0" err="1"/>
              <a:t>پرمهال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ماشومانو</a:t>
            </a:r>
            <a:r>
              <a:rPr lang="en-US" dirty="0"/>
              <a:t> </a:t>
            </a:r>
            <a:r>
              <a:rPr lang="en-US" dirty="0" err="1"/>
              <a:t>پاملرنه</a:t>
            </a:r>
            <a:r>
              <a:rPr lang="en-US" dirty="0"/>
              <a:t>  </a:t>
            </a:r>
            <a:r>
              <a:rPr lang="en-US" dirty="0" err="1"/>
              <a:t>کوي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نسايي</a:t>
            </a:r>
            <a:r>
              <a:rPr lang="en-US" dirty="0"/>
              <a:t> </a:t>
            </a:r>
            <a:r>
              <a:rPr lang="en-US" dirty="0" err="1"/>
              <a:t>ډاکترهغه</a:t>
            </a:r>
            <a:r>
              <a:rPr lang="en-US" dirty="0"/>
              <a:t> </a:t>
            </a:r>
            <a:r>
              <a:rPr lang="en-US" dirty="0" err="1"/>
              <a:t>ډاکتر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امیندوارۍ</a:t>
            </a:r>
            <a:r>
              <a:rPr lang="en-US" dirty="0"/>
              <a:t> </a:t>
            </a:r>
            <a:r>
              <a:rPr lang="en-US" dirty="0" err="1"/>
              <a:t>پرته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ځانګړي</a:t>
            </a:r>
            <a:r>
              <a:rPr lang="en-US" dirty="0"/>
              <a:t> </a:t>
            </a:r>
            <a:r>
              <a:rPr lang="en-US" dirty="0" err="1"/>
              <a:t>ناروغیو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تخصص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برخه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اکثریت</a:t>
            </a:r>
            <a:r>
              <a:rPr lang="en-US" dirty="0"/>
              <a:t> </a:t>
            </a:r>
            <a:r>
              <a:rPr lang="en-US" dirty="0" err="1"/>
              <a:t>ډاکتران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دواړه</a:t>
            </a:r>
            <a:r>
              <a:rPr lang="en-US" dirty="0"/>
              <a:t> </a:t>
            </a:r>
            <a:r>
              <a:rPr lang="en-US" dirty="0" err="1"/>
              <a:t>دندې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مخ</a:t>
            </a:r>
            <a:r>
              <a:rPr lang="en-US" dirty="0"/>
              <a:t> </a:t>
            </a:r>
            <a:r>
              <a:rPr lang="en-US" dirty="0" err="1"/>
              <a:t>وړي</a:t>
            </a:r>
            <a:endParaRPr lang="en-US" dirty="0"/>
          </a:p>
          <a:p>
            <a:pPr algn="r"/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همدې</a:t>
            </a:r>
            <a:r>
              <a:rPr lang="en-US" dirty="0"/>
              <a:t> </a:t>
            </a:r>
            <a:r>
              <a:rPr lang="en-US" dirty="0" err="1"/>
              <a:t>امله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OB/GYN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نوم</a:t>
            </a:r>
            <a:r>
              <a:rPr lang="en-US" dirty="0"/>
              <a:t> </a:t>
            </a:r>
            <a:r>
              <a:rPr lang="en-US" dirty="0" err="1"/>
              <a:t>یادیږي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/>
              <a:t>OB/GYN </a:t>
            </a:r>
            <a:r>
              <a:rPr lang="en-US" dirty="0" err="1"/>
              <a:t>ډاکتران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تنکۍ</a:t>
            </a:r>
            <a:r>
              <a:rPr lang="en-US" dirty="0"/>
              <a:t> </a:t>
            </a:r>
            <a:r>
              <a:rPr lang="en-US" dirty="0" err="1"/>
              <a:t>ځوانۍ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لوی</a:t>
            </a:r>
            <a:r>
              <a:rPr lang="en-US" dirty="0"/>
              <a:t> </a:t>
            </a:r>
            <a:r>
              <a:rPr lang="en-US" dirty="0" err="1"/>
              <a:t>عمر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میاشتنی</a:t>
            </a:r>
            <a:r>
              <a:rPr lang="en-US" dirty="0"/>
              <a:t> </a:t>
            </a:r>
            <a:r>
              <a:rPr lang="en-US" dirty="0" err="1"/>
              <a:t>عادت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بند</a:t>
            </a:r>
            <a:r>
              <a:rPr lang="en-US" dirty="0"/>
              <a:t> </a:t>
            </a:r>
            <a:r>
              <a:rPr lang="en-US" dirty="0" err="1"/>
              <a:t>شوی</a:t>
            </a:r>
            <a:r>
              <a:rPr lang="en-US" dirty="0"/>
              <a:t> </a:t>
            </a:r>
            <a:r>
              <a:rPr lang="en-US" dirty="0" err="1"/>
              <a:t>وی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ټولو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 </a:t>
            </a:r>
            <a:r>
              <a:rPr lang="en-US" dirty="0" err="1"/>
              <a:t>کوي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متخصصې</a:t>
            </a:r>
            <a:r>
              <a:rPr lang="en-US" dirty="0"/>
              <a:t> </a:t>
            </a:r>
            <a:r>
              <a:rPr lang="en-US" dirty="0" err="1"/>
              <a:t>نرسانې</a:t>
            </a:r>
            <a:r>
              <a:rPr lang="en-US" dirty="0"/>
              <a:t> - </a:t>
            </a:r>
            <a:r>
              <a:rPr lang="en-US" dirty="0" err="1"/>
              <a:t>هغو</a:t>
            </a:r>
            <a:r>
              <a:rPr lang="en-US" dirty="0"/>
              <a:t> </a:t>
            </a:r>
            <a:r>
              <a:rPr lang="en-US" dirty="0" err="1"/>
              <a:t>نرسانو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ویل</a:t>
            </a:r>
            <a:r>
              <a:rPr lang="en-US" dirty="0"/>
              <a:t> </a:t>
            </a:r>
            <a:r>
              <a:rPr lang="en-US" dirty="0" err="1"/>
              <a:t>کېږي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خپل</a:t>
            </a:r>
            <a:r>
              <a:rPr lang="en-US" dirty="0"/>
              <a:t> </a:t>
            </a:r>
            <a:r>
              <a:rPr lang="en-US" dirty="0" err="1"/>
              <a:t>مسلک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تخصص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کچې</a:t>
            </a:r>
            <a:r>
              <a:rPr lang="en-US" dirty="0"/>
              <a:t> </a:t>
            </a:r>
            <a:r>
              <a:rPr lang="en-US" dirty="0" err="1"/>
              <a:t>پوری</a:t>
            </a:r>
            <a:r>
              <a:rPr lang="en-US" dirty="0"/>
              <a:t> </a:t>
            </a:r>
            <a:r>
              <a:rPr lang="en-US" dirty="0" err="1"/>
              <a:t>لوړې</a:t>
            </a:r>
            <a:r>
              <a:rPr lang="en-US" dirty="0"/>
              <a:t> </a:t>
            </a:r>
            <a:r>
              <a:rPr lang="en-US" dirty="0" err="1"/>
              <a:t>زده</a:t>
            </a:r>
            <a:r>
              <a:rPr lang="en-US" dirty="0"/>
              <a:t> </a:t>
            </a:r>
            <a:r>
              <a:rPr lang="en-US" dirty="0" err="1"/>
              <a:t>کړې</a:t>
            </a:r>
            <a:r>
              <a:rPr lang="en-US" dirty="0"/>
              <a:t> 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عالي</a:t>
            </a:r>
            <a:r>
              <a:rPr lang="en-US" dirty="0"/>
              <a:t> </a:t>
            </a:r>
            <a:r>
              <a:rPr lang="en-US" dirty="0" err="1"/>
              <a:t>ډیپلومونه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لاسه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.</a:t>
            </a:r>
          </a:p>
          <a:p>
            <a:pPr algn="r"/>
            <a:r>
              <a:rPr lang="en-US" dirty="0" err="1"/>
              <a:t>هغوی</a:t>
            </a:r>
            <a:r>
              <a:rPr lang="en-US" dirty="0"/>
              <a:t> </a:t>
            </a:r>
            <a:r>
              <a:rPr lang="en-US" dirty="0" err="1"/>
              <a:t>وقایوي</a:t>
            </a:r>
            <a:r>
              <a:rPr lang="en-US" dirty="0"/>
              <a:t> </a:t>
            </a:r>
            <a:r>
              <a:rPr lang="en-US" dirty="0" err="1"/>
              <a:t>پاملرنی</a:t>
            </a:r>
            <a:r>
              <a:rPr lang="en-US" dirty="0"/>
              <a:t> </a:t>
            </a:r>
            <a:r>
              <a:rPr lang="en-US" dirty="0" err="1"/>
              <a:t>وړاندې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ناروغیو</a:t>
            </a:r>
            <a:r>
              <a:rPr lang="en-US" dirty="0"/>
              <a:t> </a:t>
            </a:r>
            <a:r>
              <a:rPr lang="en-US" dirty="0" err="1"/>
              <a:t>تشخیص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هغو</a:t>
            </a:r>
            <a:r>
              <a:rPr lang="en-US" dirty="0"/>
              <a:t> </a:t>
            </a:r>
            <a:r>
              <a:rPr lang="en-US" dirty="0" err="1"/>
              <a:t>کسانو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مراجعه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هغوی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خپلواکه</a:t>
            </a:r>
            <a:r>
              <a:rPr lang="en-US" dirty="0"/>
              <a:t> </a:t>
            </a:r>
            <a:r>
              <a:rPr lang="en-US" dirty="0" err="1"/>
              <a:t>توګه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ډاکترانو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ځای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خدمتونه</a:t>
            </a:r>
            <a:r>
              <a:rPr lang="en-US" dirty="0"/>
              <a:t> </a:t>
            </a:r>
            <a:r>
              <a:rPr lang="en-US" dirty="0" err="1"/>
              <a:t>وړاندې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pPr algn="r"/>
            <a:r>
              <a:rPr lang="en-US" dirty="0"/>
              <a:t>«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» 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کورنۍ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نورو</a:t>
            </a:r>
            <a:r>
              <a:rPr lang="en-US" dirty="0"/>
              <a:t> </a:t>
            </a:r>
            <a:r>
              <a:rPr lang="en-US" dirty="0" err="1"/>
              <a:t>ښځینه</a:t>
            </a:r>
            <a:r>
              <a:rPr lang="en-US" dirty="0"/>
              <a:t> </a:t>
            </a:r>
            <a:r>
              <a:rPr lang="en-US" dirty="0" err="1"/>
              <a:t>غړیو</a:t>
            </a:r>
            <a:r>
              <a:rPr lang="en-US" dirty="0"/>
              <a:t> </a:t>
            </a:r>
            <a:r>
              <a:rPr lang="en-US" dirty="0" err="1"/>
              <a:t>عمومي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کتنې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ښه</a:t>
            </a:r>
            <a:r>
              <a:rPr lang="en-US" dirty="0"/>
              <a:t> </a:t>
            </a:r>
            <a:r>
              <a:rPr lang="en-US" dirty="0" err="1"/>
              <a:t>فرصت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قابله</a:t>
            </a:r>
            <a:r>
              <a:rPr lang="en-US" dirty="0"/>
              <a:t> – </a:t>
            </a:r>
            <a:r>
              <a:rPr lang="en-US" dirty="0" err="1"/>
              <a:t>قابلې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امیندوارو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ماشوم</a:t>
            </a:r>
            <a:r>
              <a:rPr lang="en-US" dirty="0"/>
              <a:t> </a:t>
            </a:r>
            <a:r>
              <a:rPr lang="en-US" dirty="0" err="1"/>
              <a:t>زیږون</a:t>
            </a:r>
            <a:r>
              <a:rPr lang="en-US" dirty="0"/>
              <a:t> </a:t>
            </a:r>
            <a:r>
              <a:rPr lang="en-US" dirty="0" err="1"/>
              <a:t>پر</a:t>
            </a:r>
            <a:r>
              <a:rPr lang="en-US" dirty="0"/>
              <a:t> </a:t>
            </a:r>
            <a:r>
              <a:rPr lang="en-US" dirty="0" err="1"/>
              <a:t>مهال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نوي</a:t>
            </a:r>
            <a:r>
              <a:rPr lang="en-US" dirty="0"/>
              <a:t> </a:t>
            </a:r>
            <a:r>
              <a:rPr lang="en-US" dirty="0" err="1"/>
              <a:t>زیږيدلي</a:t>
            </a:r>
            <a:r>
              <a:rPr lang="en-US" dirty="0"/>
              <a:t> </a:t>
            </a:r>
            <a:r>
              <a:rPr lang="en-US" dirty="0" err="1"/>
              <a:t>ماشوم</a:t>
            </a:r>
            <a:r>
              <a:rPr lang="en-US" dirty="0"/>
              <a:t> </a:t>
            </a:r>
            <a:r>
              <a:rPr lang="en-US" dirty="0" err="1"/>
              <a:t>پاملرنه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زیږون</a:t>
            </a:r>
            <a:r>
              <a:rPr lang="en-US" dirty="0"/>
              <a:t> </a:t>
            </a:r>
            <a:r>
              <a:rPr lang="en-US" dirty="0" err="1"/>
              <a:t>وروسته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ميندو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پاملرنه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. </a:t>
            </a:r>
            <a:r>
              <a:rPr lang="en-US" dirty="0" err="1"/>
              <a:t>قابلې</a:t>
            </a:r>
            <a:r>
              <a:rPr lang="en-US" dirty="0"/>
              <a:t> </a:t>
            </a:r>
            <a:r>
              <a:rPr lang="en-US" dirty="0" err="1"/>
              <a:t>معمولا</a:t>
            </a:r>
            <a:r>
              <a:rPr lang="en-US" dirty="0"/>
              <a:t> </a:t>
            </a:r>
            <a:r>
              <a:rPr lang="en-US" dirty="0" err="1"/>
              <a:t>ډاکټرانې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،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څه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ځینې</a:t>
            </a:r>
            <a:r>
              <a:rPr lang="en-US" dirty="0"/>
              <a:t> </a:t>
            </a:r>
            <a:r>
              <a:rPr lang="en-US" dirty="0" err="1"/>
              <a:t>نرسانې</a:t>
            </a:r>
            <a:r>
              <a:rPr lang="en-US" dirty="0"/>
              <a:t> </a:t>
            </a:r>
            <a:r>
              <a:rPr lang="en-US" dirty="0" err="1"/>
              <a:t>وي</a:t>
            </a:r>
            <a:endParaRPr lang="en-US" dirty="0"/>
          </a:p>
          <a:p>
            <a:pPr algn="r"/>
            <a:r>
              <a:rPr lang="en-US" dirty="0"/>
              <a:t>. </a:t>
            </a:r>
            <a:r>
              <a:rPr lang="en-US" dirty="0" err="1"/>
              <a:t>قابلې</a:t>
            </a:r>
            <a:r>
              <a:rPr lang="en-US" dirty="0"/>
              <a:t> </a:t>
            </a:r>
            <a:r>
              <a:rPr lang="en-US" dirty="0" err="1"/>
              <a:t>کولی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نسایی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ولادي</a:t>
            </a:r>
            <a:r>
              <a:rPr lang="en-US" dirty="0"/>
              <a:t> </a:t>
            </a:r>
            <a:r>
              <a:rPr lang="en-US" dirty="0" err="1"/>
              <a:t>ډاکترانو</a:t>
            </a:r>
            <a:r>
              <a:rPr lang="en-US" dirty="0"/>
              <a:t> (OB/GYNS)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یو</a:t>
            </a:r>
            <a:r>
              <a:rPr lang="en-US" dirty="0"/>
              <a:t> </a:t>
            </a:r>
            <a:r>
              <a:rPr lang="en-US" dirty="0" err="1"/>
              <a:t>ځاې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پخپله</a:t>
            </a:r>
            <a:r>
              <a:rPr lang="en-US" dirty="0"/>
              <a:t> </a:t>
            </a:r>
            <a:r>
              <a:rPr lang="en-US" dirty="0" err="1"/>
              <a:t>کار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تاسو</a:t>
            </a:r>
            <a:r>
              <a:rPr lang="en-US" dirty="0"/>
              <a:t> </a:t>
            </a:r>
            <a:r>
              <a:rPr lang="en-US" dirty="0" err="1"/>
              <a:t>کولای</a:t>
            </a:r>
            <a:r>
              <a:rPr lang="en-US" dirty="0"/>
              <a:t> </a:t>
            </a:r>
            <a:r>
              <a:rPr lang="en-US" dirty="0" err="1"/>
              <a:t>شئ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امریکا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ایالاتو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بېلابېلو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مسلک</a:t>
            </a:r>
            <a:r>
              <a:rPr lang="en-US" dirty="0"/>
              <a:t> </a:t>
            </a:r>
            <a:r>
              <a:rPr lang="en-US" dirty="0" err="1"/>
              <a:t>کار</a:t>
            </a:r>
            <a:r>
              <a:rPr lang="en-US" dirty="0"/>
              <a:t> </a:t>
            </a:r>
            <a:r>
              <a:rPr lang="en-US" dirty="0" err="1"/>
              <a:t>کوونکو</a:t>
            </a:r>
            <a:r>
              <a:rPr lang="en-US" dirty="0"/>
              <a:t> </a:t>
            </a:r>
            <a:r>
              <a:rPr lang="en-US" dirty="0" err="1"/>
              <a:t>څخه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لاسه</a:t>
            </a:r>
            <a:r>
              <a:rPr lang="en-US" dirty="0"/>
              <a:t> </a:t>
            </a:r>
            <a:r>
              <a:rPr lang="en-US" dirty="0" err="1"/>
              <a:t>کړئ</a:t>
            </a:r>
            <a:r>
              <a:rPr lang="en-US" dirty="0"/>
              <a:t>.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ایالاتو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څوک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حقوق</a:t>
            </a:r>
            <a:r>
              <a:rPr lang="en-US" dirty="0"/>
              <a:t> </a:t>
            </a:r>
            <a:r>
              <a:rPr lang="en-US" dirty="0" err="1"/>
              <a:t>لري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ناروغ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روغتیايي</a:t>
            </a:r>
            <a:r>
              <a:rPr lang="en-US" dirty="0"/>
              <a:t> </a:t>
            </a:r>
            <a:r>
              <a:rPr lang="en-US" dirty="0" err="1"/>
              <a:t>حقوقو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لا</a:t>
            </a:r>
            <a:r>
              <a:rPr lang="en-US" dirty="0"/>
              <a:t> </a:t>
            </a:r>
            <a:r>
              <a:rPr lang="en-US" dirty="0" err="1"/>
              <a:t>زیاتو</a:t>
            </a:r>
            <a:r>
              <a:rPr lang="en-US" dirty="0"/>
              <a:t> </a:t>
            </a:r>
            <a:r>
              <a:rPr lang="en-US" dirty="0" err="1"/>
              <a:t>معلوماتو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لاسه</a:t>
            </a:r>
            <a:r>
              <a:rPr lang="en-US" dirty="0"/>
              <a:t> </a:t>
            </a:r>
            <a:r>
              <a:rPr lang="en-US" dirty="0" err="1"/>
              <a:t>کولو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برنامې</a:t>
            </a:r>
            <a:r>
              <a:rPr lang="en-US" dirty="0"/>
              <a:t> </a:t>
            </a:r>
            <a:r>
              <a:rPr lang="en-US" dirty="0" err="1"/>
              <a:t>دویمه</a:t>
            </a:r>
            <a:r>
              <a:rPr lang="en-US" dirty="0"/>
              <a:t> </a:t>
            </a:r>
            <a:r>
              <a:rPr lang="en-US" dirty="0" err="1"/>
              <a:t>ویډیو</a:t>
            </a:r>
            <a:r>
              <a:rPr lang="en-US" dirty="0"/>
              <a:t> </a:t>
            </a:r>
            <a:r>
              <a:rPr lang="en-US" dirty="0" err="1"/>
              <a:t>وګورئ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دریمه</a:t>
            </a:r>
            <a:r>
              <a:rPr lang="en-US" dirty="0"/>
              <a:t> </a:t>
            </a:r>
            <a:r>
              <a:rPr lang="en-US" dirty="0" err="1"/>
              <a:t>ویډیو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به</a:t>
            </a:r>
            <a:r>
              <a:rPr lang="en-US" dirty="0"/>
              <a:t> </a:t>
            </a:r>
            <a:r>
              <a:rPr lang="en-US" dirty="0" err="1"/>
              <a:t>تاسو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ټول</a:t>
            </a:r>
            <a:r>
              <a:rPr lang="en-US" dirty="0"/>
              <a:t> </a:t>
            </a:r>
            <a:r>
              <a:rPr lang="en-US" dirty="0" err="1"/>
              <a:t>معلومات</a:t>
            </a:r>
            <a:r>
              <a:rPr lang="en-US" dirty="0"/>
              <a:t> </a:t>
            </a:r>
            <a:r>
              <a:rPr lang="en-US" dirty="0" err="1"/>
              <a:t>تشریح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«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» </a:t>
            </a:r>
            <a:r>
              <a:rPr lang="en-US" dirty="0" err="1"/>
              <a:t>پرمهال</a:t>
            </a:r>
            <a:r>
              <a:rPr lang="en-US" dirty="0"/>
              <a:t> </a:t>
            </a:r>
            <a:r>
              <a:rPr lang="en-US" dirty="0" err="1"/>
              <a:t>څه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کېږي</a:t>
            </a:r>
            <a:r>
              <a:rPr lang="en-US" dirty="0"/>
              <a:t>.</a:t>
            </a:r>
          </a:p>
          <a:p>
            <a:endParaRPr lang="en-US" dirty="0"/>
          </a:p>
          <a:p>
            <a:pPr algn="r"/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ویډیو</a:t>
            </a:r>
            <a:r>
              <a:rPr lang="en-US" dirty="0"/>
              <a:t> </a:t>
            </a:r>
            <a:r>
              <a:rPr lang="en-US" dirty="0" err="1"/>
              <a:t>کتلو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مو</a:t>
            </a:r>
            <a:r>
              <a:rPr lang="en-US" dirty="0"/>
              <a:t> </a:t>
            </a:r>
            <a:r>
              <a:rPr lang="en-US" dirty="0" err="1"/>
              <a:t>مننه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خدای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امن</a:t>
            </a:r>
            <a:r>
              <a:rPr lang="en-US" dirty="0"/>
              <a:t>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فزیکي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، </a:t>
            </a:r>
            <a:r>
              <a:rPr lang="en-US" dirty="0" err="1"/>
              <a:t>رواني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ټولنیز</a:t>
            </a:r>
            <a:r>
              <a:rPr lang="en-US" dirty="0"/>
              <a:t> </a:t>
            </a:r>
            <a:r>
              <a:rPr lang="en-US" dirty="0" err="1"/>
              <a:t>وضعیت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دي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قد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وزن</a:t>
            </a:r>
            <a:r>
              <a:rPr lang="en-US" dirty="0"/>
              <a:t> 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وینې</a:t>
            </a:r>
            <a:r>
              <a:rPr lang="en-US" dirty="0"/>
              <a:t> </a:t>
            </a:r>
            <a:r>
              <a:rPr lang="en-US" dirty="0" err="1"/>
              <a:t>فشار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نبض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، </a:t>
            </a:r>
            <a:r>
              <a:rPr lang="en-US" dirty="0" err="1"/>
              <a:t>واکسینونو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نور</a:t>
            </a:r>
            <a:r>
              <a:rPr lang="en-US" dirty="0"/>
              <a:t> </a:t>
            </a:r>
            <a:r>
              <a:rPr lang="en-US" dirty="0" err="1"/>
              <a:t>داسې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ورته</a:t>
            </a:r>
            <a:r>
              <a:rPr lang="en-US" dirty="0"/>
              <a:t> </a:t>
            </a:r>
            <a:r>
              <a:rPr lang="en-US" dirty="0" err="1"/>
              <a:t>اړتیا</a:t>
            </a:r>
            <a:r>
              <a:rPr lang="en-US" dirty="0"/>
              <a:t> </a:t>
            </a:r>
            <a:r>
              <a:rPr lang="en-US" dirty="0" err="1"/>
              <a:t>لیدل</a:t>
            </a:r>
            <a:r>
              <a:rPr lang="en-US" dirty="0"/>
              <a:t> </a:t>
            </a:r>
            <a:r>
              <a:rPr lang="en-US" dirty="0" err="1"/>
              <a:t>کيږي</a:t>
            </a:r>
            <a:r>
              <a:rPr lang="en-US" dirty="0"/>
              <a:t>،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دي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معمولا</a:t>
            </a:r>
            <a:r>
              <a:rPr lang="en-US" dirty="0"/>
              <a:t> </a:t>
            </a:r>
            <a:r>
              <a:rPr lang="en-US" dirty="0" err="1"/>
              <a:t>درې</a:t>
            </a:r>
            <a:r>
              <a:rPr lang="en-US" dirty="0"/>
              <a:t> </a:t>
            </a:r>
            <a:r>
              <a:rPr lang="en-US" dirty="0" err="1"/>
              <a:t>شیان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: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سینې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حوصلې</a:t>
            </a:r>
            <a:r>
              <a:rPr lang="en-US" dirty="0"/>
              <a:t> </a:t>
            </a:r>
            <a:r>
              <a:rPr lang="en-US" dirty="0" err="1"/>
              <a:t>معاینه</a:t>
            </a:r>
            <a:r>
              <a:rPr lang="en-US" dirty="0"/>
              <a:t> ،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پاپ</a:t>
            </a:r>
            <a:r>
              <a:rPr lang="en-US" dirty="0"/>
              <a:t> </a:t>
            </a:r>
            <a:r>
              <a:rPr lang="en-US" dirty="0" err="1"/>
              <a:t>ازموینه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امریکا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ایالاتو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ډاکټرانو</a:t>
            </a:r>
            <a:r>
              <a:rPr lang="en-US" dirty="0"/>
              <a:t> </a:t>
            </a:r>
            <a:r>
              <a:rPr lang="en-US" dirty="0" err="1"/>
              <a:t>وړاندیز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عمر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۲۱ </a:t>
            </a:r>
            <a:r>
              <a:rPr lang="en-US" dirty="0" err="1"/>
              <a:t>کلنۍ</a:t>
            </a:r>
            <a:r>
              <a:rPr lang="en-US" dirty="0"/>
              <a:t> </a:t>
            </a:r>
            <a:r>
              <a:rPr lang="en-US" dirty="0" err="1"/>
              <a:t>ته</a:t>
            </a:r>
            <a:r>
              <a:rPr lang="en-US" dirty="0"/>
              <a:t> </a:t>
            </a:r>
            <a:r>
              <a:rPr lang="en-US" dirty="0" err="1"/>
              <a:t>ورسيږي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جنسي</a:t>
            </a:r>
            <a:r>
              <a:rPr lang="en-US" dirty="0"/>
              <a:t> </a:t>
            </a:r>
            <a:r>
              <a:rPr lang="en-US" dirty="0" err="1"/>
              <a:t>اړیکې</a:t>
            </a:r>
            <a:r>
              <a:rPr lang="en-US" dirty="0"/>
              <a:t> </a:t>
            </a:r>
            <a:r>
              <a:rPr lang="en-US" dirty="0" err="1"/>
              <a:t>پیل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، </a:t>
            </a:r>
            <a:r>
              <a:rPr lang="en-US" dirty="0" err="1"/>
              <a:t>باید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"</a:t>
            </a:r>
            <a:r>
              <a:rPr lang="en-US" dirty="0" err="1"/>
              <a:t>ښځو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معاینې</a:t>
            </a:r>
            <a:r>
              <a:rPr lang="en-US" dirty="0"/>
              <a:t>" </a:t>
            </a:r>
            <a:r>
              <a:rPr lang="en-US" dirty="0" err="1"/>
              <a:t>پیل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کېدای</a:t>
            </a:r>
            <a:r>
              <a:rPr lang="en-US" dirty="0"/>
              <a:t> </a:t>
            </a:r>
            <a:r>
              <a:rPr lang="en-US" dirty="0" err="1"/>
              <a:t>شی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افغانستان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ډاکټرانو</a:t>
            </a:r>
            <a:r>
              <a:rPr lang="en-US" dirty="0"/>
              <a:t> </a:t>
            </a:r>
            <a:r>
              <a:rPr lang="en-US" dirty="0" err="1"/>
              <a:t>وړاندیز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امریکا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آيالاتو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توپیر</a:t>
            </a:r>
            <a:r>
              <a:rPr lang="en-US" dirty="0"/>
              <a:t> </a:t>
            </a:r>
            <a:r>
              <a:rPr lang="en-US" dirty="0" err="1"/>
              <a:t>ولري</a:t>
            </a:r>
            <a:r>
              <a:rPr lang="en-US" dirty="0"/>
              <a:t>.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دلیل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دی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متحده</a:t>
            </a:r>
            <a:r>
              <a:rPr lang="en-US" dirty="0"/>
              <a:t> </a:t>
            </a:r>
            <a:r>
              <a:rPr lang="en-US" dirty="0" err="1"/>
              <a:t>ایالاتو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ډاکټران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وړاندیز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ټولو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کوي</a:t>
            </a:r>
            <a:r>
              <a:rPr lang="en-US" dirty="0"/>
              <a:t> ، </a:t>
            </a:r>
            <a:r>
              <a:rPr lang="en-US" dirty="0" err="1"/>
              <a:t>که</a:t>
            </a:r>
            <a:r>
              <a:rPr lang="en-US" dirty="0"/>
              <a:t> </a:t>
            </a:r>
            <a:r>
              <a:rPr lang="en-US" dirty="0" err="1"/>
              <a:t>دوی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جنسي</a:t>
            </a:r>
            <a:r>
              <a:rPr lang="en-US" dirty="0"/>
              <a:t> </a:t>
            </a:r>
            <a:r>
              <a:rPr lang="en-US" dirty="0" err="1"/>
              <a:t>توګه</a:t>
            </a:r>
            <a:r>
              <a:rPr lang="en-US" dirty="0"/>
              <a:t> </a:t>
            </a:r>
            <a:r>
              <a:rPr lang="en-US" dirty="0" err="1"/>
              <a:t>فعال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،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algn="r"/>
            <a:r>
              <a:rPr lang="en-US" dirty="0" err="1"/>
              <a:t>ځکه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ازموینې</a:t>
            </a:r>
            <a:r>
              <a:rPr lang="en-US" dirty="0"/>
              <a:t> </a:t>
            </a:r>
            <a:r>
              <a:rPr lang="en-US" dirty="0" err="1"/>
              <a:t>کولای</a:t>
            </a:r>
            <a:r>
              <a:rPr lang="en-US" dirty="0"/>
              <a:t> </a:t>
            </a:r>
            <a:r>
              <a:rPr lang="en-US" dirty="0" err="1"/>
              <a:t>شي</a:t>
            </a:r>
            <a:r>
              <a:rPr lang="en-US" dirty="0"/>
              <a:t> </a:t>
            </a:r>
            <a:r>
              <a:rPr lang="en-US" dirty="0" err="1"/>
              <a:t>روغتیایی</a:t>
            </a:r>
            <a:r>
              <a:rPr lang="en-US" dirty="0"/>
              <a:t> </a:t>
            </a:r>
            <a:r>
              <a:rPr lang="en-US" dirty="0" err="1"/>
              <a:t>ستونزې</a:t>
            </a:r>
            <a:r>
              <a:rPr lang="en-US" dirty="0"/>
              <a:t> </a:t>
            </a:r>
            <a:r>
              <a:rPr lang="en-US" dirty="0" err="1"/>
              <a:t>ژر</a:t>
            </a:r>
            <a:r>
              <a:rPr lang="en-US" dirty="0"/>
              <a:t> </a:t>
            </a:r>
            <a:r>
              <a:rPr lang="en-US" dirty="0" err="1"/>
              <a:t>تر</a:t>
            </a:r>
            <a:r>
              <a:rPr lang="en-US" dirty="0"/>
              <a:t> </a:t>
            </a:r>
            <a:r>
              <a:rPr lang="en-US" dirty="0" err="1"/>
              <a:t>ژره</a:t>
            </a:r>
            <a:r>
              <a:rPr lang="en-US" dirty="0"/>
              <a:t> </a:t>
            </a:r>
            <a:r>
              <a:rPr lang="en-US" dirty="0" err="1"/>
              <a:t>تشخیص</a:t>
            </a:r>
            <a:r>
              <a:rPr lang="en-US" dirty="0"/>
              <a:t> </a:t>
            </a:r>
            <a:r>
              <a:rPr lang="en-US" dirty="0" err="1"/>
              <a:t>کړي</a:t>
            </a:r>
            <a:r>
              <a:rPr lang="en-US" dirty="0"/>
              <a:t>،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داسی</a:t>
            </a:r>
            <a:r>
              <a:rPr lang="en-US" dirty="0"/>
              <a:t> </a:t>
            </a:r>
            <a:r>
              <a:rPr lang="en-US" dirty="0" err="1"/>
              <a:t>حلت</a:t>
            </a:r>
            <a:r>
              <a:rPr lang="en-US" dirty="0"/>
              <a:t> </a:t>
            </a:r>
            <a:r>
              <a:rPr lang="en-US" dirty="0" err="1"/>
              <a:t>کی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درملنه</a:t>
            </a:r>
            <a:r>
              <a:rPr lang="en-US" dirty="0"/>
              <a:t> </a:t>
            </a:r>
            <a:r>
              <a:rPr lang="en-US" dirty="0" err="1"/>
              <a:t>یې</a:t>
            </a:r>
            <a:r>
              <a:rPr lang="en-US" dirty="0"/>
              <a:t> </a:t>
            </a:r>
            <a:r>
              <a:rPr lang="en-US" dirty="0" err="1"/>
              <a:t>اسانه</a:t>
            </a:r>
            <a:r>
              <a:rPr lang="en-US" dirty="0"/>
              <a:t> </a:t>
            </a:r>
            <a:r>
              <a:rPr lang="en-US" dirty="0" err="1"/>
              <a:t>وي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dirty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algn="r"/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نه</a:t>
            </a:r>
            <a:r>
              <a:rPr lang="en-US" dirty="0"/>
              <a:t> </a:t>
            </a:r>
            <a:r>
              <a:rPr lang="en-US" dirty="0" err="1"/>
              <a:t>یوازې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وخت</a:t>
            </a:r>
            <a:r>
              <a:rPr lang="en-US" dirty="0"/>
              <a:t> </a:t>
            </a:r>
            <a:r>
              <a:rPr lang="en-US" dirty="0" err="1"/>
              <a:t>ترسره</a:t>
            </a:r>
            <a:r>
              <a:rPr lang="en-US" dirty="0"/>
              <a:t> </a:t>
            </a:r>
            <a:r>
              <a:rPr lang="en-US" dirty="0" err="1"/>
              <a:t>کیږي</a:t>
            </a:r>
            <a:r>
              <a:rPr lang="en-US" dirty="0"/>
              <a:t> </a:t>
            </a:r>
            <a:r>
              <a:rPr lang="en-US" dirty="0" err="1"/>
              <a:t>کله</a:t>
            </a:r>
            <a:r>
              <a:rPr lang="en-US" dirty="0"/>
              <a:t> </a:t>
            </a:r>
            <a:r>
              <a:rPr lang="en-US" dirty="0" err="1"/>
              <a:t>چې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میرمن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ستونزه</a:t>
            </a:r>
            <a:r>
              <a:rPr lang="en-US" dirty="0"/>
              <a:t> </a:t>
            </a:r>
            <a:r>
              <a:rPr lang="en-US" dirty="0" err="1"/>
              <a:t>ولري</a:t>
            </a:r>
            <a:r>
              <a:rPr lang="en-US" dirty="0"/>
              <a:t> </a:t>
            </a:r>
            <a:r>
              <a:rPr lang="en-US" dirty="0" err="1"/>
              <a:t>بلکې</a:t>
            </a:r>
            <a:r>
              <a:rPr lang="en-US" dirty="0"/>
              <a:t>، </a:t>
            </a:r>
            <a:r>
              <a:rPr lang="en-US" dirty="0" err="1"/>
              <a:t>دا</a:t>
            </a:r>
            <a:r>
              <a:rPr lang="en-US" dirty="0"/>
              <a:t> </a:t>
            </a:r>
            <a:r>
              <a:rPr lang="en-US" dirty="0" err="1"/>
              <a:t>معاینات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منظم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ستاسو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میرمنې</a:t>
            </a:r>
            <a:r>
              <a:rPr lang="en-US" dirty="0"/>
              <a:t> </a:t>
            </a:r>
            <a:r>
              <a:rPr lang="en-US" dirty="0" err="1"/>
              <a:t>عمومي</a:t>
            </a:r>
            <a:r>
              <a:rPr lang="en-US" dirty="0"/>
              <a:t> </a:t>
            </a:r>
            <a:r>
              <a:rPr lang="en-US" dirty="0" err="1"/>
              <a:t>روغتیا</a:t>
            </a:r>
            <a:r>
              <a:rPr lang="en-US" dirty="0"/>
              <a:t> </a:t>
            </a:r>
            <a:r>
              <a:rPr lang="en-US" dirty="0" err="1"/>
              <a:t>ارزوي</a:t>
            </a:r>
            <a:r>
              <a:rPr lang="en-US" dirty="0"/>
              <a:t>.</a:t>
            </a:r>
          </a:p>
          <a:p>
            <a:pPr algn="r"/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دې</a:t>
            </a:r>
            <a:r>
              <a:rPr lang="en-US" dirty="0"/>
              <a:t> </a:t>
            </a:r>
            <a:r>
              <a:rPr lang="en-US" dirty="0" err="1"/>
              <a:t>معایناتو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ستاسې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کورنۍ</a:t>
            </a:r>
            <a:r>
              <a:rPr lang="en-US" dirty="0"/>
              <a:t> </a:t>
            </a:r>
            <a:r>
              <a:rPr lang="en-US" dirty="0" err="1"/>
              <a:t>نورو</a:t>
            </a:r>
            <a:r>
              <a:rPr lang="en-US" dirty="0"/>
              <a:t> </a:t>
            </a:r>
            <a:r>
              <a:rPr lang="en-US" dirty="0" err="1"/>
              <a:t>ښځینه</a:t>
            </a:r>
            <a:r>
              <a:rPr lang="en-US" dirty="0"/>
              <a:t> </a:t>
            </a:r>
            <a:r>
              <a:rPr lang="en-US" dirty="0" err="1"/>
              <a:t>غړیو</a:t>
            </a:r>
            <a:r>
              <a:rPr lang="en-US" dirty="0"/>
              <a:t> </a:t>
            </a:r>
            <a:r>
              <a:rPr lang="en-US" dirty="0" err="1"/>
              <a:t>لپاره</a:t>
            </a:r>
            <a:r>
              <a:rPr lang="en-US" dirty="0"/>
              <a:t> </a:t>
            </a:r>
            <a:r>
              <a:rPr lang="en-US" dirty="0" err="1"/>
              <a:t>شخصي</a:t>
            </a:r>
            <a:r>
              <a:rPr lang="en-US" dirty="0"/>
              <a:t> </a:t>
            </a:r>
            <a:r>
              <a:rPr lang="en-US" dirty="0" err="1"/>
              <a:t>ځای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چمتو</a:t>
            </a:r>
            <a:r>
              <a:rPr lang="en-US" dirty="0"/>
              <a:t> </a:t>
            </a:r>
            <a:r>
              <a:rPr lang="en-US" dirty="0" err="1"/>
              <a:t>کیږي</a:t>
            </a:r>
            <a:r>
              <a:rPr lang="en-US" dirty="0"/>
              <a:t> </a:t>
            </a:r>
            <a:r>
              <a:rPr lang="en-US" dirty="0" err="1"/>
              <a:t>ترڅو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هر</a:t>
            </a:r>
            <a:r>
              <a:rPr lang="en-US" dirty="0"/>
              <a:t> </a:t>
            </a:r>
            <a:r>
              <a:rPr lang="en-US" dirty="0" err="1"/>
              <a:t>ډول</a:t>
            </a:r>
            <a:r>
              <a:rPr lang="en-US" dirty="0"/>
              <a:t> </a:t>
            </a:r>
            <a:r>
              <a:rPr lang="en-US" dirty="0" err="1"/>
              <a:t>اندیښنو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</a:t>
            </a:r>
            <a:r>
              <a:rPr lang="en-US" dirty="0" err="1"/>
              <a:t>له</a:t>
            </a:r>
            <a:r>
              <a:rPr lang="en-US" dirty="0"/>
              <a:t> </a:t>
            </a:r>
            <a:r>
              <a:rPr lang="en-US" dirty="0" err="1"/>
              <a:t>خپل</a:t>
            </a:r>
            <a:r>
              <a:rPr lang="en-US" dirty="0"/>
              <a:t> </a:t>
            </a:r>
            <a:r>
              <a:rPr lang="en-US" dirty="0" err="1"/>
              <a:t>ډاکټر</a:t>
            </a:r>
            <a:r>
              <a:rPr lang="en-US" dirty="0"/>
              <a:t> </a:t>
            </a:r>
            <a:r>
              <a:rPr lang="en-US" dirty="0" err="1"/>
              <a:t>سره</a:t>
            </a:r>
            <a:r>
              <a:rPr lang="en-US" dirty="0"/>
              <a:t> </a:t>
            </a:r>
            <a:r>
              <a:rPr lang="en-US" dirty="0" err="1"/>
              <a:t>خبرې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هم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میرمنو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روغتیایي</a:t>
            </a:r>
            <a:r>
              <a:rPr lang="en-US" dirty="0"/>
              <a:t> </a:t>
            </a:r>
            <a:r>
              <a:rPr lang="en-US" dirty="0" err="1"/>
              <a:t>حالت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اړه</a:t>
            </a:r>
            <a:r>
              <a:rPr lang="en-US" dirty="0"/>
              <a:t> </a:t>
            </a:r>
            <a:r>
              <a:rPr lang="en-US" dirty="0" err="1"/>
              <a:t>پوښتنې</a:t>
            </a:r>
            <a:r>
              <a:rPr lang="en-US" dirty="0"/>
              <a:t> </a:t>
            </a:r>
            <a:r>
              <a:rPr lang="en-US" dirty="0" err="1"/>
              <a:t>وکړي</a:t>
            </a:r>
            <a:r>
              <a:rPr lang="en-US" dirty="0"/>
              <a:t> </a:t>
            </a:r>
            <a:r>
              <a:rPr lang="en-US" dirty="0" err="1"/>
              <a:t>چی</a:t>
            </a:r>
            <a:r>
              <a:rPr lang="en-US" dirty="0"/>
              <a:t> </a:t>
            </a:r>
            <a:r>
              <a:rPr lang="en-US" dirty="0" err="1"/>
              <a:t>په</a:t>
            </a:r>
            <a:r>
              <a:rPr lang="en-US" dirty="0"/>
              <a:t> </a:t>
            </a:r>
            <a:r>
              <a:rPr lang="en-US" dirty="0" err="1"/>
              <a:t>هغه</a:t>
            </a:r>
            <a:r>
              <a:rPr lang="en-US" dirty="0"/>
              <a:t> </a:t>
            </a:r>
            <a:r>
              <a:rPr lang="en-US" dirty="0" err="1"/>
              <a:t>کې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حیض</a:t>
            </a:r>
            <a:r>
              <a:rPr lang="en-US" dirty="0"/>
              <a:t> </a:t>
            </a:r>
            <a:r>
              <a:rPr lang="en-US" dirty="0" err="1"/>
              <a:t>ناروغۍ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یا</a:t>
            </a:r>
            <a:r>
              <a:rPr lang="en-US" dirty="0"/>
              <a:t>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وینې</a:t>
            </a:r>
            <a:r>
              <a:rPr lang="en-US" dirty="0"/>
              <a:t> </a:t>
            </a:r>
            <a:r>
              <a:rPr lang="en-US" dirty="0" err="1"/>
              <a:t>جریان</a:t>
            </a:r>
            <a:r>
              <a:rPr lang="en-US" dirty="0"/>
              <a:t> 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مزاج</a:t>
            </a:r>
            <a:r>
              <a:rPr lang="en-US" dirty="0"/>
              <a:t> </a:t>
            </a:r>
            <a:r>
              <a:rPr lang="en-US" dirty="0" err="1"/>
              <a:t>بدلون</a:t>
            </a:r>
            <a:r>
              <a:rPr lang="en-US" dirty="0"/>
              <a:t> 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حیض</a:t>
            </a:r>
            <a:r>
              <a:rPr lang="en-US" dirty="0"/>
              <a:t> </a:t>
            </a:r>
            <a:r>
              <a:rPr lang="en-US" dirty="0" err="1"/>
              <a:t>پرمهال</a:t>
            </a:r>
            <a:r>
              <a:rPr lang="en-US" dirty="0"/>
              <a:t> </a:t>
            </a:r>
            <a:r>
              <a:rPr lang="en-US" dirty="0" err="1"/>
              <a:t>شدید</a:t>
            </a:r>
            <a:r>
              <a:rPr lang="en-US" dirty="0"/>
              <a:t> </a:t>
            </a:r>
            <a:r>
              <a:rPr lang="en-US" dirty="0" err="1"/>
              <a:t>دردونه</a:t>
            </a:r>
            <a:r>
              <a:rPr lang="en-US" dirty="0"/>
              <a:t> ، </a:t>
            </a:r>
            <a:r>
              <a:rPr lang="en-US" dirty="0" err="1"/>
              <a:t>د</a:t>
            </a:r>
            <a:r>
              <a:rPr lang="en-US" dirty="0"/>
              <a:t> </a:t>
            </a:r>
            <a:r>
              <a:rPr lang="en-US" dirty="0" err="1"/>
              <a:t>کورنۍ</a:t>
            </a:r>
            <a:r>
              <a:rPr lang="en-US" dirty="0"/>
              <a:t> </a:t>
            </a:r>
            <a:r>
              <a:rPr lang="en-US" dirty="0" err="1"/>
              <a:t>تنظیم</a:t>
            </a:r>
            <a:r>
              <a:rPr lang="en-US" dirty="0"/>
              <a:t> </a:t>
            </a:r>
            <a:r>
              <a:rPr lang="en-US" dirty="0" err="1"/>
              <a:t>پلانونه</a:t>
            </a:r>
            <a:r>
              <a:rPr lang="en-US" dirty="0"/>
              <a:t> </a:t>
            </a:r>
            <a:r>
              <a:rPr lang="en-US" dirty="0" err="1"/>
              <a:t>او</a:t>
            </a:r>
            <a:r>
              <a:rPr lang="en-US" dirty="0"/>
              <a:t> </a:t>
            </a:r>
            <a:r>
              <a:rPr lang="en-US" dirty="0" err="1"/>
              <a:t>نور</a:t>
            </a:r>
            <a:r>
              <a:rPr lang="en-US" dirty="0"/>
              <a:t> </a:t>
            </a:r>
            <a:r>
              <a:rPr lang="en-US" dirty="0" err="1"/>
              <a:t>روغتیایی</a:t>
            </a:r>
            <a:r>
              <a:rPr lang="en-US" dirty="0"/>
              <a:t> </a:t>
            </a:r>
            <a:r>
              <a:rPr lang="en-US" dirty="0" err="1"/>
              <a:t>اندیښنې</a:t>
            </a:r>
            <a:r>
              <a:rPr lang="en-US" dirty="0"/>
              <a:t> </a:t>
            </a:r>
            <a:r>
              <a:rPr lang="en-US" dirty="0" err="1"/>
              <a:t>شامل</a:t>
            </a:r>
            <a:r>
              <a:rPr lang="en-US" dirty="0"/>
              <a:t> </a:t>
            </a:r>
            <a:r>
              <a:rPr lang="en-US" dirty="0" err="1"/>
              <a:t>دي</a:t>
            </a:r>
            <a:r>
              <a:rPr lang="en-US" dirty="0"/>
              <a:t>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dirty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Roboto Slab" pitchFamily="2" charset="0"/>
              </a:defRPr>
            </a:lvl1pPr>
            <a:lvl2pPr>
              <a:defRPr b="0" i="0">
                <a:latin typeface="Roboto Slab" pitchFamily="2" charset="0"/>
              </a:defRPr>
            </a:lvl2pPr>
            <a:lvl3pPr>
              <a:defRPr b="0" i="0">
                <a:latin typeface="Roboto Slab" pitchFamily="2" charset="0"/>
              </a:defRPr>
            </a:lvl3pPr>
            <a:lvl4pPr>
              <a:defRPr b="0" i="0">
                <a:latin typeface="Roboto Slab" pitchFamily="2" charset="0"/>
              </a:defRPr>
            </a:lvl4pPr>
            <a:lvl5pPr>
              <a:defRPr b="0" i="0">
                <a:latin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b="0" i="0">
                <a:latin typeface="Roboto Slab" pitchFamily="2" charset="0"/>
              </a:defRPr>
            </a:lvl1pPr>
            <a:lvl2pPr>
              <a:defRPr b="0" i="0">
                <a:latin typeface="Roboto Slab" pitchFamily="2" charset="0"/>
              </a:defRPr>
            </a:lvl2pPr>
            <a:lvl3pPr>
              <a:defRPr b="0" i="0">
                <a:latin typeface="Roboto Slab" pitchFamily="2" charset="0"/>
              </a:defRPr>
            </a:lvl3pPr>
            <a:lvl4pPr>
              <a:defRPr b="0" i="0">
                <a:latin typeface="Roboto Slab" pitchFamily="2" charset="0"/>
              </a:defRPr>
            </a:lvl4pPr>
            <a:lvl5pPr>
              <a:defRPr b="0" i="0">
                <a:latin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  <a:lvl2pPr>
              <a:defRPr b="0" i="0">
                <a:latin typeface="Roboto Slab" pitchFamily="2" charset="0"/>
              </a:defRPr>
            </a:lvl2pPr>
            <a:lvl3pPr>
              <a:defRPr b="0" i="0">
                <a:latin typeface="Roboto Slab" pitchFamily="2" charset="0"/>
              </a:defRPr>
            </a:lvl3pPr>
            <a:lvl4pPr>
              <a:defRPr b="0" i="0">
                <a:latin typeface="Roboto Slab" pitchFamily="2" charset="0"/>
              </a:defRPr>
            </a:lvl4pPr>
            <a:lvl5pPr>
              <a:defRPr b="0" i="0">
                <a:latin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i="0" cap="all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 b="0" i="0">
                <a:latin typeface="Roboto Slab" pitchFamily="2" charset="0"/>
              </a:defRPr>
            </a:lvl1pPr>
            <a:lvl2pPr>
              <a:defRPr sz="2400" b="0" i="0">
                <a:latin typeface="Roboto Slab" pitchFamily="2" charset="0"/>
              </a:defRPr>
            </a:lvl2pPr>
            <a:lvl3pPr>
              <a:defRPr sz="2000" b="0" i="0">
                <a:latin typeface="Roboto Slab" pitchFamily="2" charset="0"/>
              </a:defRPr>
            </a:lvl3pPr>
            <a:lvl4pPr>
              <a:defRPr sz="1800" b="0" i="0">
                <a:latin typeface="Roboto Slab" pitchFamily="2" charset="0"/>
              </a:defRPr>
            </a:lvl4pPr>
            <a:lvl5pPr>
              <a:defRPr sz="1800" b="0" i="0">
                <a:latin typeface="Roboto Slab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 b="0" i="0">
                <a:latin typeface="Roboto Slab" pitchFamily="2" charset="0"/>
              </a:defRPr>
            </a:lvl1pPr>
            <a:lvl2pPr>
              <a:defRPr sz="2400" b="0" i="0">
                <a:latin typeface="Roboto Slab" pitchFamily="2" charset="0"/>
              </a:defRPr>
            </a:lvl2pPr>
            <a:lvl3pPr>
              <a:defRPr sz="2000" b="0" i="0">
                <a:latin typeface="Roboto Slab" pitchFamily="2" charset="0"/>
              </a:defRPr>
            </a:lvl3pPr>
            <a:lvl4pPr>
              <a:defRPr sz="1800" b="0" i="0">
                <a:latin typeface="Roboto Slab" pitchFamily="2" charset="0"/>
              </a:defRPr>
            </a:lvl4pPr>
            <a:lvl5pPr>
              <a:defRPr sz="1800" b="0" i="0">
                <a:latin typeface="Roboto Slab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Roboto Slab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 b="0" i="0">
                <a:latin typeface="Roboto Slab" pitchFamily="2" charset="0"/>
              </a:defRPr>
            </a:lvl1pPr>
            <a:lvl2pPr>
              <a:defRPr sz="2000" b="0" i="0">
                <a:latin typeface="Roboto Slab" pitchFamily="2" charset="0"/>
              </a:defRPr>
            </a:lvl2pPr>
            <a:lvl3pPr>
              <a:defRPr sz="1800" b="0" i="0">
                <a:latin typeface="Roboto Slab" pitchFamily="2" charset="0"/>
              </a:defRPr>
            </a:lvl3pPr>
            <a:lvl4pPr>
              <a:defRPr sz="1600" b="0" i="0">
                <a:latin typeface="Roboto Slab" pitchFamily="2" charset="0"/>
              </a:defRPr>
            </a:lvl4pPr>
            <a:lvl5pPr>
              <a:defRPr sz="1600" b="0" i="0">
                <a:latin typeface="Roboto Slab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Roboto Slab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 i="0">
                <a:latin typeface="Roboto Slab" pitchFamily="2" charset="0"/>
              </a:defRPr>
            </a:lvl1pPr>
            <a:lvl2pPr>
              <a:defRPr sz="2000" b="0" i="0">
                <a:latin typeface="Roboto Slab" pitchFamily="2" charset="0"/>
              </a:defRPr>
            </a:lvl2pPr>
            <a:lvl3pPr>
              <a:defRPr sz="1800" b="0" i="0">
                <a:latin typeface="Roboto Slab" pitchFamily="2" charset="0"/>
              </a:defRPr>
            </a:lvl3pPr>
            <a:lvl4pPr>
              <a:defRPr sz="1600" b="0" i="0">
                <a:latin typeface="Roboto Slab" pitchFamily="2" charset="0"/>
              </a:defRPr>
            </a:lvl4pPr>
            <a:lvl5pPr>
              <a:defRPr sz="1600" b="0" i="0">
                <a:latin typeface="Roboto Slab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0" i="0">
                <a:latin typeface="Roboto Slab" pitchFamily="2" charset="0"/>
              </a:defRPr>
            </a:lvl1pPr>
            <a:lvl2pPr>
              <a:defRPr sz="2800" b="0" i="0">
                <a:latin typeface="Roboto Slab" pitchFamily="2" charset="0"/>
              </a:defRPr>
            </a:lvl2pPr>
            <a:lvl3pPr>
              <a:defRPr sz="2400" b="0" i="0">
                <a:latin typeface="Roboto Slab" pitchFamily="2" charset="0"/>
              </a:defRPr>
            </a:lvl3pPr>
            <a:lvl4pPr>
              <a:defRPr sz="2000" b="0" i="0">
                <a:latin typeface="Roboto Slab" pitchFamily="2" charset="0"/>
              </a:defRPr>
            </a:lvl4pPr>
            <a:lvl5pPr>
              <a:defRPr sz="2000" b="0" i="0">
                <a:latin typeface="Roboto Slab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 b="0" i="0">
                <a:latin typeface="Roboto Slab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>
                <a:latin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 b="0" i="0">
                <a:latin typeface="Roboto Slab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 b="0" i="0">
                <a:latin typeface="Roboto Slab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Roboto Slab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Roboto Slab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7595" y="2773761"/>
            <a:ext cx="7283626" cy="1413923"/>
            <a:chOff x="0" y="0"/>
            <a:chExt cx="9711501" cy="188523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3412" r="3412" b="64935"/>
            <a:stretch>
              <a:fillRect/>
            </a:stretch>
          </p:blipFill>
          <p:spPr>
            <a:xfrm>
              <a:off x="0" y="0"/>
              <a:ext cx="9711501" cy="188523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28700" y="1296907"/>
            <a:ext cx="6718443" cy="7930604"/>
          </a:xfrm>
          <a:custGeom>
            <a:avLst/>
            <a:gdLst/>
            <a:ahLst/>
            <a:cxnLst/>
            <a:rect l="l" t="t" r="r" b="b"/>
            <a:pathLst>
              <a:path w="6718443" h="7930604">
                <a:moveTo>
                  <a:pt x="0" y="0"/>
                </a:moveTo>
                <a:lnTo>
                  <a:pt x="6718443" y="0"/>
                </a:lnTo>
                <a:lnTo>
                  <a:pt x="6718443" y="7930604"/>
                </a:lnTo>
                <a:lnTo>
                  <a:pt x="0" y="7930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993" r="-34070"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28700" y="9196721"/>
            <a:ext cx="16230600" cy="61579"/>
            <a:chOff x="0" y="0"/>
            <a:chExt cx="5017630" cy="190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17630" cy="19037"/>
            </a:xfrm>
            <a:custGeom>
              <a:avLst/>
              <a:gdLst/>
              <a:ahLst/>
              <a:cxnLst/>
              <a:rect l="l" t="t" r="r" b="b"/>
              <a:pathLst>
                <a:path w="5017630" h="19037">
                  <a:moveTo>
                    <a:pt x="0" y="0"/>
                  </a:moveTo>
                  <a:lnTo>
                    <a:pt x="5017630" y="0"/>
                  </a:lnTo>
                  <a:lnTo>
                    <a:pt x="5017630" y="19037"/>
                  </a:lnTo>
                  <a:lnTo>
                    <a:pt x="0" y="19037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5017630" cy="9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39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38629" y="4347443"/>
            <a:ext cx="3632592" cy="1388023"/>
            <a:chOff x="0" y="0"/>
            <a:chExt cx="4843456" cy="185069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29341" r="29341" b="69393"/>
            <a:stretch>
              <a:fillRect/>
            </a:stretch>
          </p:blipFill>
          <p:spPr>
            <a:xfrm>
              <a:off x="0" y="0"/>
              <a:ext cx="4843456" cy="1850697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4978789" y="6116466"/>
            <a:ext cx="2280511" cy="1126364"/>
            <a:chOff x="0" y="0"/>
            <a:chExt cx="3040681" cy="1501818"/>
          </a:xfrm>
        </p:grpSpPr>
        <p:sp>
          <p:nvSpPr>
            <p:cNvPr id="11" name="Freeform 11"/>
            <p:cNvSpPr/>
            <p:nvPr/>
          </p:nvSpPr>
          <p:spPr>
            <a:xfrm>
              <a:off x="1538863" y="0"/>
              <a:ext cx="1501818" cy="1501818"/>
            </a:xfrm>
            <a:custGeom>
              <a:avLst/>
              <a:gdLst/>
              <a:ahLst/>
              <a:cxnLst/>
              <a:rect l="l" t="t" r="r" b="b"/>
              <a:pathLst>
                <a:path w="1501818" h="1501818">
                  <a:moveTo>
                    <a:pt x="0" y="0"/>
                  </a:moveTo>
                  <a:lnTo>
                    <a:pt x="1501818" y="0"/>
                  </a:lnTo>
                  <a:lnTo>
                    <a:pt x="1501818" y="1501818"/>
                  </a:lnTo>
                  <a:lnTo>
                    <a:pt x="0" y="150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21177"/>
              <a:ext cx="1259463" cy="1259463"/>
            </a:xfrm>
            <a:custGeom>
              <a:avLst/>
              <a:gdLst/>
              <a:ahLst/>
              <a:cxnLst/>
              <a:rect l="l" t="t" r="r" b="b"/>
              <a:pathLst>
                <a:path w="1259463" h="1259463">
                  <a:moveTo>
                    <a:pt x="0" y="0"/>
                  </a:moveTo>
                  <a:lnTo>
                    <a:pt x="1259463" y="0"/>
                  </a:lnTo>
                  <a:lnTo>
                    <a:pt x="1259463" y="1259464"/>
                  </a:lnTo>
                  <a:lnTo>
                    <a:pt x="0" y="1259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820425" y="2276764"/>
            <a:ext cx="7286475" cy="3031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05"/>
              </a:lnSpc>
            </a:pPr>
            <a:r>
              <a:rPr lang="en-US" sz="7065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د</a:t>
            </a:r>
            <a:r>
              <a:rPr lang="en-US" sz="7065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  <a:r>
              <a:rPr lang="en-US" sz="7065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میرمنو</a:t>
            </a:r>
            <a:r>
              <a:rPr lang="en-US" sz="7065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  <a:r>
              <a:rPr lang="en-US" sz="7065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روغتیایی</a:t>
            </a:r>
            <a:r>
              <a:rPr lang="en-US" sz="7065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  <a:r>
              <a:rPr lang="en-US" sz="7065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معاینات</a:t>
            </a:r>
            <a:r>
              <a:rPr lang="en-US" sz="7065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79292" y="1616157"/>
            <a:ext cx="7691929" cy="90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80"/>
              </a:lnSpc>
            </a:pPr>
            <a:r>
              <a:rPr lang="en-US" sz="5600" dirty="0">
                <a:solidFill>
                  <a:srgbClr val="0C2675"/>
                </a:solidFill>
                <a:latin typeface="Roboto Slab" pitchFamily="2" charset="0"/>
                <a:cs typeface="Roboto Slab"/>
              </a:rPr>
              <a:t>1  </a:t>
            </a:r>
            <a:r>
              <a:rPr lang="en-US" sz="5600" dirty="0" err="1">
                <a:solidFill>
                  <a:srgbClr val="0C2675"/>
                </a:solidFill>
                <a:latin typeface="Roboto Slab" pitchFamily="2" charset="0"/>
                <a:cs typeface="Roboto Slab"/>
              </a:rPr>
              <a:t>برخه</a:t>
            </a:r>
            <a:r>
              <a:rPr lang="en-US" sz="5600" dirty="0">
                <a:solidFill>
                  <a:srgbClr val="0C2675"/>
                </a:solidFill>
                <a:latin typeface="Roboto Slab" pitchFamily="2" charset="0"/>
                <a:cs typeface="Roboto Slab"/>
              </a:rPr>
              <a:t>: </a:t>
            </a:r>
            <a:r>
              <a:rPr lang="en-US" sz="5600" dirty="0" err="1">
                <a:solidFill>
                  <a:srgbClr val="0C2675"/>
                </a:solidFill>
                <a:latin typeface="Roboto Slab" pitchFamily="2" charset="0"/>
                <a:cs typeface="Roboto Slab"/>
              </a:rPr>
              <a:t>پېژندنه</a:t>
            </a:r>
            <a:r>
              <a:rPr lang="en-US" sz="5600" dirty="0">
                <a:solidFill>
                  <a:srgbClr val="0C2675"/>
                </a:solidFill>
                <a:latin typeface="Roboto Slab" pitchFamily="2" charset="0"/>
                <a:cs typeface="Roboto Slab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000" y="3194406"/>
            <a:ext cx="1676400" cy="806094"/>
            <a:chOff x="0" y="0"/>
            <a:chExt cx="267131" cy="98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7131" cy="98639"/>
            </a:xfrm>
            <a:custGeom>
              <a:avLst/>
              <a:gdLst/>
              <a:ahLst/>
              <a:cxnLst/>
              <a:rect l="l" t="t" r="r" b="b"/>
              <a:pathLst>
                <a:path w="267131" h="98639">
                  <a:moveTo>
                    <a:pt x="0" y="0"/>
                  </a:moveTo>
                  <a:lnTo>
                    <a:pt x="267131" y="0"/>
                  </a:lnTo>
                  <a:lnTo>
                    <a:pt x="267131" y="98639"/>
                  </a:lnTo>
                  <a:lnTo>
                    <a:pt x="0" y="98639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67131" cy="12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05400" y="4000500"/>
            <a:ext cx="4749650" cy="806095"/>
            <a:chOff x="0" y="0"/>
            <a:chExt cx="714268" cy="1150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4268" cy="115041"/>
            </a:xfrm>
            <a:custGeom>
              <a:avLst/>
              <a:gdLst/>
              <a:ahLst/>
              <a:cxnLst/>
              <a:rect l="l" t="t" r="r" b="b"/>
              <a:pathLst>
                <a:path w="714268" h="115041">
                  <a:moveTo>
                    <a:pt x="0" y="0"/>
                  </a:moveTo>
                  <a:lnTo>
                    <a:pt x="714268" y="0"/>
                  </a:lnTo>
                  <a:lnTo>
                    <a:pt x="714268" y="115041"/>
                  </a:lnTo>
                  <a:lnTo>
                    <a:pt x="0" y="115041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14268" cy="143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5031263" y="843736"/>
            <a:ext cx="2469194" cy="2508701"/>
          </a:xfrm>
          <a:custGeom>
            <a:avLst/>
            <a:gdLst/>
            <a:ahLst/>
            <a:cxnLst/>
            <a:rect l="l" t="t" r="r" b="b"/>
            <a:pathLst>
              <a:path w="2469194" h="2508701">
                <a:moveTo>
                  <a:pt x="0" y="0"/>
                </a:moveTo>
                <a:lnTo>
                  <a:pt x="2469195" y="0"/>
                </a:lnTo>
                <a:lnTo>
                  <a:pt x="2469195" y="2508701"/>
                </a:lnTo>
                <a:lnTo>
                  <a:pt x="0" y="250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01CDC4-C991-21E1-B53A-CBDAF64C2EA1}"/>
              </a:ext>
            </a:extLst>
          </p:cNvPr>
          <p:cNvSpPr txBox="1"/>
          <p:nvPr/>
        </p:nvSpPr>
        <p:spPr>
          <a:xfrm>
            <a:off x="1143000" y="3194406"/>
            <a:ext cx="15468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44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د افغان میرمنو لپاره چې پدې وروستیو کې متحده ایالاتو</a:t>
            </a:r>
            <a:endParaRPr lang="en-US" sz="4400" dirty="0">
              <a:solidFill>
                <a:srgbClr val="0C2675"/>
              </a:solidFill>
              <a:effectLst/>
              <a:latin typeface="Roboto Slab" pitchFamily="2" charset="0"/>
              <a:ea typeface="Roboto Slab" pitchFamily="2" charset="0"/>
            </a:endParaRPr>
          </a:p>
          <a:p>
            <a:pPr algn="r"/>
            <a:r>
              <a:rPr lang="ps-AF" sz="44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 ته رسیدلي ترڅو پوه شي چې دوی د میرمنو د روغتیا معاینې</a:t>
            </a:r>
            <a:endParaRPr lang="en-US" sz="4400" dirty="0">
              <a:solidFill>
                <a:srgbClr val="0C2675"/>
              </a:solidFill>
              <a:effectLst/>
              <a:latin typeface="Roboto Slab" pitchFamily="2" charset="0"/>
              <a:ea typeface="Roboto Slab" pitchFamily="2" charset="0"/>
            </a:endParaRPr>
          </a:p>
          <a:p>
            <a:pPr algn="r"/>
            <a:r>
              <a:rPr lang="ps-AF" sz="440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 پرمهال څه تمه کولی شي.</a:t>
            </a:r>
            <a:endParaRPr lang="en-US" sz="4400" dirty="0">
              <a:latin typeface="Roboto Slab" pitchFamily="2" charset="0"/>
              <a:ea typeface="Roboto Slab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7">
            <a:extLst>
              <a:ext uri="{FF2B5EF4-FFF2-40B4-BE49-F238E27FC236}">
                <a16:creationId xmlns:a16="http://schemas.microsoft.com/office/drawing/2014/main" id="{B9E54A2D-220E-CBDE-BD6F-02B0AE99298F}"/>
              </a:ext>
            </a:extLst>
          </p:cNvPr>
          <p:cNvGrpSpPr/>
          <p:nvPr/>
        </p:nvGrpSpPr>
        <p:grpSpPr>
          <a:xfrm>
            <a:off x="7696200" y="2294419"/>
            <a:ext cx="1858900" cy="771671"/>
            <a:chOff x="0" y="0"/>
            <a:chExt cx="267131" cy="98639"/>
          </a:xfrm>
        </p:grpSpPr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625C18F8-A150-6AAA-4475-2509FF4A6687}"/>
                </a:ext>
              </a:extLst>
            </p:cNvPr>
            <p:cNvSpPr/>
            <p:nvPr/>
          </p:nvSpPr>
          <p:spPr>
            <a:xfrm>
              <a:off x="0" y="0"/>
              <a:ext cx="267131" cy="98639"/>
            </a:xfrm>
            <a:custGeom>
              <a:avLst/>
              <a:gdLst/>
              <a:ahLst/>
              <a:cxnLst/>
              <a:rect l="l" t="t" r="r" b="b"/>
              <a:pathLst>
                <a:path w="267131" h="98639">
                  <a:moveTo>
                    <a:pt x="0" y="0"/>
                  </a:moveTo>
                  <a:lnTo>
                    <a:pt x="267131" y="0"/>
                  </a:lnTo>
                  <a:lnTo>
                    <a:pt x="267131" y="98639"/>
                  </a:lnTo>
                  <a:lnTo>
                    <a:pt x="0" y="98639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6DF4E3A6-0158-C25A-75CC-AC65AFC6B98C}"/>
                </a:ext>
              </a:extLst>
            </p:cNvPr>
            <p:cNvSpPr txBox="1"/>
            <p:nvPr/>
          </p:nvSpPr>
          <p:spPr>
            <a:xfrm>
              <a:off x="0" y="-28575"/>
              <a:ext cx="267131" cy="12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374478" y="4764843"/>
            <a:ext cx="887358" cy="887358"/>
            <a:chOff x="0" y="0"/>
            <a:chExt cx="1183144" cy="11831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1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5031263" y="843736"/>
            <a:ext cx="2469194" cy="2508701"/>
          </a:xfrm>
          <a:custGeom>
            <a:avLst/>
            <a:gdLst/>
            <a:ahLst/>
            <a:cxnLst/>
            <a:rect l="l" t="t" r="r" b="b"/>
            <a:pathLst>
              <a:path w="2469194" h="2508701">
                <a:moveTo>
                  <a:pt x="0" y="0"/>
                </a:moveTo>
                <a:lnTo>
                  <a:pt x="2469195" y="0"/>
                </a:lnTo>
                <a:lnTo>
                  <a:pt x="2469195" y="2508701"/>
                </a:lnTo>
                <a:lnTo>
                  <a:pt x="0" y="250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222960" y="7089990"/>
            <a:ext cx="4883397" cy="171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s-AF" sz="2400" dirty="0">
                <a:solidFill>
                  <a:srgbClr val="0C267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دا د میرمنو روغتیایی معایناتو اهمیت او د روغتیایی کارمندانو ډولونه چې دا معاینات ترسره کوي معرفي کوي.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72BA49A0-15E9-6FC2-FB16-1619E4D76CED}"/>
              </a:ext>
            </a:extLst>
          </p:cNvPr>
          <p:cNvSpPr txBox="1"/>
          <p:nvPr/>
        </p:nvSpPr>
        <p:spPr>
          <a:xfrm>
            <a:off x="12719864" y="6070295"/>
            <a:ext cx="388958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1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ویډیو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: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پېژندنه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او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طبي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کارکوونکو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مرستې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FF988CED-9693-8969-85EC-095A249BB08E}"/>
              </a:ext>
            </a:extLst>
          </p:cNvPr>
          <p:cNvGrpSpPr/>
          <p:nvPr/>
        </p:nvGrpSpPr>
        <p:grpSpPr>
          <a:xfrm>
            <a:off x="3361255" y="3096512"/>
            <a:ext cx="5587850" cy="899987"/>
            <a:chOff x="0" y="0"/>
            <a:chExt cx="714268" cy="115041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5BB1A14-406C-07D4-2D8D-8F1CF3AC8ADB}"/>
                </a:ext>
              </a:extLst>
            </p:cNvPr>
            <p:cNvSpPr/>
            <p:nvPr/>
          </p:nvSpPr>
          <p:spPr>
            <a:xfrm>
              <a:off x="0" y="0"/>
              <a:ext cx="714268" cy="115041"/>
            </a:xfrm>
            <a:custGeom>
              <a:avLst/>
              <a:gdLst/>
              <a:ahLst/>
              <a:cxnLst/>
              <a:rect l="l" t="t" r="r" b="b"/>
              <a:pathLst>
                <a:path w="714268" h="115041">
                  <a:moveTo>
                    <a:pt x="0" y="0"/>
                  </a:moveTo>
                  <a:lnTo>
                    <a:pt x="714268" y="0"/>
                  </a:lnTo>
                  <a:lnTo>
                    <a:pt x="714268" y="115041"/>
                  </a:lnTo>
                  <a:lnTo>
                    <a:pt x="0" y="115041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57E9B846-8AA8-97FE-1FE1-A21C85BBD537}"/>
                </a:ext>
              </a:extLst>
            </p:cNvPr>
            <p:cNvSpPr txBox="1"/>
            <p:nvPr/>
          </p:nvSpPr>
          <p:spPr>
            <a:xfrm>
              <a:off x="0" y="-28575"/>
              <a:ext cx="714268" cy="143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C678450-F06A-A711-3171-D5CF6AB962FC}"/>
              </a:ext>
            </a:extLst>
          </p:cNvPr>
          <p:cNvSpPr txBox="1"/>
          <p:nvPr/>
        </p:nvSpPr>
        <p:spPr>
          <a:xfrm>
            <a:off x="1633905" y="2281603"/>
            <a:ext cx="14630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4800" dirty="0">
                <a:solidFill>
                  <a:srgbClr val="0C2675"/>
                </a:solidFill>
                <a:latin typeface="Roboto Slab" pitchFamily="2" charset="0"/>
              </a:rPr>
              <a:t>د افغان میرمنو لپاره چې پدې وروستیو کې متحده ایالاتو ته رسیدلي ترڅو پوه شي چې دوی د میرمنو د روغتیا معاینې پرمهال څه تمه کولی شي.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74478" y="4764843"/>
            <a:ext cx="887358" cy="887358"/>
            <a:chOff x="0" y="0"/>
            <a:chExt cx="1183144" cy="11831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1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5031263" y="843736"/>
            <a:ext cx="2469194" cy="2508701"/>
          </a:xfrm>
          <a:custGeom>
            <a:avLst/>
            <a:gdLst/>
            <a:ahLst/>
            <a:cxnLst/>
            <a:rect l="l" t="t" r="r" b="b"/>
            <a:pathLst>
              <a:path w="2469194" h="2508701">
                <a:moveTo>
                  <a:pt x="0" y="0"/>
                </a:moveTo>
                <a:lnTo>
                  <a:pt x="2469195" y="0"/>
                </a:lnTo>
                <a:lnTo>
                  <a:pt x="2469195" y="2508701"/>
                </a:lnTo>
                <a:lnTo>
                  <a:pt x="0" y="250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719864" y="6070295"/>
            <a:ext cx="388958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1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ویډیو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: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پېژندنه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او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طبي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کارکوونکو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مرستې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8700321" y="4764843"/>
            <a:ext cx="887358" cy="887358"/>
            <a:chOff x="0" y="0"/>
            <a:chExt cx="1183144" cy="118314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02301" y="6116740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2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ویډیو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: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ناروغ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حقونه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02301" y="6709312"/>
            <a:ext cx="4883397" cy="2146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ps-AF" sz="2400" dirty="0">
                <a:solidFill>
                  <a:srgbClr val="0C2675"/>
                </a:solidFill>
                <a:effectLst/>
              </a:rPr>
              <a:t>د ناروغانو حقونه؛ له خپلې میرمنې سره مرسته وکړئ چې په متحده ایالاتو کې د هغې د روغتیا حقونو په اړه پوه شئ او څنګه د هغې روغتیایی ملاقات نورمال وساتئ.</a:t>
            </a: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696200" y="2294419"/>
            <a:ext cx="1858900" cy="771671"/>
            <a:chOff x="0" y="0"/>
            <a:chExt cx="267131" cy="986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7131" cy="98639"/>
            </a:xfrm>
            <a:custGeom>
              <a:avLst/>
              <a:gdLst/>
              <a:ahLst/>
              <a:cxnLst/>
              <a:rect l="l" t="t" r="r" b="b"/>
              <a:pathLst>
                <a:path w="267131" h="98639">
                  <a:moveTo>
                    <a:pt x="0" y="0"/>
                  </a:moveTo>
                  <a:lnTo>
                    <a:pt x="267131" y="0"/>
                  </a:lnTo>
                  <a:lnTo>
                    <a:pt x="267131" y="98639"/>
                  </a:lnTo>
                  <a:lnTo>
                    <a:pt x="0" y="98639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67131" cy="12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361255" y="3096512"/>
            <a:ext cx="5587850" cy="899987"/>
            <a:chOff x="0" y="0"/>
            <a:chExt cx="714268" cy="11504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14268" cy="115041"/>
            </a:xfrm>
            <a:custGeom>
              <a:avLst/>
              <a:gdLst/>
              <a:ahLst/>
              <a:cxnLst/>
              <a:rect l="l" t="t" r="r" b="b"/>
              <a:pathLst>
                <a:path w="714268" h="115041">
                  <a:moveTo>
                    <a:pt x="0" y="0"/>
                  </a:moveTo>
                  <a:lnTo>
                    <a:pt x="714268" y="0"/>
                  </a:lnTo>
                  <a:lnTo>
                    <a:pt x="714268" y="115041"/>
                  </a:lnTo>
                  <a:lnTo>
                    <a:pt x="0" y="115041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714268" cy="143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24" name="TextBox 9">
            <a:extLst>
              <a:ext uri="{FF2B5EF4-FFF2-40B4-BE49-F238E27FC236}">
                <a16:creationId xmlns:a16="http://schemas.microsoft.com/office/drawing/2014/main" id="{4461C975-3F94-81A6-D744-42FE09BBF751}"/>
              </a:ext>
            </a:extLst>
          </p:cNvPr>
          <p:cNvSpPr txBox="1"/>
          <p:nvPr/>
        </p:nvSpPr>
        <p:spPr>
          <a:xfrm>
            <a:off x="12222960" y="7089990"/>
            <a:ext cx="4883397" cy="171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s-AF" sz="2400" dirty="0">
                <a:solidFill>
                  <a:srgbClr val="0C267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دا د میرمنو روغتیایی معایناتو اهمیت او د روغتیایی کارمندانو ډولونه چې دا معاینات ترسره کوي معرفي کوي.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2FAB80-CC72-511A-6827-E5AF5F9FCFD6}"/>
              </a:ext>
            </a:extLst>
          </p:cNvPr>
          <p:cNvSpPr txBox="1"/>
          <p:nvPr/>
        </p:nvSpPr>
        <p:spPr>
          <a:xfrm>
            <a:off x="1635460" y="2263997"/>
            <a:ext cx="14630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4800" dirty="0">
                <a:solidFill>
                  <a:srgbClr val="0C2675"/>
                </a:solidFill>
                <a:latin typeface="Roboto Slab" pitchFamily="2" charset="0"/>
              </a:rPr>
              <a:t>د افغان میرمنو لپاره چې پدې وروستیو کې متحده ایالاتو ته رسیدلي ترڅو پوه شي چې دوی د میرمنو د روغتیا معاینې پرمهال څه تمه کولی شي.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74478" y="4764843"/>
            <a:ext cx="887358" cy="887358"/>
            <a:chOff x="0" y="0"/>
            <a:chExt cx="1183144" cy="11831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1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5031263" y="843736"/>
            <a:ext cx="2469194" cy="2508701"/>
          </a:xfrm>
          <a:custGeom>
            <a:avLst/>
            <a:gdLst/>
            <a:ahLst/>
            <a:cxnLst/>
            <a:rect l="l" t="t" r="r" b="b"/>
            <a:pathLst>
              <a:path w="2469194" h="2508701">
                <a:moveTo>
                  <a:pt x="0" y="0"/>
                </a:moveTo>
                <a:lnTo>
                  <a:pt x="2469195" y="0"/>
                </a:lnTo>
                <a:lnTo>
                  <a:pt x="2469195" y="2508701"/>
                </a:lnTo>
                <a:lnTo>
                  <a:pt x="0" y="250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8700321" y="4764843"/>
            <a:ext cx="887358" cy="887358"/>
            <a:chOff x="0" y="0"/>
            <a:chExt cx="1183144" cy="118314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702301" y="6116740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2 ویډیو: د ناروغانو حقوق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026719" y="4764843"/>
            <a:ext cx="887358" cy="887358"/>
            <a:chOff x="0" y="0"/>
            <a:chExt cx="1183144" cy="118314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31483" y="125482"/>
              <a:ext cx="269379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3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6709312"/>
            <a:ext cx="4883397" cy="1273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s-AF" sz="2400" dirty="0">
                <a:solidFill>
                  <a:srgbClr val="0C2675"/>
                </a:solidFill>
                <a:effectLst/>
              </a:rPr>
              <a:t>په درېمه ویډیو کې به تاسو ته هغه ټول معلومات تشریح شي چې «د ښځو روغتیایي معاینې» پرمهال څه پیښیږي.</a:t>
            </a: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6116740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3 ویډیو: د معاینې په اړه معلومات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162801" y="1430754"/>
            <a:ext cx="1981200" cy="967068"/>
            <a:chOff x="0" y="0"/>
            <a:chExt cx="231794" cy="7662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1794" cy="76628"/>
            </a:xfrm>
            <a:custGeom>
              <a:avLst/>
              <a:gdLst/>
              <a:ahLst/>
              <a:cxnLst/>
              <a:rect l="l" t="t" r="r" b="b"/>
              <a:pathLst>
                <a:path w="231794" h="76628">
                  <a:moveTo>
                    <a:pt x="0" y="0"/>
                  </a:moveTo>
                  <a:lnTo>
                    <a:pt x="231794" y="0"/>
                  </a:lnTo>
                  <a:lnTo>
                    <a:pt x="231794" y="76628"/>
                  </a:lnTo>
                  <a:lnTo>
                    <a:pt x="0" y="76628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31794" cy="105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109909" y="2413003"/>
            <a:ext cx="5677480" cy="599472"/>
            <a:chOff x="0" y="0"/>
            <a:chExt cx="694993" cy="766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94993" cy="76628"/>
            </a:xfrm>
            <a:custGeom>
              <a:avLst/>
              <a:gdLst/>
              <a:ahLst/>
              <a:cxnLst/>
              <a:rect l="l" t="t" r="r" b="b"/>
              <a:pathLst>
                <a:path w="694993" h="76628">
                  <a:moveTo>
                    <a:pt x="0" y="0"/>
                  </a:moveTo>
                  <a:lnTo>
                    <a:pt x="694993" y="0"/>
                  </a:lnTo>
                  <a:lnTo>
                    <a:pt x="694993" y="76628"/>
                  </a:lnTo>
                  <a:lnTo>
                    <a:pt x="0" y="76628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694993" cy="1052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31" name="TextBox 8">
            <a:extLst>
              <a:ext uri="{FF2B5EF4-FFF2-40B4-BE49-F238E27FC236}">
                <a16:creationId xmlns:a16="http://schemas.microsoft.com/office/drawing/2014/main" id="{8B7CA9AB-66FF-4D1F-7D9E-1CE1902ADCA5}"/>
              </a:ext>
            </a:extLst>
          </p:cNvPr>
          <p:cNvSpPr txBox="1"/>
          <p:nvPr/>
        </p:nvSpPr>
        <p:spPr>
          <a:xfrm>
            <a:off x="12719864" y="6070295"/>
            <a:ext cx="3889587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1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ویډیو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: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پېژندنه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او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طبي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کارکوونکو</a:t>
            </a:r>
            <a:r>
              <a:rPr lang="en-US" sz="2400" dirty="0">
                <a:solidFill>
                  <a:srgbClr val="0C2675"/>
                </a:solidFill>
                <a:latin typeface="Roboto Condensed Bold"/>
                <a:cs typeface="Roboto Condensed Bol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 Bold"/>
                <a:cs typeface="Roboto Condensed Bold"/>
              </a:rPr>
              <a:t>مرستې</a:t>
            </a:r>
            <a:endParaRPr lang="en-US" sz="2400" dirty="0">
              <a:solidFill>
                <a:srgbClr val="0C2675"/>
              </a:solidFill>
              <a:latin typeface="Roboto Condensed Bold"/>
              <a:cs typeface="Roboto Condensed Bold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828567AF-F60F-3DD3-E7B0-7FE8DD776486}"/>
              </a:ext>
            </a:extLst>
          </p:cNvPr>
          <p:cNvSpPr txBox="1"/>
          <p:nvPr/>
        </p:nvSpPr>
        <p:spPr>
          <a:xfrm>
            <a:off x="12222960" y="7089990"/>
            <a:ext cx="4883397" cy="1710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s-AF" sz="2400" dirty="0">
                <a:solidFill>
                  <a:srgbClr val="0C267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دا د میرمنو روغتیایی معایناتو اهمیت او د روغتیایی کارمندانو ډولونه چې دا معاینات ترسره کوي معرفي کوي.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55533C17-06DC-BF87-D98B-E5B3C6996219}"/>
              </a:ext>
            </a:extLst>
          </p:cNvPr>
          <p:cNvSpPr txBox="1"/>
          <p:nvPr/>
        </p:nvSpPr>
        <p:spPr>
          <a:xfrm>
            <a:off x="6702301" y="6709312"/>
            <a:ext cx="4883397" cy="2146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ps-AF" sz="2400" dirty="0">
                <a:solidFill>
                  <a:srgbClr val="0C2675"/>
                </a:solidFill>
                <a:effectLst/>
              </a:rPr>
              <a:t>د ناروغانو حقونه؛ له خپلې میرمنې سره مرسته وکړئ چې په متحده ایالاتو کې د هغې د روغتیا حقونو په اړه پوه شئ او څنګه د هغې روغتیایی ملاقات نورمال وساتئ.</a:t>
            </a: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A85DF9-C4AF-E25A-A7FE-70699004DDFD}"/>
              </a:ext>
            </a:extLst>
          </p:cNvPr>
          <p:cNvSpPr txBox="1"/>
          <p:nvPr/>
        </p:nvSpPr>
        <p:spPr>
          <a:xfrm>
            <a:off x="1028701" y="1539968"/>
            <a:ext cx="157823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4400" dirty="0">
                <a:solidFill>
                  <a:srgbClr val="0C267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دا ویډيو ګانې درې برخې لري. په دې ويډيوګانو کې د هغه مهمو شیانو په اړه معلومات ذکر شوي دي چې ستاسو له میرمنو سره به « د ښځو د روغتیایي معایناتو» په وخت کې شریک کیږی.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22549" y="4915180"/>
            <a:ext cx="7842901" cy="1364868"/>
            <a:chOff x="0" y="0"/>
            <a:chExt cx="1002521" cy="17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2521" cy="174465"/>
            </a:xfrm>
            <a:custGeom>
              <a:avLst/>
              <a:gdLst/>
              <a:ahLst/>
              <a:cxnLst/>
              <a:rect l="l" t="t" r="r" b="b"/>
              <a:pathLst>
                <a:path w="1002521" h="174465">
                  <a:moveTo>
                    <a:pt x="0" y="0"/>
                  </a:moveTo>
                  <a:lnTo>
                    <a:pt x="1002521" y="0"/>
                  </a:lnTo>
                  <a:lnTo>
                    <a:pt x="1002521" y="174465"/>
                  </a:lnTo>
                  <a:lnTo>
                    <a:pt x="0" y="174465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02521" cy="203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00800" y="4796893"/>
            <a:ext cx="6470972" cy="1061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 err="1">
                <a:solidFill>
                  <a:srgbClr val="FFFFFF"/>
                </a:solidFill>
                <a:latin typeface="Roboto Slab Bold"/>
                <a:cs typeface="Roboto Slab Bold"/>
              </a:rPr>
              <a:t>راځئ</a:t>
            </a:r>
            <a:r>
              <a:rPr lang="en-US" sz="6200" dirty="0">
                <a:solidFill>
                  <a:srgbClr val="FFFFFF"/>
                </a:solidFill>
                <a:latin typeface="Roboto Slab Bold"/>
                <a:cs typeface="Roboto Slab Bold"/>
              </a:rPr>
              <a:t> </a:t>
            </a:r>
            <a:r>
              <a:rPr lang="en-US" sz="6200" dirty="0" err="1">
                <a:solidFill>
                  <a:srgbClr val="FFFFFF"/>
                </a:solidFill>
                <a:latin typeface="Roboto Slab Bold"/>
                <a:cs typeface="Roboto Slab Bold"/>
              </a:rPr>
              <a:t>چې</a:t>
            </a:r>
            <a:r>
              <a:rPr lang="en-US" sz="6200" dirty="0">
                <a:solidFill>
                  <a:srgbClr val="FFFFFF"/>
                </a:solidFill>
                <a:latin typeface="Roboto Slab Bold"/>
                <a:cs typeface="Roboto Slab Bold"/>
              </a:rPr>
              <a:t> </a:t>
            </a:r>
            <a:r>
              <a:rPr lang="en-US" sz="6200" dirty="0" err="1">
                <a:solidFill>
                  <a:srgbClr val="FFFFFF"/>
                </a:solidFill>
                <a:latin typeface="Roboto Slab Bold"/>
                <a:cs typeface="Roboto Slab Bold"/>
              </a:rPr>
              <a:t>پیل</a:t>
            </a:r>
            <a:r>
              <a:rPr lang="en-US" sz="6200" dirty="0">
                <a:solidFill>
                  <a:srgbClr val="FFFFFF"/>
                </a:solidFill>
                <a:latin typeface="Roboto Slab Bold"/>
                <a:cs typeface="Roboto Slab Bold"/>
              </a:rPr>
              <a:t> </a:t>
            </a:r>
            <a:r>
              <a:rPr lang="en-US" sz="6200" dirty="0" err="1">
                <a:solidFill>
                  <a:srgbClr val="FFFFFF"/>
                </a:solidFill>
                <a:latin typeface="Roboto Slab Bold"/>
                <a:cs typeface="Roboto Slab Bold"/>
              </a:rPr>
              <a:t>یې</a:t>
            </a:r>
            <a:r>
              <a:rPr lang="en-US" sz="6200" dirty="0">
                <a:solidFill>
                  <a:srgbClr val="FFFFFF"/>
                </a:solidFill>
                <a:latin typeface="Roboto Slab Bold"/>
                <a:cs typeface="Roboto Slab Bold"/>
              </a:rPr>
              <a:t> </a:t>
            </a:r>
            <a:r>
              <a:rPr lang="en-US" sz="6200" dirty="0" err="1">
                <a:solidFill>
                  <a:srgbClr val="FFFFFF"/>
                </a:solidFill>
                <a:latin typeface="Roboto Slab Bold"/>
                <a:cs typeface="Roboto Slab Bold"/>
              </a:rPr>
              <a:t>کړو</a:t>
            </a:r>
            <a:endParaRPr lang="en-US" sz="6200" dirty="0">
              <a:solidFill>
                <a:srgbClr val="FFFFFF"/>
              </a:solidFill>
              <a:latin typeface="Roboto Slab Bold"/>
              <a:cs typeface="Roboto Slab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498606" y="3205566"/>
            <a:ext cx="3290787" cy="1052226"/>
            <a:chOff x="0" y="0"/>
            <a:chExt cx="4387716" cy="1402968"/>
          </a:xfrm>
        </p:grpSpPr>
        <p:sp>
          <p:nvSpPr>
            <p:cNvPr id="7" name="Freeform 7"/>
            <p:cNvSpPr/>
            <p:nvPr/>
          </p:nvSpPr>
          <p:spPr>
            <a:xfrm>
              <a:off x="3022342" y="15747"/>
              <a:ext cx="1365375" cy="1387221"/>
            </a:xfrm>
            <a:custGeom>
              <a:avLst/>
              <a:gdLst/>
              <a:ahLst/>
              <a:cxnLst/>
              <a:rect l="l" t="t" r="r" b="b"/>
              <a:pathLst>
                <a:path w="1365375" h="1387221">
                  <a:moveTo>
                    <a:pt x="0" y="0"/>
                  </a:moveTo>
                  <a:lnTo>
                    <a:pt x="1365374" y="0"/>
                  </a:lnTo>
                  <a:lnTo>
                    <a:pt x="1365374" y="1387221"/>
                  </a:lnTo>
                  <a:lnTo>
                    <a:pt x="0" y="1387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1522847" y="15747"/>
              <a:ext cx="1365375" cy="1387221"/>
            </a:xfrm>
            <a:custGeom>
              <a:avLst/>
              <a:gdLst/>
              <a:ahLst/>
              <a:cxnLst/>
              <a:rect l="l" t="t" r="r" b="b"/>
              <a:pathLst>
                <a:path w="1365375" h="1387221">
                  <a:moveTo>
                    <a:pt x="0" y="0"/>
                  </a:moveTo>
                  <a:lnTo>
                    <a:pt x="1365375" y="0"/>
                  </a:lnTo>
                  <a:lnTo>
                    <a:pt x="1365375" y="1387221"/>
                  </a:lnTo>
                  <a:lnTo>
                    <a:pt x="0" y="1387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365375" cy="1387221"/>
            </a:xfrm>
            <a:custGeom>
              <a:avLst/>
              <a:gdLst/>
              <a:ahLst/>
              <a:cxnLst/>
              <a:rect l="l" t="t" r="r" b="b"/>
              <a:pathLst>
                <a:path w="1365375" h="1387221">
                  <a:moveTo>
                    <a:pt x="0" y="0"/>
                  </a:moveTo>
                  <a:lnTo>
                    <a:pt x="1365375" y="0"/>
                  </a:lnTo>
                  <a:lnTo>
                    <a:pt x="1365375" y="1387221"/>
                  </a:lnTo>
                  <a:lnTo>
                    <a:pt x="0" y="1387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AF533D9-DE2D-7EEF-D6DD-ECA942B2A3B9}"/>
              </a:ext>
            </a:extLst>
          </p:cNvPr>
          <p:cNvSpPr txBox="1"/>
          <p:nvPr/>
        </p:nvSpPr>
        <p:spPr>
          <a:xfrm>
            <a:off x="6400800" y="5162674"/>
            <a:ext cx="960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Roboto Slab Bold"/>
                <a:cs typeface="Roboto Slab Bold"/>
              </a:rPr>
              <a:t>!</a:t>
            </a:r>
            <a:endParaRPr lang="en-US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0010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6535" b="6535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414784" y="298737"/>
            <a:ext cx="7582158" cy="2277089"/>
            <a:chOff x="0" y="0"/>
            <a:chExt cx="969191" cy="2910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9191" cy="291069"/>
            </a:xfrm>
            <a:custGeom>
              <a:avLst/>
              <a:gdLst/>
              <a:ahLst/>
              <a:cxnLst/>
              <a:rect l="l" t="t" r="r" b="b"/>
              <a:pathLst>
                <a:path w="969191" h="291069">
                  <a:moveTo>
                    <a:pt x="0" y="0"/>
                  </a:moveTo>
                  <a:lnTo>
                    <a:pt x="969191" y="0"/>
                  </a:lnTo>
                  <a:lnTo>
                    <a:pt x="969191" y="291069"/>
                  </a:lnTo>
                  <a:lnTo>
                    <a:pt x="0" y="291069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969191" cy="319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83682" y="626175"/>
            <a:ext cx="7332119" cy="139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54"/>
              </a:lnSpc>
            </a:pPr>
            <a:r>
              <a:rPr lang="en-US" sz="4749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د</a:t>
            </a:r>
            <a:r>
              <a:rPr lang="en-US" sz="4749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  <a:r>
              <a:rPr lang="en-US" sz="4749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لومړنی</a:t>
            </a:r>
            <a:r>
              <a:rPr lang="en-US" sz="4749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  <a:r>
              <a:rPr lang="en-US" sz="4749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پاملرنی</a:t>
            </a:r>
            <a:r>
              <a:rPr lang="en-US" sz="4749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 </a:t>
            </a:r>
            <a:r>
              <a:rPr lang="en-US" sz="4749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ډاکتر</a:t>
            </a:r>
            <a:r>
              <a:rPr lang="en-US" sz="4749" dirty="0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 </a:t>
            </a:r>
          </a:p>
          <a:p>
            <a:pPr algn="r">
              <a:lnSpc>
                <a:spcPts val="4602"/>
              </a:lnSpc>
            </a:pPr>
            <a:r>
              <a:rPr lang="en-US" sz="3334" dirty="0">
                <a:solidFill>
                  <a:srgbClr val="FFFFFF"/>
                </a:solidFill>
                <a:latin typeface="Roboto Slab Bold"/>
              </a:rPr>
              <a:t> (Primary Care Physicians, PCPs)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A818228-EB2B-922B-0EDF-E65D391E4EC7}"/>
              </a:ext>
            </a:extLst>
          </p:cNvPr>
          <p:cNvSpPr/>
          <p:nvPr/>
        </p:nvSpPr>
        <p:spPr>
          <a:xfrm>
            <a:off x="1295400" y="6927458"/>
            <a:ext cx="16992600" cy="1567434"/>
          </a:xfrm>
          <a:prstGeom prst="rect">
            <a:avLst/>
          </a:prstGeom>
          <a:solidFill>
            <a:schemeClr val="bg2">
              <a:alpha val="619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43000" y="6927458"/>
            <a:ext cx="16840200" cy="1567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467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دا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عمومي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معالج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،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فامیلي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ډاکتر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،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داخله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ډاکتر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یا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ماشومانو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ډاکتر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په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نوم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هم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پېژندل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کېږي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.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دوی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هر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عمر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لرونکو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خلکو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ناروغیو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درملنه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کوي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.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ښځو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روغتیايي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معاینات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هم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همدغه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ډاکترانو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لخوا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تر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سره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کیږی</a:t>
            </a:r>
            <a:endParaRPr lang="en-US" sz="3300" dirty="0">
              <a:solidFill>
                <a:srgbClr val="000000"/>
              </a:solidFill>
              <a:latin typeface="Roboto Condensed"/>
              <a:cs typeface="Roboto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365" y="0"/>
            <a:ext cx="18386365" cy="10287000"/>
            <a:chOff x="0" y="0"/>
            <a:chExt cx="245151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975" b="1975"/>
            <a:stretch>
              <a:fillRect/>
            </a:stretch>
          </p:blipFill>
          <p:spPr>
            <a:xfrm>
              <a:off x="0" y="0"/>
              <a:ext cx="2451515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4784" y="298737"/>
            <a:ext cx="7582158" cy="2277089"/>
            <a:chOff x="0" y="0"/>
            <a:chExt cx="969191" cy="2910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9191" cy="291069"/>
            </a:xfrm>
            <a:custGeom>
              <a:avLst/>
              <a:gdLst/>
              <a:ahLst/>
              <a:cxnLst/>
              <a:rect l="l" t="t" r="r" b="b"/>
              <a:pathLst>
                <a:path w="969191" h="291069">
                  <a:moveTo>
                    <a:pt x="0" y="0"/>
                  </a:moveTo>
                  <a:lnTo>
                    <a:pt x="969191" y="0"/>
                  </a:lnTo>
                  <a:lnTo>
                    <a:pt x="969191" y="291069"/>
                  </a:lnTo>
                  <a:lnTo>
                    <a:pt x="0" y="291069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969191" cy="319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14784" y="185166"/>
            <a:ext cx="7582158" cy="213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4499">
                <a:solidFill>
                  <a:srgbClr val="FFFFFF"/>
                </a:solidFill>
                <a:latin typeface="Roboto Condensed Bold"/>
                <a:cs typeface="Roboto Condensed Bold"/>
              </a:rPr>
              <a:t>نسایي-ولادي</a:t>
            </a:r>
          </a:p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4499">
                <a:solidFill>
                  <a:srgbClr val="FFFFFF"/>
                </a:solidFill>
                <a:latin typeface="Roboto Condensed Bold"/>
              </a:rPr>
              <a:t>OB/GYN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355095-CBE5-AC89-1AEE-98E580898EEB}"/>
              </a:ext>
            </a:extLst>
          </p:cNvPr>
          <p:cNvSpPr/>
          <p:nvPr/>
        </p:nvSpPr>
        <p:spPr>
          <a:xfrm>
            <a:off x="2743199" y="6908408"/>
            <a:ext cx="13082587" cy="1084946"/>
          </a:xfrm>
          <a:prstGeom prst="rect">
            <a:avLst/>
          </a:prstGeom>
          <a:solidFill>
            <a:schemeClr val="bg2">
              <a:alpha val="619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24BADB-6F37-5A74-FC9C-088C2CC866F0}"/>
              </a:ext>
            </a:extLst>
          </p:cNvPr>
          <p:cNvSpPr txBox="1"/>
          <p:nvPr/>
        </p:nvSpPr>
        <p:spPr>
          <a:xfrm>
            <a:off x="2743200" y="7107350"/>
            <a:ext cx="13082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3200" dirty="0">
                <a:latin typeface="Roboto Slab" pitchFamily="2" charset="0"/>
                <a:ea typeface="Roboto Slab" pitchFamily="2" charset="0"/>
              </a:rPr>
              <a:t>ولادي ډاکتر هغه ډاکتر دی چې د امېندوارۍ او زېږون پرمهال د ښځو او ماشومانو پاملرنه کوي.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21" t="15219" r="13447" b="1420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1939" y="3010418"/>
            <a:ext cx="5290703" cy="1253773"/>
            <a:chOff x="0" y="0"/>
            <a:chExt cx="7054270" cy="167169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76200"/>
              <a:ext cx="7054270" cy="1595497"/>
              <a:chOff x="0" y="0"/>
              <a:chExt cx="676285" cy="1529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76285" cy="152959"/>
              </a:xfrm>
              <a:custGeom>
                <a:avLst/>
                <a:gdLst/>
                <a:ahLst/>
                <a:cxnLst/>
                <a:rect l="l" t="t" r="r" b="b"/>
                <a:pathLst>
                  <a:path w="676285" h="152959">
                    <a:moveTo>
                      <a:pt x="0" y="0"/>
                    </a:moveTo>
                    <a:lnTo>
                      <a:pt x="676285" y="0"/>
                    </a:lnTo>
                    <a:lnTo>
                      <a:pt x="676285" y="152959"/>
                    </a:lnTo>
                    <a:lnTo>
                      <a:pt x="0" y="152959"/>
                    </a:ln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676285" cy="181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44306" y="0"/>
              <a:ext cx="6565659" cy="125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8"/>
                </a:lnSpc>
              </a:pPr>
              <a:r>
                <a:rPr lang="en-US" sz="6200">
                  <a:solidFill>
                    <a:srgbClr val="FFFFFF"/>
                  </a:solidFill>
                  <a:latin typeface="Roboto Slab Bold"/>
                  <a:cs typeface="Roboto Slab Bold"/>
                </a:rPr>
                <a:t>نسایي-ولادي 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D01FDCB-65DD-957A-87DA-C5C816D4AE80}"/>
              </a:ext>
            </a:extLst>
          </p:cNvPr>
          <p:cNvSpPr/>
          <p:nvPr/>
        </p:nvSpPr>
        <p:spPr>
          <a:xfrm>
            <a:off x="1721938" y="7442666"/>
            <a:ext cx="14584861" cy="1052226"/>
          </a:xfrm>
          <a:prstGeom prst="rect">
            <a:avLst/>
          </a:prstGeom>
          <a:solidFill>
            <a:schemeClr val="bg2">
              <a:alpha val="619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s-AF" sz="32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نسايي ډاکتر هغه ډاکتر دی چې د امیندوارۍ پرته د میرمنو ځانګړي ناروغیو په درملنه کې تخصص لري. </a:t>
            </a:r>
            <a:endParaRPr lang="en-US" sz="3200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365" y="0"/>
            <a:ext cx="18386365" cy="10287000"/>
            <a:chOff x="0" y="0"/>
            <a:chExt cx="2451515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27" t="762" r="8656" b="22831"/>
            <a:stretch>
              <a:fillRect/>
            </a:stretch>
          </p:blipFill>
          <p:spPr>
            <a:xfrm>
              <a:off x="0" y="0"/>
              <a:ext cx="24515154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1939" y="3010418"/>
            <a:ext cx="5290703" cy="1253773"/>
            <a:chOff x="0" y="0"/>
            <a:chExt cx="7054270" cy="167169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76200"/>
              <a:ext cx="7054270" cy="1595497"/>
              <a:chOff x="0" y="0"/>
              <a:chExt cx="676285" cy="1529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76285" cy="152959"/>
              </a:xfrm>
              <a:custGeom>
                <a:avLst/>
                <a:gdLst/>
                <a:ahLst/>
                <a:cxnLst/>
                <a:rect l="l" t="t" r="r" b="b"/>
                <a:pathLst>
                  <a:path w="676285" h="152959">
                    <a:moveTo>
                      <a:pt x="0" y="0"/>
                    </a:moveTo>
                    <a:lnTo>
                      <a:pt x="676285" y="0"/>
                    </a:lnTo>
                    <a:lnTo>
                      <a:pt x="676285" y="152959"/>
                    </a:lnTo>
                    <a:lnTo>
                      <a:pt x="0" y="152959"/>
                    </a:ln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676285" cy="181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44306" y="0"/>
              <a:ext cx="6565659" cy="125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8"/>
                </a:lnSpc>
              </a:pPr>
              <a:r>
                <a:rPr lang="en-US" sz="6200">
                  <a:solidFill>
                    <a:srgbClr val="FFFFFF"/>
                  </a:solidFill>
                  <a:latin typeface="Roboto Slab Bold"/>
                  <a:cs typeface="Roboto Slab Bold"/>
                </a:rPr>
                <a:t>نسایي-ولادي 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5AC6B48-4956-CD68-92FB-BC10B631AE58}"/>
              </a:ext>
            </a:extLst>
          </p:cNvPr>
          <p:cNvSpPr/>
          <p:nvPr/>
        </p:nvSpPr>
        <p:spPr>
          <a:xfrm>
            <a:off x="1447800" y="7545934"/>
            <a:ext cx="15697200" cy="948958"/>
          </a:xfrm>
          <a:prstGeom prst="rect">
            <a:avLst/>
          </a:prstGeom>
          <a:solidFill>
            <a:schemeClr val="bg2">
              <a:alpha val="619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46424" y="7545934"/>
            <a:ext cx="17395151" cy="74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7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.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ډاکتران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له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تنکۍ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ځوانۍ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تر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لوی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عمر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میرمنې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چې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میاشتنی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عادت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یې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بند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شوی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وی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،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ټولو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درملنه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Roboto Condensed"/>
                <a:cs typeface="Roboto Condensed"/>
              </a:rPr>
              <a:t>کوي</a:t>
            </a:r>
            <a:r>
              <a:rPr lang="en-US" sz="3300" dirty="0">
                <a:solidFill>
                  <a:srgbClr val="000000"/>
                </a:solidFill>
                <a:latin typeface="Roboto Condensed"/>
                <a:cs typeface="Roboto Condensed"/>
              </a:rPr>
              <a:t> OB/GYN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8715" b="8715"/>
            <a:stretch>
              <a:fillRect/>
            </a:stretch>
          </p:blipFill>
          <p:spPr>
            <a:xfrm flipH="1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1939" y="3067568"/>
            <a:ext cx="5528773" cy="1196623"/>
            <a:chOff x="0" y="0"/>
            <a:chExt cx="7371698" cy="159549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371698" cy="1595497"/>
              <a:chOff x="0" y="0"/>
              <a:chExt cx="706717" cy="1529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06717" cy="152959"/>
              </a:xfrm>
              <a:custGeom>
                <a:avLst/>
                <a:gdLst/>
                <a:ahLst/>
                <a:cxnLst/>
                <a:rect l="l" t="t" r="r" b="b"/>
                <a:pathLst>
                  <a:path w="706717" h="152959">
                    <a:moveTo>
                      <a:pt x="0" y="0"/>
                    </a:moveTo>
                    <a:lnTo>
                      <a:pt x="706717" y="0"/>
                    </a:lnTo>
                    <a:lnTo>
                      <a:pt x="706717" y="152959"/>
                    </a:lnTo>
                    <a:lnTo>
                      <a:pt x="0" y="152959"/>
                    </a:ln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706717" cy="181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0198" y="55899"/>
              <a:ext cx="7151301" cy="1255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378"/>
                </a:lnSpc>
              </a:pPr>
              <a:r>
                <a:rPr lang="en-US" sz="6200" dirty="0" err="1">
                  <a:solidFill>
                    <a:srgbClr val="FFFFFF"/>
                  </a:solidFill>
                  <a:latin typeface="Roboto Slab" pitchFamily="2" charset="0"/>
                  <a:cs typeface="Roboto Slab Bold"/>
                </a:rPr>
                <a:t>متخصص</a:t>
              </a:r>
              <a:r>
                <a:rPr lang="en-US" sz="6200" dirty="0">
                  <a:solidFill>
                    <a:srgbClr val="FFFFFF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6200" dirty="0" err="1">
                  <a:solidFill>
                    <a:srgbClr val="FFFFFF"/>
                  </a:solidFill>
                  <a:latin typeface="Roboto Slab" pitchFamily="2" charset="0"/>
                  <a:cs typeface="Roboto Slab Bold"/>
                </a:rPr>
                <a:t>نرس</a:t>
              </a:r>
              <a:endParaRPr lang="en-US" sz="6200" dirty="0">
                <a:solidFill>
                  <a:srgbClr val="FFFFFF"/>
                </a:solidFill>
                <a:latin typeface="Roboto Slab" pitchFamily="2" charset="0"/>
                <a:cs typeface="Roboto Slab Bold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CBC967C-28AD-7534-F0F8-C252BFF8F3A3}"/>
              </a:ext>
            </a:extLst>
          </p:cNvPr>
          <p:cNvSpPr/>
          <p:nvPr/>
        </p:nvSpPr>
        <p:spPr>
          <a:xfrm>
            <a:off x="959803" y="8318271"/>
            <a:ext cx="16199803" cy="1834585"/>
          </a:xfrm>
          <a:prstGeom prst="rect">
            <a:avLst/>
          </a:prstGeom>
          <a:solidFill>
            <a:schemeClr val="bg2">
              <a:alpha val="619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1A686-986F-B49D-6CDF-99C6B0C48916}"/>
              </a:ext>
            </a:extLst>
          </p:cNvPr>
          <p:cNvSpPr txBox="1"/>
          <p:nvPr/>
        </p:nvSpPr>
        <p:spPr>
          <a:xfrm>
            <a:off x="791212" y="8450733"/>
            <a:ext cx="163683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3200" dirty="0">
                <a:solidFill>
                  <a:srgbClr val="000000"/>
                </a:solidFill>
                <a:effectLst/>
              </a:rPr>
              <a:t>متخصصې نرسانې - هغو نرسانو ته ویل کېږي چې په خپل مسلک کې یې د تخصص تر کچې پوری لوړې زده کړې کړې او عالي ډیپلومونه یې تر لاسه کړي وي. هغوی وقایوي پاملرنی وړاندې کوي، د ناروغیو تشخیص او د هغو کسانو درملنه کوي چې دوی ته مراجعه کوي. هغوی په خپلواکه توګه یا له ډاکترانو سره یو ځای روغتیايي خدمتونه وړاندې کوي.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44200" y="3654654"/>
            <a:ext cx="5236774" cy="679567"/>
            <a:chOff x="0" y="0"/>
            <a:chExt cx="764070" cy="8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4070" cy="86866"/>
            </a:xfrm>
            <a:custGeom>
              <a:avLst/>
              <a:gdLst/>
              <a:ahLst/>
              <a:cxnLst/>
              <a:rect l="l" t="t" r="r" b="b"/>
              <a:pathLst>
                <a:path w="764070" h="86866">
                  <a:moveTo>
                    <a:pt x="0" y="0"/>
                  </a:moveTo>
                  <a:lnTo>
                    <a:pt x="764070" y="0"/>
                  </a:lnTo>
                  <a:lnTo>
                    <a:pt x="764070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64070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155102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48104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26981" y="1776621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8963F-A0BF-A145-0B29-B882D93F5BD1}"/>
              </a:ext>
            </a:extLst>
          </p:cNvPr>
          <p:cNvSpPr txBox="1"/>
          <p:nvPr/>
        </p:nvSpPr>
        <p:spPr>
          <a:xfrm>
            <a:off x="3276600" y="3579960"/>
            <a:ext cx="12856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48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  <a:t>«د ښځو روغتیایي معاینه» ستاسې میرمنو او د کورنۍ د نورو ښځینه غړیو عمومي روغتیا ته کتنې لپاره یو ښه فرصت دی.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7812" b="7812"/>
            <a:stretch>
              <a:fillRect/>
            </a:stretch>
          </p:blipFill>
          <p:spPr>
            <a:xfrm flipH="1"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4307169" y="8614064"/>
            <a:ext cx="3370265" cy="1052226"/>
            <a:chOff x="0" y="0"/>
            <a:chExt cx="4493686" cy="14029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1554138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12812" y="0"/>
              <a:ext cx="1380874" cy="1402968"/>
            </a:xfrm>
            <a:custGeom>
              <a:avLst/>
              <a:gdLst/>
              <a:ahLst/>
              <a:cxnLst/>
              <a:rect l="l" t="t" r="r" b="b"/>
              <a:pathLst>
                <a:path w="1380874" h="1402968">
                  <a:moveTo>
                    <a:pt x="0" y="0"/>
                  </a:moveTo>
                  <a:lnTo>
                    <a:pt x="1380874" y="0"/>
                  </a:lnTo>
                  <a:lnTo>
                    <a:pt x="1380874" y="1402968"/>
                  </a:lnTo>
                  <a:lnTo>
                    <a:pt x="0" y="1402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1939" y="3067568"/>
            <a:ext cx="2141730" cy="1196623"/>
            <a:chOff x="0" y="0"/>
            <a:chExt cx="273767" cy="152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767" cy="152959"/>
            </a:xfrm>
            <a:custGeom>
              <a:avLst/>
              <a:gdLst/>
              <a:ahLst/>
              <a:cxnLst/>
              <a:rect l="l" t="t" r="r" b="b"/>
              <a:pathLst>
                <a:path w="273767" h="152959">
                  <a:moveTo>
                    <a:pt x="0" y="0"/>
                  </a:moveTo>
                  <a:lnTo>
                    <a:pt x="273767" y="0"/>
                  </a:lnTo>
                  <a:lnTo>
                    <a:pt x="273767" y="152959"/>
                  </a:lnTo>
                  <a:lnTo>
                    <a:pt x="0" y="152959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73767" cy="181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89653" y="3147593"/>
            <a:ext cx="1606302" cy="94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8"/>
              </a:lnSpc>
            </a:pPr>
            <a:r>
              <a:rPr lang="en-US" sz="6200" dirty="0" err="1">
                <a:solidFill>
                  <a:srgbClr val="FFFFFF"/>
                </a:solidFill>
                <a:latin typeface="Roboto Slab" pitchFamily="2" charset="0"/>
                <a:cs typeface="Roboto Slab Bold"/>
              </a:rPr>
              <a:t>قابله</a:t>
            </a:r>
            <a:endParaRPr lang="en-US" sz="6200" dirty="0">
              <a:solidFill>
                <a:srgbClr val="FFFFFF"/>
              </a:solidFill>
              <a:latin typeface="Roboto Slab" pitchFamily="2" charset="0"/>
              <a:cs typeface="Roboto Slab Bold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3EA7388-6E6F-1BF2-DF04-0D9D53872CAA}"/>
              </a:ext>
            </a:extLst>
          </p:cNvPr>
          <p:cNvSpPr/>
          <p:nvPr/>
        </p:nvSpPr>
        <p:spPr>
          <a:xfrm>
            <a:off x="1249513" y="7189474"/>
            <a:ext cx="16199803" cy="1834585"/>
          </a:xfrm>
          <a:prstGeom prst="rect">
            <a:avLst/>
          </a:prstGeom>
          <a:solidFill>
            <a:schemeClr val="bg2">
              <a:alpha val="6194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15EADD-3ACB-36DC-18F1-4224376A6D9C}"/>
              </a:ext>
            </a:extLst>
          </p:cNvPr>
          <p:cNvSpPr txBox="1"/>
          <p:nvPr/>
        </p:nvSpPr>
        <p:spPr>
          <a:xfrm>
            <a:off x="1066800" y="7208524"/>
            <a:ext cx="161543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3200" dirty="0">
                <a:solidFill>
                  <a:srgbClr val="000000"/>
                </a:solidFill>
                <a:effectLst/>
                <a:latin typeface="Roboto Slab" pitchFamily="2" charset="0"/>
                <a:ea typeface="Roboto Slab" pitchFamily="2" charset="0"/>
              </a:rPr>
              <a:t>د امیندوارو ښځو درملنه، د ماشوم زیږون پر مهال، د نوي زیږيدلي ماشوم پاملرنه او د زیږون وروسته د ميندو روغتیا ته</a:t>
            </a:r>
            <a:br>
              <a:rPr lang="en-US" sz="3200" dirty="0">
                <a:solidFill>
                  <a:srgbClr val="000000"/>
                </a:solidFill>
                <a:effectLst/>
                <a:latin typeface="Roboto Slab" pitchFamily="2" charset="0"/>
                <a:ea typeface="Roboto Slab" pitchFamily="2" charset="0"/>
              </a:rPr>
            </a:br>
            <a:r>
              <a:rPr lang="ps-AF" sz="3200" dirty="0">
                <a:solidFill>
                  <a:srgbClr val="000000"/>
                </a:solidFill>
                <a:effectLst/>
                <a:latin typeface="Roboto Slab" pitchFamily="2" charset="0"/>
                <a:ea typeface="Roboto Slab" pitchFamily="2" charset="0"/>
              </a:rPr>
              <a:t>پاملرنه کوي. قابلې معمولا ډاکټرانې نه وي، که څه هم ځینې نرسانې وي. قابلې کولی شي د نسایی او ولادي ډاکترانو</a:t>
            </a:r>
            <a:br>
              <a:rPr lang="en-US" sz="3200" dirty="0">
                <a:solidFill>
                  <a:srgbClr val="000000"/>
                </a:solidFill>
                <a:effectLst/>
                <a:latin typeface="Roboto Slab" pitchFamily="2" charset="0"/>
                <a:ea typeface="Roboto Slab" pitchFamily="2" charset="0"/>
              </a:rPr>
            </a:br>
            <a:r>
              <a:rPr lang="en-US" sz="3200" dirty="0">
                <a:solidFill>
                  <a:srgbClr val="000000"/>
                </a:solidFill>
                <a:effectLst/>
                <a:latin typeface="Roboto Slab" pitchFamily="2" charset="0"/>
                <a:ea typeface="Roboto Slab" pitchFamily="2" charset="0"/>
              </a:rPr>
              <a:t> </a:t>
            </a:r>
            <a:r>
              <a:rPr lang="ps-AF" sz="3200" dirty="0">
                <a:solidFill>
                  <a:srgbClr val="000000"/>
                </a:solidFill>
                <a:effectLst/>
                <a:latin typeface="Roboto Slab" pitchFamily="2" charset="0"/>
                <a:ea typeface="Roboto Slab" pitchFamily="2" charset="0"/>
              </a:rPr>
              <a:t>سره یو ځاې او یا هم پخپله کار وکړي.</a:t>
            </a:r>
            <a:r>
              <a:rPr lang="en-US" sz="3200" dirty="0">
                <a:solidFill>
                  <a:srgbClr val="000000"/>
                </a:solidFill>
                <a:effectLst/>
                <a:latin typeface="Roboto Slab" pitchFamily="2" charset="0"/>
                <a:ea typeface="Roboto Slab" pitchFamily="2" charset="0"/>
              </a:rPr>
              <a:t> (OB/GYNS) </a:t>
            </a:r>
            <a:endParaRPr lang="en-US" sz="3200" dirty="0">
              <a:latin typeface="Roboto Slab" pitchFamily="2" charset="0"/>
              <a:ea typeface="Roboto Slab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37122" y="4745558"/>
            <a:ext cx="887358" cy="887358"/>
            <a:chOff x="0" y="0"/>
            <a:chExt cx="1183144" cy="118314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2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39102" y="6097455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2 ویډیو: د ناروغانو حقوق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39102" y="6690027"/>
            <a:ext cx="4883397" cy="170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په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دوهمه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ویډیو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کې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به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تاسو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امریکا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متحده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ایالاتو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هغو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روغتیایي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حقوقو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په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اړه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معلومات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تر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لاسه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کړی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چې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ستاسې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ميرمنې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ورته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لاس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رسی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ل</a:t>
            </a:r>
            <a:r>
              <a:rPr lang="ar-AE" sz="2400" dirty="0">
                <a:solidFill>
                  <a:srgbClr val="0C2675"/>
                </a:solidFill>
                <a:effectLst/>
              </a:rPr>
              <a:t> لري. </a:t>
            </a:r>
            <a:endParaRPr lang="en-US" sz="2400" dirty="0">
              <a:solidFill>
                <a:srgbClr val="0C2675"/>
              </a:solidFill>
              <a:latin typeface="Roboto Condense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672097" y="1719807"/>
            <a:ext cx="12153601" cy="1053534"/>
            <a:chOff x="0" y="0"/>
            <a:chExt cx="16204801" cy="140471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204801" cy="1404712"/>
              <a:chOff x="0" y="0"/>
              <a:chExt cx="994357" cy="8619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94357" cy="86196"/>
              </a:xfrm>
              <a:custGeom>
                <a:avLst/>
                <a:gdLst/>
                <a:ahLst/>
                <a:cxnLst/>
                <a:rect l="l" t="t" r="r" b="b"/>
                <a:pathLst>
                  <a:path w="994357" h="86196">
                    <a:moveTo>
                      <a:pt x="0" y="0"/>
                    </a:moveTo>
                    <a:lnTo>
                      <a:pt x="994357" y="0"/>
                    </a:lnTo>
                    <a:lnTo>
                      <a:pt x="994357" y="86196"/>
                    </a:lnTo>
                    <a:lnTo>
                      <a:pt x="0" y="86196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994357" cy="114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47405" y="291527"/>
              <a:ext cx="14909991" cy="754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4"/>
                </a:lnSpc>
                <a:spcBef>
                  <a:spcPct val="0"/>
                </a:spcBef>
              </a:pP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د</a:t>
              </a:r>
              <a:r>
                <a:rPr lang="en-US" sz="3445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لا</a:t>
              </a:r>
              <a:r>
                <a:rPr lang="en-US" sz="3445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نورو</a:t>
              </a:r>
              <a:r>
                <a:rPr lang="en-US" sz="3445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معلوماتو</a:t>
              </a:r>
              <a:r>
                <a:rPr lang="en-US" sz="3445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لپاره</a:t>
              </a:r>
              <a:endParaRPr lang="en-US" sz="3445" dirty="0">
                <a:solidFill>
                  <a:srgbClr val="0C2675"/>
                </a:solidFill>
                <a:latin typeface="Roboto Slab" pitchFamily="2" charset="0"/>
                <a:cs typeface="Roboto Slab Bold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2097" y="1719807"/>
            <a:ext cx="12153601" cy="1053534"/>
            <a:chOff x="0" y="0"/>
            <a:chExt cx="16204801" cy="14047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6204801" cy="1404712"/>
              <a:chOff x="0" y="0"/>
              <a:chExt cx="994357" cy="861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94357" cy="86196"/>
              </a:xfrm>
              <a:custGeom>
                <a:avLst/>
                <a:gdLst/>
                <a:ahLst/>
                <a:cxnLst/>
                <a:rect l="l" t="t" r="r" b="b"/>
                <a:pathLst>
                  <a:path w="994357" h="86196">
                    <a:moveTo>
                      <a:pt x="0" y="0"/>
                    </a:moveTo>
                    <a:lnTo>
                      <a:pt x="994357" y="0"/>
                    </a:lnTo>
                    <a:lnTo>
                      <a:pt x="994357" y="86196"/>
                    </a:lnTo>
                    <a:lnTo>
                      <a:pt x="0" y="86196"/>
                    </a:lnTo>
                    <a:close/>
                  </a:path>
                </a:pathLst>
              </a:custGeom>
              <a:solidFill>
                <a:srgbClr val="FFC72C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994357" cy="114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400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47405" y="291527"/>
              <a:ext cx="14909991" cy="754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4"/>
                </a:lnSpc>
                <a:spcBef>
                  <a:spcPct val="0"/>
                </a:spcBef>
              </a:pP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د</a:t>
              </a:r>
              <a:r>
                <a:rPr lang="en-US" sz="3445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لا</a:t>
              </a:r>
              <a:r>
                <a:rPr lang="en-US" sz="3445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نورو</a:t>
              </a:r>
              <a:r>
                <a:rPr lang="en-US" sz="3445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معلوماتو</a:t>
              </a:r>
              <a:r>
                <a:rPr lang="en-US" sz="3445" dirty="0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 </a:t>
              </a:r>
              <a:r>
                <a:rPr lang="en-US" sz="3445" dirty="0" err="1">
                  <a:solidFill>
                    <a:srgbClr val="0C2675"/>
                  </a:solidFill>
                  <a:latin typeface="Roboto Slab" pitchFamily="2" charset="0"/>
                  <a:cs typeface="Roboto Slab Bold"/>
                </a:rPr>
                <a:t>لپاره</a:t>
              </a:r>
              <a:endParaRPr lang="en-US" sz="3445" dirty="0">
                <a:solidFill>
                  <a:srgbClr val="0C2675"/>
                </a:solidFill>
                <a:latin typeface="Roboto Slab" pitchFamily="2" charset="0"/>
                <a:cs typeface="Roboto Slab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537122" y="4745558"/>
            <a:ext cx="887358" cy="887358"/>
            <a:chOff x="0" y="0"/>
            <a:chExt cx="1183144" cy="118314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86908" y="130889"/>
              <a:ext cx="409328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539102" y="6097455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2 ویډیو: د ناروغانو حقوق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863520" y="4745558"/>
            <a:ext cx="887358" cy="887358"/>
            <a:chOff x="0" y="0"/>
            <a:chExt cx="1183144" cy="1183144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183144" cy="118314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5929"/>
              </a:solidFill>
            </p:spPr>
            <p:txBody>
              <a:bodyPr/>
              <a:lstStyle/>
              <a:p>
                <a:endParaRPr lang="en-US" dirty="0">
                  <a:latin typeface="Roboto Slab" pitchFamily="2" charset="0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 dirty="0">
                  <a:latin typeface="Roboto Slab" pitchFamily="2" charset="0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31483" y="125482"/>
              <a:ext cx="269379" cy="8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r>
                <a:rPr lang="en-US" sz="3599">
                  <a:solidFill>
                    <a:srgbClr val="FFFFFF"/>
                  </a:solidFill>
                  <a:latin typeface="Roboto Slab Bold"/>
                </a:rPr>
                <a:t>3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865501" y="6690027"/>
            <a:ext cx="4883397" cy="1273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په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درېمه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ویډیو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کې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به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تاسو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ته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هغه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ټول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معلومات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تشریح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شي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چې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«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ښځو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روغتیایي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معاینې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»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پرمهال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ps-AF" sz="2400" dirty="0">
                <a:solidFill>
                  <a:srgbClr val="0C2675"/>
                </a:solidFill>
                <a:effectLst/>
              </a:rPr>
              <a:t>څه پیښیږي.</a:t>
            </a:r>
            <a:endParaRPr lang="en-US" sz="24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865501" y="6097455"/>
            <a:ext cx="4883397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C2675"/>
                </a:solidFill>
                <a:latin typeface="Roboto Condensed Bold"/>
                <a:cs typeface="Roboto Condensed Bold"/>
              </a:rPr>
              <a:t>3 ویډیو: د معاینې په اړه معلومات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79DEE222-4329-C805-8EA7-6701E9FB1D7A}"/>
              </a:ext>
            </a:extLst>
          </p:cNvPr>
          <p:cNvSpPr txBox="1"/>
          <p:nvPr/>
        </p:nvSpPr>
        <p:spPr>
          <a:xfrm>
            <a:off x="9539102" y="6690027"/>
            <a:ext cx="4883397" cy="1709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په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دوهمه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ویډیو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کې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به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تاسو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امریکا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متحده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ایالاتو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د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هغو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روغتیایي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حقوقو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په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اړه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معلومات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تر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لاسه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کړی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چې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ستاسې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ميرمنې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ورته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لاس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رسی</a:t>
            </a:r>
            <a:r>
              <a:rPr lang="en-US" sz="24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2400" dirty="0" err="1">
                <a:solidFill>
                  <a:srgbClr val="0C2675"/>
                </a:solidFill>
                <a:latin typeface="Roboto Condensed"/>
                <a:cs typeface="Roboto Condensed"/>
              </a:rPr>
              <a:t>ل</a:t>
            </a:r>
            <a:r>
              <a:rPr lang="ar-AE" sz="2400" dirty="0">
                <a:solidFill>
                  <a:srgbClr val="0C2675"/>
                </a:solidFill>
                <a:effectLst/>
              </a:rPr>
              <a:t> لري. </a:t>
            </a:r>
            <a:endParaRPr lang="en-US" sz="2400" dirty="0">
              <a:solidFill>
                <a:srgbClr val="0C2675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91799" y="3654654"/>
            <a:ext cx="5389175" cy="679567"/>
            <a:chOff x="0" y="0"/>
            <a:chExt cx="764070" cy="8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4070" cy="86866"/>
            </a:xfrm>
            <a:custGeom>
              <a:avLst/>
              <a:gdLst/>
              <a:ahLst/>
              <a:cxnLst/>
              <a:rect l="l" t="t" r="r" b="b"/>
              <a:pathLst>
                <a:path w="764070" h="86866">
                  <a:moveTo>
                    <a:pt x="0" y="0"/>
                  </a:moveTo>
                  <a:lnTo>
                    <a:pt x="764070" y="0"/>
                  </a:lnTo>
                  <a:lnTo>
                    <a:pt x="764070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64070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155102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48104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26981" y="1776621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21561" y="6428748"/>
            <a:ext cx="11659414" cy="74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7"/>
              </a:lnSpc>
              <a:spcBef>
                <a:spcPct val="0"/>
              </a:spcBef>
            </a:pP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.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په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دې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کې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فزیکي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،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رواني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او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ټولنیز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وضعیت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شامل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دي</a:t>
            </a:r>
            <a:endParaRPr lang="en-US" sz="33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16678D-D46B-DE70-231D-A674F8D6ED94}"/>
              </a:ext>
            </a:extLst>
          </p:cNvPr>
          <p:cNvSpPr txBox="1"/>
          <p:nvPr/>
        </p:nvSpPr>
        <p:spPr>
          <a:xfrm>
            <a:off x="1981199" y="3579960"/>
            <a:ext cx="13999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4800" dirty="0">
                <a:solidFill>
                  <a:srgbClr val="0C267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«د ښځو روغتیایي معاینه» ستاسې میرمنو او د کورنۍ د نورو ښځینه غړیو عمومي روغتیا ته کتنې لپاره یو ښه فرصت دی.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15599" y="3654654"/>
            <a:ext cx="5465375" cy="679567"/>
            <a:chOff x="0" y="0"/>
            <a:chExt cx="764070" cy="8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4070" cy="86866"/>
            </a:xfrm>
            <a:custGeom>
              <a:avLst/>
              <a:gdLst/>
              <a:ahLst/>
              <a:cxnLst/>
              <a:rect l="l" t="t" r="r" b="b"/>
              <a:pathLst>
                <a:path w="764070" h="86866">
                  <a:moveTo>
                    <a:pt x="0" y="0"/>
                  </a:moveTo>
                  <a:lnTo>
                    <a:pt x="764070" y="0"/>
                  </a:lnTo>
                  <a:lnTo>
                    <a:pt x="764070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764070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155102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248104" y="1786146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326981" y="1776621"/>
            <a:ext cx="825873" cy="839087"/>
          </a:xfrm>
          <a:custGeom>
            <a:avLst/>
            <a:gdLst/>
            <a:ahLst/>
            <a:cxnLst/>
            <a:rect l="l" t="t" r="r" b="b"/>
            <a:pathLst>
              <a:path w="825873" h="839087">
                <a:moveTo>
                  <a:pt x="0" y="0"/>
                </a:moveTo>
                <a:lnTo>
                  <a:pt x="825873" y="0"/>
                </a:lnTo>
                <a:lnTo>
                  <a:pt x="825873" y="839087"/>
                </a:lnTo>
                <a:lnTo>
                  <a:pt x="0" y="83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21561" y="6428748"/>
            <a:ext cx="11659414" cy="74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7"/>
              </a:lnSpc>
              <a:spcBef>
                <a:spcPct val="0"/>
              </a:spcBef>
            </a:pP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.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په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دې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کې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فزیکي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،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رواني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روغتیا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او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ټولنیز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وضعیت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شامل</a:t>
            </a:r>
            <a:r>
              <a:rPr lang="en-US" sz="3300" dirty="0">
                <a:solidFill>
                  <a:srgbClr val="0C2675"/>
                </a:solidFill>
                <a:latin typeface="Roboto Condensed"/>
                <a:cs typeface="Roboto Condensed"/>
              </a:rPr>
              <a:t> </a:t>
            </a:r>
            <a:r>
              <a:rPr lang="en-US" sz="3300" dirty="0" err="1">
                <a:solidFill>
                  <a:srgbClr val="0C2675"/>
                </a:solidFill>
                <a:latin typeface="Roboto Condensed"/>
                <a:cs typeface="Roboto Condensed"/>
              </a:rPr>
              <a:t>دي</a:t>
            </a:r>
            <a:endParaRPr lang="en-US" sz="3300" dirty="0">
              <a:solidFill>
                <a:srgbClr val="0C2675"/>
              </a:solidFill>
              <a:latin typeface="Roboto Condensed"/>
              <a:cs typeface="Roboto Condense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99E74-4156-F2DF-54C4-CFA43C931BEA}"/>
              </a:ext>
            </a:extLst>
          </p:cNvPr>
          <p:cNvSpPr txBox="1"/>
          <p:nvPr/>
        </p:nvSpPr>
        <p:spPr>
          <a:xfrm>
            <a:off x="4070683" y="3557810"/>
            <a:ext cx="11942375" cy="2358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48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  <a:t>«د ښځو روغتیایي معاینه» ستاسې میرمنو او د کورنۍ د نورو ښځینه غړیو عمومي روغتیا ته کتنې لپاره یو ښه فرصت دی.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68FEC-B768-8A48-DF2B-DA4EA7E4889C}"/>
              </a:ext>
            </a:extLst>
          </p:cNvPr>
          <p:cNvSpPr txBox="1"/>
          <p:nvPr/>
        </p:nvSpPr>
        <p:spPr>
          <a:xfrm>
            <a:off x="2286000" y="8510378"/>
            <a:ext cx="1341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2000" dirty="0">
                <a:solidFill>
                  <a:srgbClr val="0C2675"/>
                </a:solidFill>
                <a:effectLst/>
                <a:latin typeface="Roboto Slab" pitchFamily="2" charset="0"/>
              </a:rPr>
              <a:t>د ښځو په روغتیایي معایناتو کې ستاسو د میرمنې قد او وزن ، د وینې فشار، د نبض معاینه ، واکسینونو او نور داسې معاینات چې اړتیا لیدل کيږي، شامل دي. </a:t>
            </a:r>
            <a:endParaRPr lang="en-US" sz="2000" dirty="0">
              <a:latin typeface="Roboto Slab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81364" y="1589775"/>
            <a:ext cx="7377936" cy="5670456"/>
            <a:chOff x="0" y="0"/>
            <a:chExt cx="2177110" cy="1673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7110" cy="1673260"/>
            </a:xfrm>
            <a:custGeom>
              <a:avLst/>
              <a:gdLst/>
              <a:ahLst/>
              <a:cxnLst/>
              <a:rect l="l" t="t" r="r" b="b"/>
              <a:pathLst>
                <a:path w="2177110" h="1673260">
                  <a:moveTo>
                    <a:pt x="98637" y="0"/>
                  </a:moveTo>
                  <a:lnTo>
                    <a:pt x="2078473" y="0"/>
                  </a:lnTo>
                  <a:cubicBezTo>
                    <a:pt x="2104633" y="0"/>
                    <a:pt x="2129722" y="10392"/>
                    <a:pt x="2148220" y="28890"/>
                  </a:cubicBezTo>
                  <a:cubicBezTo>
                    <a:pt x="2166718" y="47388"/>
                    <a:pt x="2177110" y="72477"/>
                    <a:pt x="2177110" y="98637"/>
                  </a:cubicBezTo>
                  <a:lnTo>
                    <a:pt x="2177110" y="1574623"/>
                  </a:lnTo>
                  <a:cubicBezTo>
                    <a:pt x="2177110" y="1600783"/>
                    <a:pt x="2166718" y="1625872"/>
                    <a:pt x="2148220" y="1644370"/>
                  </a:cubicBezTo>
                  <a:cubicBezTo>
                    <a:pt x="2129722" y="1662868"/>
                    <a:pt x="2104633" y="1673260"/>
                    <a:pt x="2078473" y="1673260"/>
                  </a:cubicBezTo>
                  <a:lnTo>
                    <a:pt x="98637" y="1673260"/>
                  </a:lnTo>
                  <a:cubicBezTo>
                    <a:pt x="72477" y="1673260"/>
                    <a:pt x="47388" y="1662868"/>
                    <a:pt x="28890" y="1644370"/>
                  </a:cubicBezTo>
                  <a:cubicBezTo>
                    <a:pt x="10392" y="1625872"/>
                    <a:pt x="0" y="1600783"/>
                    <a:pt x="0" y="1574623"/>
                  </a:cubicBezTo>
                  <a:lnTo>
                    <a:pt x="0" y="98637"/>
                  </a:lnTo>
                  <a:cubicBezTo>
                    <a:pt x="0" y="72477"/>
                    <a:pt x="10392" y="47388"/>
                    <a:pt x="28890" y="28890"/>
                  </a:cubicBezTo>
                  <a:cubicBezTo>
                    <a:pt x="47388" y="10392"/>
                    <a:pt x="72477" y="0"/>
                    <a:pt x="98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77110" cy="1711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25494" y="4038412"/>
            <a:ext cx="4411572" cy="2395593"/>
            <a:chOff x="0" y="-247650"/>
            <a:chExt cx="5882095" cy="3194124"/>
          </a:xfrm>
        </p:grpSpPr>
        <p:sp>
          <p:nvSpPr>
            <p:cNvPr id="7" name="TextBox 7"/>
            <p:cNvSpPr txBox="1"/>
            <p:nvPr/>
          </p:nvSpPr>
          <p:spPr>
            <a:xfrm>
              <a:off x="0" y="-247649"/>
              <a:ext cx="5043404" cy="3194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سینې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معاینه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حوصلې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معاینه</a:t>
              </a:r>
              <a:endParaRPr lang="en-US" sz="3300" dirty="0">
                <a:solidFill>
                  <a:srgbClr val="0C2675"/>
                </a:solidFill>
                <a:latin typeface="Roboto Condensed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پاپ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ازموینه</a:t>
              </a:r>
              <a:endParaRPr lang="en-US" sz="3300" dirty="0">
                <a:solidFill>
                  <a:srgbClr val="0C2675"/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303587" y="-247650"/>
              <a:ext cx="578508" cy="3099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.1</a:t>
              </a:r>
            </a:p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.2</a:t>
              </a:r>
            </a:p>
            <a:p>
              <a:pPr algn="l"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CFECC0-EB20-313E-DA16-580ABD967FC2}"/>
              </a:ext>
            </a:extLst>
          </p:cNvPr>
          <p:cNvSpPr txBox="1"/>
          <p:nvPr/>
        </p:nvSpPr>
        <p:spPr>
          <a:xfrm>
            <a:off x="10348385" y="2229318"/>
            <a:ext cx="6443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2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  <a:t>په دې معایناتو کې معمولا درې شیان شامل وي: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881364" y="1460659"/>
            <a:ext cx="7377936" cy="579957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</a:pPr>
            <a:endParaRPr dirty="0">
              <a:latin typeface="Roboto Slab" pitchFamily="2" charset="0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7818241" y="3391257"/>
            <a:ext cx="2038251" cy="920692"/>
          </a:xfrm>
          <a:custGeom>
            <a:avLst/>
            <a:gdLst/>
            <a:ahLst/>
            <a:cxnLst/>
            <a:rect l="l" t="t" r="r" b="b"/>
            <a:pathLst>
              <a:path w="2038251" h="920692">
                <a:moveTo>
                  <a:pt x="2038251" y="0"/>
                </a:moveTo>
                <a:lnTo>
                  <a:pt x="0" y="0"/>
                </a:lnTo>
                <a:lnTo>
                  <a:pt x="0" y="920692"/>
                </a:lnTo>
                <a:lnTo>
                  <a:pt x="2038251" y="920692"/>
                </a:lnTo>
                <a:lnTo>
                  <a:pt x="203825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11730" y="1676871"/>
            <a:ext cx="7377936" cy="5583359"/>
            <a:chOff x="0" y="0"/>
            <a:chExt cx="2177110" cy="164755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77110" cy="1647560"/>
            </a:xfrm>
            <a:custGeom>
              <a:avLst/>
              <a:gdLst/>
              <a:ahLst/>
              <a:cxnLst/>
              <a:rect l="l" t="t" r="r" b="b"/>
              <a:pathLst>
                <a:path w="2177110" h="1647560">
                  <a:moveTo>
                    <a:pt x="98637" y="0"/>
                  </a:moveTo>
                  <a:lnTo>
                    <a:pt x="2078473" y="0"/>
                  </a:lnTo>
                  <a:cubicBezTo>
                    <a:pt x="2104633" y="0"/>
                    <a:pt x="2129722" y="10392"/>
                    <a:pt x="2148220" y="28890"/>
                  </a:cubicBezTo>
                  <a:cubicBezTo>
                    <a:pt x="2166718" y="47388"/>
                    <a:pt x="2177110" y="72477"/>
                    <a:pt x="2177110" y="98637"/>
                  </a:cubicBezTo>
                  <a:lnTo>
                    <a:pt x="2177110" y="1548922"/>
                  </a:lnTo>
                  <a:cubicBezTo>
                    <a:pt x="2177110" y="1575082"/>
                    <a:pt x="2166718" y="1600171"/>
                    <a:pt x="2148220" y="1618669"/>
                  </a:cubicBezTo>
                  <a:cubicBezTo>
                    <a:pt x="2129722" y="1637167"/>
                    <a:pt x="2104633" y="1647560"/>
                    <a:pt x="2078473" y="1647560"/>
                  </a:cubicBezTo>
                  <a:lnTo>
                    <a:pt x="98637" y="1647560"/>
                  </a:lnTo>
                  <a:cubicBezTo>
                    <a:pt x="72477" y="1647560"/>
                    <a:pt x="47388" y="1637167"/>
                    <a:pt x="28890" y="1618669"/>
                  </a:cubicBezTo>
                  <a:cubicBezTo>
                    <a:pt x="10392" y="1600171"/>
                    <a:pt x="0" y="1575082"/>
                    <a:pt x="0" y="1548922"/>
                  </a:cubicBezTo>
                  <a:lnTo>
                    <a:pt x="0" y="98637"/>
                  </a:lnTo>
                  <a:cubicBezTo>
                    <a:pt x="0" y="72477"/>
                    <a:pt x="10392" y="47388"/>
                    <a:pt x="28890" y="28890"/>
                  </a:cubicBezTo>
                  <a:cubicBezTo>
                    <a:pt x="47388" y="10392"/>
                    <a:pt x="72477" y="0"/>
                    <a:pt x="98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77110" cy="1685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55561" y="2000028"/>
            <a:ext cx="4290273" cy="81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6"/>
              </a:lnSpc>
              <a:spcBef>
                <a:spcPct val="0"/>
              </a:spcBef>
            </a:pPr>
            <a:r>
              <a:rPr lang="en-US" sz="3605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د</a:t>
            </a:r>
            <a:r>
              <a:rPr lang="en-US" sz="3605" dirty="0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 </a:t>
            </a:r>
            <a:r>
              <a:rPr lang="en-US" sz="3605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ډاکټرانو</a:t>
            </a:r>
            <a:r>
              <a:rPr lang="en-US" sz="3605" dirty="0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 </a:t>
            </a:r>
            <a:r>
              <a:rPr lang="en-US" sz="3605" dirty="0" err="1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وړاندیز</a:t>
            </a:r>
            <a:r>
              <a:rPr lang="en-US" sz="3605" dirty="0">
                <a:solidFill>
                  <a:srgbClr val="0C2675"/>
                </a:solidFill>
                <a:latin typeface="Roboto Slab" pitchFamily="2" charset="0"/>
                <a:cs typeface="Roboto Condensed Bold"/>
              </a:rPr>
              <a:t> </a:t>
            </a: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B4D26847-12C0-2FC4-192D-1FACD79E463A}"/>
              </a:ext>
            </a:extLst>
          </p:cNvPr>
          <p:cNvGrpSpPr/>
          <p:nvPr/>
        </p:nvGrpSpPr>
        <p:grpSpPr>
          <a:xfrm>
            <a:off x="9827803" y="1589774"/>
            <a:ext cx="7377936" cy="5670456"/>
            <a:chOff x="0" y="0"/>
            <a:chExt cx="2177110" cy="167326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F0609300-6DDC-9F55-D7A0-CFD0D9A105B0}"/>
                </a:ext>
              </a:extLst>
            </p:cNvPr>
            <p:cNvSpPr/>
            <p:nvPr/>
          </p:nvSpPr>
          <p:spPr>
            <a:xfrm>
              <a:off x="0" y="0"/>
              <a:ext cx="2177110" cy="1673260"/>
            </a:xfrm>
            <a:custGeom>
              <a:avLst/>
              <a:gdLst/>
              <a:ahLst/>
              <a:cxnLst/>
              <a:rect l="l" t="t" r="r" b="b"/>
              <a:pathLst>
                <a:path w="2177110" h="1673260">
                  <a:moveTo>
                    <a:pt x="98637" y="0"/>
                  </a:moveTo>
                  <a:lnTo>
                    <a:pt x="2078473" y="0"/>
                  </a:lnTo>
                  <a:cubicBezTo>
                    <a:pt x="2104633" y="0"/>
                    <a:pt x="2129722" y="10392"/>
                    <a:pt x="2148220" y="28890"/>
                  </a:cubicBezTo>
                  <a:cubicBezTo>
                    <a:pt x="2166718" y="47388"/>
                    <a:pt x="2177110" y="72477"/>
                    <a:pt x="2177110" y="98637"/>
                  </a:cubicBezTo>
                  <a:lnTo>
                    <a:pt x="2177110" y="1574623"/>
                  </a:lnTo>
                  <a:cubicBezTo>
                    <a:pt x="2177110" y="1600783"/>
                    <a:pt x="2166718" y="1625872"/>
                    <a:pt x="2148220" y="1644370"/>
                  </a:cubicBezTo>
                  <a:cubicBezTo>
                    <a:pt x="2129722" y="1662868"/>
                    <a:pt x="2104633" y="1673260"/>
                    <a:pt x="2078473" y="1673260"/>
                  </a:cubicBezTo>
                  <a:lnTo>
                    <a:pt x="98637" y="1673260"/>
                  </a:lnTo>
                  <a:cubicBezTo>
                    <a:pt x="72477" y="1673260"/>
                    <a:pt x="47388" y="1662868"/>
                    <a:pt x="28890" y="1644370"/>
                  </a:cubicBezTo>
                  <a:cubicBezTo>
                    <a:pt x="10392" y="1625872"/>
                    <a:pt x="0" y="1600783"/>
                    <a:pt x="0" y="1574623"/>
                  </a:cubicBezTo>
                  <a:lnTo>
                    <a:pt x="0" y="98637"/>
                  </a:lnTo>
                  <a:cubicBezTo>
                    <a:pt x="0" y="72477"/>
                    <a:pt x="10392" y="47388"/>
                    <a:pt x="28890" y="28890"/>
                  </a:cubicBezTo>
                  <a:cubicBezTo>
                    <a:pt x="47388" y="10392"/>
                    <a:pt x="72477" y="0"/>
                    <a:pt x="9863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16AD53B9-DE8B-5BCD-68CF-7CD7F367C305}"/>
                </a:ext>
              </a:extLst>
            </p:cNvPr>
            <p:cNvSpPr txBox="1"/>
            <p:nvPr/>
          </p:nvSpPr>
          <p:spPr>
            <a:xfrm>
              <a:off x="0" y="-38100"/>
              <a:ext cx="2177110" cy="1711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82D32CEA-3879-098E-36F3-4A16DF67F450}"/>
              </a:ext>
            </a:extLst>
          </p:cNvPr>
          <p:cNvGrpSpPr/>
          <p:nvPr/>
        </p:nvGrpSpPr>
        <p:grpSpPr>
          <a:xfrm>
            <a:off x="11625494" y="4038412"/>
            <a:ext cx="4411572" cy="2395593"/>
            <a:chOff x="0" y="-247650"/>
            <a:chExt cx="5882095" cy="3194124"/>
          </a:xfrm>
        </p:grpSpPr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A1B28A9F-3E49-05EC-6037-AEFA58A7963C}"/>
                </a:ext>
              </a:extLst>
            </p:cNvPr>
            <p:cNvSpPr txBox="1"/>
            <p:nvPr/>
          </p:nvSpPr>
          <p:spPr>
            <a:xfrm>
              <a:off x="0" y="-247649"/>
              <a:ext cx="5043404" cy="3194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467"/>
                </a:lnSpc>
              </a:pP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سینې</a:t>
              </a:r>
              <a:r>
                <a:rPr lang="en-US" sz="3300" dirty="0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Slab" pitchFamily="2" charset="0"/>
                  <a:cs typeface="Roboto Condensed"/>
                </a:rPr>
                <a:t>معاینه</a:t>
              </a:r>
              <a:endParaRPr lang="en-US" sz="3300" dirty="0">
                <a:solidFill>
                  <a:srgbClr val="0C2675"/>
                </a:solidFill>
                <a:latin typeface="Roboto Slab" pitchFamily="2" charset="0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حوصلې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معاینه</a:t>
              </a:r>
              <a:endParaRPr lang="en-US" sz="3300" dirty="0">
                <a:solidFill>
                  <a:srgbClr val="0C2675"/>
                </a:solidFill>
                <a:latin typeface="Roboto Condensed"/>
                <a:cs typeface="Roboto Condensed"/>
              </a:endParaRPr>
            </a:p>
            <a:p>
              <a:pPr algn="r">
                <a:lnSpc>
                  <a:spcPts val="6467"/>
                </a:lnSpc>
              </a:pP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د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پاپ</a:t>
              </a:r>
              <a:r>
                <a:rPr lang="en-US" sz="3300" dirty="0">
                  <a:solidFill>
                    <a:srgbClr val="0C2675"/>
                  </a:solidFill>
                  <a:latin typeface="Roboto Condensed"/>
                  <a:cs typeface="Roboto Condensed"/>
                </a:rPr>
                <a:t> </a:t>
              </a:r>
              <a:r>
                <a:rPr lang="en-US" sz="3300" dirty="0" err="1">
                  <a:solidFill>
                    <a:srgbClr val="0C2675"/>
                  </a:solidFill>
                  <a:latin typeface="Roboto Condensed"/>
                  <a:cs typeface="Roboto Condensed"/>
                </a:rPr>
                <a:t>ازموینه</a:t>
              </a:r>
              <a:endParaRPr lang="en-US" sz="3300" dirty="0">
                <a:solidFill>
                  <a:srgbClr val="0C2675"/>
                </a:solidFill>
                <a:latin typeface="Roboto Condensed"/>
                <a:cs typeface="Roboto Condensed"/>
              </a:endParaRPr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741E0B60-5B41-E5FF-2BF0-61F91AFDFFAD}"/>
                </a:ext>
              </a:extLst>
            </p:cNvPr>
            <p:cNvSpPr txBox="1"/>
            <p:nvPr/>
          </p:nvSpPr>
          <p:spPr>
            <a:xfrm>
              <a:off x="5303587" y="-247650"/>
              <a:ext cx="578508" cy="3099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.1</a:t>
              </a:r>
            </a:p>
            <a:p>
              <a:pPr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.2</a:t>
              </a:r>
            </a:p>
            <a:p>
              <a:pPr algn="l">
                <a:lnSpc>
                  <a:spcPts val="6467"/>
                </a:lnSpc>
              </a:pPr>
              <a:r>
                <a:rPr lang="en-US" sz="3300">
                  <a:solidFill>
                    <a:srgbClr val="0C2675"/>
                  </a:solidFill>
                  <a:latin typeface="Roboto Condensed"/>
                </a:rPr>
                <a:t>.3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A5674C-C62C-7C0D-5A58-D6DD7CD37DCF}"/>
              </a:ext>
            </a:extLst>
          </p:cNvPr>
          <p:cNvSpPr txBox="1"/>
          <p:nvPr/>
        </p:nvSpPr>
        <p:spPr>
          <a:xfrm>
            <a:off x="10348385" y="2229318"/>
            <a:ext cx="6443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2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  <a:t>په دې معایناتو کې معمولا درې شیان شامل وي: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D06D3A-8F44-7682-1936-6925F3EC0216}"/>
              </a:ext>
            </a:extLst>
          </p:cNvPr>
          <p:cNvSpPr txBox="1"/>
          <p:nvPr/>
        </p:nvSpPr>
        <p:spPr>
          <a:xfrm>
            <a:off x="-19050" y="4271843"/>
            <a:ext cx="69570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3200" b="0" i="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میرمن چې عمر یې ۲۱ کلنۍ ته ورسيږي</a:t>
            </a:r>
            <a:endParaRPr lang="ps-AF" sz="3200" dirty="0"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ps-AF" sz="3200" b="1" i="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یا</a:t>
            </a:r>
            <a:endParaRPr lang="ps-AF" sz="3200" dirty="0">
              <a:solidFill>
                <a:srgbClr val="0C2675"/>
              </a:solidFill>
              <a:effectLst/>
              <a:latin typeface="Roboto Slab" pitchFamily="2" charset="0"/>
              <a:ea typeface="Roboto Slab" pitchFamily="2" charset="0"/>
            </a:endParaRPr>
          </a:p>
          <a:p>
            <a:pPr algn="r"/>
            <a:r>
              <a:rPr lang="ps-AF" sz="3200" b="0" i="0" dirty="0">
                <a:solidFill>
                  <a:srgbClr val="0C2675"/>
                </a:solidFill>
                <a:effectLst/>
                <a:latin typeface="Roboto Slab" pitchFamily="2" charset="0"/>
                <a:ea typeface="Roboto Slab" pitchFamily="2" charset="0"/>
              </a:rPr>
              <a:t>جنسي اړیکې پیل کړي</a:t>
            </a:r>
            <a:endParaRPr lang="ps-AF" sz="3200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0E64BE-9E55-001D-489A-4B6123CA77CA}"/>
              </a:ext>
            </a:extLst>
          </p:cNvPr>
          <p:cNvSpPr txBox="1"/>
          <p:nvPr/>
        </p:nvSpPr>
        <p:spPr>
          <a:xfrm>
            <a:off x="7056482" y="4019362"/>
            <a:ext cx="4899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33050" y="3857033"/>
            <a:ext cx="2659979" cy="2572935"/>
          </a:xfrm>
          <a:custGeom>
            <a:avLst/>
            <a:gdLst/>
            <a:ahLst/>
            <a:cxnLst/>
            <a:rect l="l" t="t" r="r" b="b"/>
            <a:pathLst>
              <a:path w="2659979" h="2572935">
                <a:moveTo>
                  <a:pt x="0" y="0"/>
                </a:moveTo>
                <a:lnTo>
                  <a:pt x="2659979" y="0"/>
                </a:lnTo>
                <a:lnTo>
                  <a:pt x="2659979" y="2572934"/>
                </a:lnTo>
                <a:lnTo>
                  <a:pt x="0" y="2572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029201" y="4644357"/>
            <a:ext cx="2590800" cy="679567"/>
            <a:chOff x="0" y="0"/>
            <a:chExt cx="324418" cy="868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418" cy="86866"/>
            </a:xfrm>
            <a:custGeom>
              <a:avLst/>
              <a:gdLst/>
              <a:ahLst/>
              <a:cxnLst/>
              <a:rect l="l" t="t" r="r" b="b"/>
              <a:pathLst>
                <a:path w="324418" h="86866">
                  <a:moveTo>
                    <a:pt x="0" y="0"/>
                  </a:moveTo>
                  <a:lnTo>
                    <a:pt x="324418" y="0"/>
                  </a:lnTo>
                  <a:lnTo>
                    <a:pt x="324418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24418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99D5A5-D8E7-EE31-9127-0A1D371843D9}"/>
              </a:ext>
            </a:extLst>
          </p:cNvPr>
          <p:cNvSpPr txBox="1"/>
          <p:nvPr/>
        </p:nvSpPr>
        <p:spPr>
          <a:xfrm>
            <a:off x="1295400" y="4644357"/>
            <a:ext cx="95482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4400" dirty="0">
                <a:solidFill>
                  <a:srgbClr val="0C267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دا ازموینه کیدای شي د هغه څه څخه توپیر ولري چې په افغانستان کې وړاندیز شوي یا ترسره کیږي.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99745" y="3990159"/>
            <a:ext cx="6259835" cy="679567"/>
            <a:chOff x="0" y="0"/>
            <a:chExt cx="800165" cy="868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0165" cy="86866"/>
            </a:xfrm>
            <a:custGeom>
              <a:avLst/>
              <a:gdLst/>
              <a:ahLst/>
              <a:cxnLst/>
              <a:rect l="l" t="t" r="r" b="b"/>
              <a:pathLst>
                <a:path w="800165" h="86866">
                  <a:moveTo>
                    <a:pt x="0" y="0"/>
                  </a:moveTo>
                  <a:lnTo>
                    <a:pt x="800165" y="0"/>
                  </a:lnTo>
                  <a:lnTo>
                    <a:pt x="800165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00165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14999" y="4828225"/>
            <a:ext cx="1610923" cy="679567"/>
            <a:chOff x="0" y="0"/>
            <a:chExt cx="433923" cy="868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3923" cy="86866"/>
            </a:xfrm>
            <a:custGeom>
              <a:avLst/>
              <a:gdLst/>
              <a:ahLst/>
              <a:cxnLst/>
              <a:rect l="l" t="t" r="r" b="b"/>
              <a:pathLst>
                <a:path w="433923" h="86866">
                  <a:moveTo>
                    <a:pt x="0" y="0"/>
                  </a:moveTo>
                  <a:lnTo>
                    <a:pt x="433923" y="0"/>
                  </a:lnTo>
                  <a:lnTo>
                    <a:pt x="433923" y="86866"/>
                  </a:lnTo>
                  <a:lnTo>
                    <a:pt x="0" y="86866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33923" cy="115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868400" y="5438729"/>
            <a:ext cx="1191180" cy="789777"/>
            <a:chOff x="0" y="0"/>
            <a:chExt cx="344740" cy="1009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4740" cy="100953"/>
            </a:xfrm>
            <a:custGeom>
              <a:avLst/>
              <a:gdLst/>
              <a:ahLst/>
              <a:cxnLst/>
              <a:rect l="l" t="t" r="r" b="b"/>
              <a:pathLst>
                <a:path w="344740" h="100953">
                  <a:moveTo>
                    <a:pt x="0" y="0"/>
                  </a:moveTo>
                  <a:lnTo>
                    <a:pt x="344740" y="0"/>
                  </a:lnTo>
                  <a:lnTo>
                    <a:pt x="344740" y="100953"/>
                  </a:lnTo>
                  <a:lnTo>
                    <a:pt x="0" y="100953"/>
                  </a:lnTo>
                  <a:close/>
                </a:path>
              </a:pathLst>
            </a:custGeom>
            <a:solidFill>
              <a:srgbClr val="FFC72C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4740" cy="129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C894E7-3DC8-C25A-15BF-293143249A66}"/>
              </a:ext>
            </a:extLst>
          </p:cNvPr>
          <p:cNvSpPr txBox="1"/>
          <p:nvPr/>
        </p:nvSpPr>
        <p:spPr>
          <a:xfrm>
            <a:off x="4953000" y="3979422"/>
            <a:ext cx="9982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4800" dirty="0">
                <a:solidFill>
                  <a:srgbClr val="0C267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د میرمنو روغتیایی معاینات کولی شي ژر تر ژره هغه ناروغۍ وپیژني چې په اسانۍ سره درملنه یا اداره کیدی شي.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85363" y="1174681"/>
            <a:ext cx="8445738" cy="7521449"/>
            <a:chOff x="0" y="0"/>
            <a:chExt cx="2492201" cy="2219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2202" cy="2219459"/>
            </a:xfrm>
            <a:custGeom>
              <a:avLst/>
              <a:gdLst/>
              <a:ahLst/>
              <a:cxnLst/>
              <a:rect l="l" t="t" r="r" b="b"/>
              <a:pathLst>
                <a:path w="2492202" h="2219459">
                  <a:moveTo>
                    <a:pt x="86167" y="0"/>
                  </a:moveTo>
                  <a:lnTo>
                    <a:pt x="2406035" y="0"/>
                  </a:lnTo>
                  <a:cubicBezTo>
                    <a:pt x="2428888" y="0"/>
                    <a:pt x="2450805" y="9078"/>
                    <a:pt x="2466964" y="25238"/>
                  </a:cubicBezTo>
                  <a:cubicBezTo>
                    <a:pt x="2483123" y="41397"/>
                    <a:pt x="2492202" y="63314"/>
                    <a:pt x="2492202" y="86167"/>
                  </a:cubicBezTo>
                  <a:lnTo>
                    <a:pt x="2492202" y="2133292"/>
                  </a:lnTo>
                  <a:cubicBezTo>
                    <a:pt x="2492202" y="2156145"/>
                    <a:pt x="2483123" y="2178062"/>
                    <a:pt x="2466964" y="2194221"/>
                  </a:cubicBezTo>
                  <a:cubicBezTo>
                    <a:pt x="2450805" y="2210380"/>
                    <a:pt x="2428888" y="2219459"/>
                    <a:pt x="2406035" y="2219459"/>
                  </a:cubicBezTo>
                  <a:lnTo>
                    <a:pt x="86167" y="2219459"/>
                  </a:lnTo>
                  <a:cubicBezTo>
                    <a:pt x="63314" y="2219459"/>
                    <a:pt x="41397" y="2210380"/>
                    <a:pt x="25238" y="2194221"/>
                  </a:cubicBezTo>
                  <a:cubicBezTo>
                    <a:pt x="9078" y="2178062"/>
                    <a:pt x="0" y="2156145"/>
                    <a:pt x="0" y="2133292"/>
                  </a:cubicBezTo>
                  <a:lnTo>
                    <a:pt x="0" y="86167"/>
                  </a:lnTo>
                  <a:cubicBezTo>
                    <a:pt x="0" y="63314"/>
                    <a:pt x="9078" y="41397"/>
                    <a:pt x="25238" y="25238"/>
                  </a:cubicBezTo>
                  <a:cubicBezTo>
                    <a:pt x="41397" y="9078"/>
                    <a:pt x="63314" y="0"/>
                    <a:pt x="8616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2201" cy="22575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610600" y="2897163"/>
            <a:ext cx="4276851" cy="637385"/>
            <a:chOff x="0" y="0"/>
            <a:chExt cx="1262947" cy="1604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2947" cy="160427"/>
            </a:xfrm>
            <a:custGeom>
              <a:avLst/>
              <a:gdLst/>
              <a:ahLst/>
              <a:cxnLst/>
              <a:rect l="l" t="t" r="r" b="b"/>
              <a:pathLst>
                <a:path w="1262947" h="160427">
                  <a:moveTo>
                    <a:pt x="0" y="0"/>
                  </a:moveTo>
                  <a:lnTo>
                    <a:pt x="1262947" y="0"/>
                  </a:lnTo>
                  <a:lnTo>
                    <a:pt x="1262947" y="160427"/>
                  </a:lnTo>
                  <a:lnTo>
                    <a:pt x="0" y="160427"/>
                  </a:lnTo>
                  <a:close/>
                </a:path>
              </a:pathLst>
            </a:custGeom>
            <a:solidFill>
              <a:srgbClr val="335929"/>
            </a:solidFill>
          </p:spPr>
          <p:txBody>
            <a:bodyPr/>
            <a:lstStyle/>
            <a:p>
              <a:endParaRPr lang="en-US" dirty="0">
                <a:latin typeface="Roboto Slab" pitchFamily="2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62947" cy="189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400"/>
                </a:lnSpc>
              </a:pPr>
              <a:endParaRPr dirty="0">
                <a:latin typeface="Roboto Slab" pitchFamily="2" charset="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591115" y="511158"/>
            <a:ext cx="2236485" cy="2894274"/>
          </a:xfrm>
          <a:custGeom>
            <a:avLst/>
            <a:gdLst/>
            <a:ahLst/>
            <a:cxnLst/>
            <a:rect l="l" t="t" r="r" b="b"/>
            <a:pathLst>
              <a:path w="2236485" h="2894274">
                <a:moveTo>
                  <a:pt x="0" y="0"/>
                </a:moveTo>
                <a:lnTo>
                  <a:pt x="2236485" y="0"/>
                </a:lnTo>
                <a:lnTo>
                  <a:pt x="2236485" y="2894274"/>
                </a:lnTo>
                <a:lnTo>
                  <a:pt x="0" y="2894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Roboto Slab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E802CF-47C1-7672-7E4D-939D7CDC37E2}"/>
              </a:ext>
            </a:extLst>
          </p:cNvPr>
          <p:cNvSpPr txBox="1"/>
          <p:nvPr/>
        </p:nvSpPr>
        <p:spPr>
          <a:xfrm>
            <a:off x="5398449" y="1985216"/>
            <a:ext cx="7489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2800" dirty="0">
                <a:solidFill>
                  <a:srgbClr val="0C267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په دې معایناتو کې د ښځو او انجونو لپاره خصوصي ځای چمتو کیږي ترڅو له خپل ډاکټر څخه د میرمنو روغتیا پورې اړوند </a:t>
            </a:r>
            <a:r>
              <a:rPr lang="ps-AF" sz="2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اندیښنو په اړه پوښتنې وکړي، لکه: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43813B-92DA-DAF7-6FD5-0A95DE68E4F8}"/>
              </a:ext>
            </a:extLst>
          </p:cNvPr>
          <p:cNvSpPr txBox="1"/>
          <p:nvPr/>
        </p:nvSpPr>
        <p:spPr>
          <a:xfrm>
            <a:off x="6691561" y="4738493"/>
            <a:ext cx="48187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s-AF" sz="3600" dirty="0">
                <a:solidFill>
                  <a:srgbClr val="0C2675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غیرنورمال میاشتني عادتونه </a:t>
            </a:r>
            <a:endParaRPr lang="ps-AF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r"/>
            <a:r>
              <a:rPr lang="ps-AF" sz="3600" dirty="0">
                <a:solidFill>
                  <a:srgbClr val="0C2675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د مزاج بدلون </a:t>
            </a:r>
            <a:endParaRPr lang="ps-AF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r"/>
            <a:r>
              <a:rPr lang="ps-AF" sz="3600" dirty="0">
                <a:solidFill>
                  <a:srgbClr val="0C2675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د حیض پرمهال شدید درد </a:t>
            </a:r>
            <a:endParaRPr lang="ps-AF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r"/>
            <a:r>
              <a:rPr lang="ps-AF" sz="3600" dirty="0">
                <a:solidFill>
                  <a:srgbClr val="0C2675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د کورنۍ تنظیم پلانونه </a:t>
            </a:r>
            <a:endParaRPr lang="ps-AF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r"/>
            <a:r>
              <a:rPr lang="ps-AF" sz="3600" dirty="0">
                <a:solidFill>
                  <a:srgbClr val="0C2675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نورې روغتیايي اندېښنې</a:t>
            </a:r>
            <a:endParaRPr lang="ps-AF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E046CE-7CDC-5D7E-28AD-EE89CA70073E}"/>
              </a:ext>
            </a:extLst>
          </p:cNvPr>
          <p:cNvSpPr txBox="1"/>
          <p:nvPr/>
        </p:nvSpPr>
        <p:spPr>
          <a:xfrm>
            <a:off x="11839817" y="4569216"/>
            <a:ext cx="9240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C2675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</a:br>
            <a:endParaRPr lang="en-US" sz="2000" dirty="0">
              <a:solidFill>
                <a:srgbClr val="0C2675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</a:br>
            <a:endParaRPr lang="en-US" sz="2000" dirty="0">
              <a:solidFill>
                <a:srgbClr val="0C2675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E9B03C-565B-A94D-FD2A-2C635ED6DBF5}"/>
              </a:ext>
            </a:extLst>
          </p:cNvPr>
          <p:cNvSpPr txBox="1"/>
          <p:nvPr/>
        </p:nvSpPr>
        <p:spPr>
          <a:xfrm>
            <a:off x="11823918" y="5742132"/>
            <a:ext cx="9240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C2675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</a:br>
            <a:endParaRPr lang="en-US" sz="2000" dirty="0">
              <a:solidFill>
                <a:srgbClr val="0C2675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</a:br>
            <a:endParaRPr lang="en-US" sz="2000" dirty="0">
              <a:solidFill>
                <a:srgbClr val="0C2675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C1289E-9A54-4A41-712D-4CD3F54FB38F}"/>
              </a:ext>
            </a:extLst>
          </p:cNvPr>
          <p:cNvSpPr txBox="1"/>
          <p:nvPr/>
        </p:nvSpPr>
        <p:spPr>
          <a:xfrm>
            <a:off x="11828805" y="6853926"/>
            <a:ext cx="9240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C2675"/>
              </a:solidFill>
              <a:latin typeface="Roboto Slab" pitchFamily="2" charset="0"/>
              <a:ea typeface="Roboto Slab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rgbClr val="0C2675"/>
                </a:solidFill>
                <a:latin typeface="Roboto Slab" pitchFamily="2" charset="0"/>
                <a:ea typeface="Roboto Slab" pitchFamily="2" charset="0"/>
              </a:rPr>
            </a:br>
            <a:endParaRPr lang="en-US" sz="2000" dirty="0">
              <a:solidFill>
                <a:srgbClr val="0C2675"/>
              </a:solidFill>
              <a:latin typeface="Roboto Slab" pitchFamily="2" charset="0"/>
              <a:ea typeface="Roboto Slab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2029</Words>
  <Application>Microsoft Macintosh PowerPoint</Application>
  <PresentationFormat>Custom</PresentationFormat>
  <Paragraphs>219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Roboto Condensed Bold</vt:lpstr>
      <vt:lpstr>Arial</vt:lpstr>
      <vt:lpstr>Roboto Slab</vt:lpstr>
      <vt:lpstr>Roboto Slab Bold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1 (for men): Women's Wellness (Pashto)</dc:title>
  <cp:lastModifiedBy>Syreeta L Wilkins</cp:lastModifiedBy>
  <cp:revision>3</cp:revision>
  <dcterms:created xsi:type="dcterms:W3CDTF">2006-08-16T00:00:00Z</dcterms:created>
  <dcterms:modified xsi:type="dcterms:W3CDTF">2024-03-11T17:01:03Z</dcterms:modified>
  <dc:identifier>DAF1fKTty6w</dc:identifier>
</cp:coreProperties>
</file>