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7" r:id="rId2"/>
    <p:sldId id="305" r:id="rId3"/>
    <p:sldId id="259" r:id="rId4"/>
    <p:sldId id="260" r:id="rId5"/>
    <p:sldId id="307" r:id="rId6"/>
    <p:sldId id="262" r:id="rId7"/>
    <p:sldId id="265" r:id="rId8"/>
    <p:sldId id="316" r:id="rId9"/>
    <p:sldId id="318" r:id="rId10"/>
    <p:sldId id="309" r:id="rId11"/>
    <p:sldId id="320" r:id="rId12"/>
    <p:sldId id="322" r:id="rId13"/>
    <p:sldId id="323" r:id="rId14"/>
    <p:sldId id="324" r:id="rId15"/>
    <p:sldId id="308" r:id="rId16"/>
    <p:sldId id="325" r:id="rId17"/>
    <p:sldId id="326" r:id="rId18"/>
    <p:sldId id="327" r:id="rId19"/>
    <p:sldId id="328" r:id="rId20"/>
    <p:sldId id="314"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402970-CC3B-0E93-07F5-E7A1A0459C55}" name="Anne Logsdon Smith" initials="AL" userId="f4905c6bf3a8b578" providerId="Windows Live"/>
  <p188:author id="{FEFBD0A0-378E-5906-178F-E0CFDAD74E38}" name="Виктория Ляшенко" initials="ВЛ" userId="S-1-5-21-3140314291-2560734022-1644715219-11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3A1"/>
    <a:srgbClr val="273070"/>
    <a:srgbClr val="009A9E"/>
    <a:srgbClr val="4A4A4B"/>
    <a:srgbClr val="0B2C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B6171-58FD-4E15-97E2-D92D95C72595}" v="2" dt="2024-03-01T21:04:55.164"/>
    <p1510:client id="{E16DE4F0-1D32-41CA-8FCB-A77354247EB3}" v="78" dt="2024-03-01T21:11:42.4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143" autoAdjust="0"/>
  </p:normalViewPr>
  <p:slideViewPr>
    <p:cSldViewPr>
      <p:cViewPr varScale="1">
        <p:scale>
          <a:sx n="97" d="100"/>
          <a:sy n="97" d="100"/>
        </p:scale>
        <p:origin x="1704" y="19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Wu" clId="Web-{265B6171-58FD-4E15-97E2-D92D95C72595}"/>
    <pc:docChg chg="modSld">
      <pc:chgData name="Allison Wu" userId="" providerId="" clId="Web-{265B6171-58FD-4E15-97E2-D92D95C72595}" dt="2024-03-01T21:04:55.164" v="1" actId="14100"/>
      <pc:docMkLst>
        <pc:docMk/>
      </pc:docMkLst>
      <pc:sldChg chg="modSp">
        <pc:chgData name="Allison Wu" userId="" providerId="" clId="Web-{265B6171-58FD-4E15-97E2-D92D95C72595}" dt="2024-03-01T21:04:55.164" v="1" actId="14100"/>
        <pc:sldMkLst>
          <pc:docMk/>
          <pc:sldMk cId="0" sldId="257"/>
        </pc:sldMkLst>
        <pc:spChg chg="mod">
          <ac:chgData name="Allison Wu" userId="" providerId="" clId="Web-{265B6171-58FD-4E15-97E2-D92D95C72595}" dt="2024-03-01T21:04:55.164" v="1" actId="14100"/>
          <ac:spMkLst>
            <pc:docMk/>
            <pc:sldMk cId="0" sldId="257"/>
            <ac:spMk id="19" creationId="{7C3CD9AE-CFAD-04DE-A610-4DEA95BBB47B}"/>
          </ac:spMkLst>
        </pc:spChg>
      </pc:sldChg>
    </pc:docChg>
  </pc:docChgLst>
  <pc:docChgLst>
    <pc:chgData name="Allison Wu" clId="Web-{E16DE4F0-1D32-41CA-8FCB-A77354247EB3}"/>
    <pc:docChg chg="modSld">
      <pc:chgData name="Allison Wu" userId="" providerId="" clId="Web-{E16DE4F0-1D32-41CA-8FCB-A77354247EB3}" dt="2024-03-01T21:11:42.438" v="77" actId="1076"/>
      <pc:docMkLst>
        <pc:docMk/>
      </pc:docMkLst>
      <pc:sldChg chg="delCm">
        <pc:chgData name="Allison Wu" userId="" providerId="" clId="Web-{E16DE4F0-1D32-41CA-8FCB-A77354247EB3}" dt="2024-03-01T21:06:02.051" v="0"/>
        <pc:sldMkLst>
          <pc:docMk/>
          <pc:sldMk cId="0" sldId="257"/>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6:02.051" v="0"/>
              <pc2:cmMkLst xmlns:pc2="http://schemas.microsoft.com/office/powerpoint/2019/9/main/command">
                <pc:docMk/>
                <pc:sldMk cId="0" sldId="257"/>
                <pc2:cmMk id="{667D3556-1037-40F0-A571-B74BA67E792A}"/>
              </pc2:cmMkLst>
            </pc226:cmChg>
          </p:ext>
        </pc:extLst>
      </pc:sldChg>
      <pc:sldChg chg="delCm">
        <pc:chgData name="Allison Wu" userId="" providerId="" clId="Web-{E16DE4F0-1D32-41CA-8FCB-A77354247EB3}" dt="2024-03-01T21:06:24.989" v="4"/>
        <pc:sldMkLst>
          <pc:docMk/>
          <pc:sldMk cId="0" sldId="260"/>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6:19.473" v="1"/>
              <pc2:cmMkLst xmlns:pc2="http://schemas.microsoft.com/office/powerpoint/2019/9/main/command">
                <pc:docMk/>
                <pc:sldMk cId="0" sldId="260"/>
                <pc2:cmMk id="{8469B902-554E-4C86-9E00-01AECEE6CB74}"/>
              </pc2:cmMkLst>
            </pc226:cmChg>
            <pc226:cmChg xmlns:pc226="http://schemas.microsoft.com/office/powerpoint/2022/06/main/command" chg="del">
              <pc226:chgData name="Allison Wu" userId="" providerId="" clId="Web-{E16DE4F0-1D32-41CA-8FCB-A77354247EB3}" dt="2024-03-01T21:06:21.364" v="2"/>
              <pc2:cmMkLst xmlns:pc2="http://schemas.microsoft.com/office/powerpoint/2019/9/main/command">
                <pc:docMk/>
                <pc:sldMk cId="0" sldId="260"/>
                <pc2:cmMk id="{F75F1B64-F5B2-441E-8F16-B552B06C6BC9}"/>
              </pc2:cmMkLst>
            </pc226:cmChg>
            <pc226:cmChg xmlns:pc226="http://schemas.microsoft.com/office/powerpoint/2022/06/main/command" chg="del">
              <pc226:chgData name="Allison Wu" userId="" providerId="" clId="Web-{E16DE4F0-1D32-41CA-8FCB-A77354247EB3}" dt="2024-03-01T21:06:24.989" v="4"/>
              <pc2:cmMkLst xmlns:pc2="http://schemas.microsoft.com/office/powerpoint/2019/9/main/command">
                <pc:docMk/>
                <pc:sldMk cId="0" sldId="260"/>
                <pc2:cmMk id="{8ECDAA94-0683-4B4F-800B-8C1696311FE3}"/>
              </pc2:cmMkLst>
            </pc226:cmChg>
            <pc226:cmChg xmlns:pc226="http://schemas.microsoft.com/office/powerpoint/2022/06/main/command" chg="del">
              <pc226:chgData name="Allison Wu" userId="" providerId="" clId="Web-{E16DE4F0-1D32-41CA-8FCB-A77354247EB3}" dt="2024-03-01T21:06:23.161" v="3"/>
              <pc2:cmMkLst xmlns:pc2="http://schemas.microsoft.com/office/powerpoint/2019/9/main/command">
                <pc:docMk/>
                <pc:sldMk cId="0" sldId="260"/>
                <pc2:cmMk id="{1B9F15B4-270F-4CF2-9BD4-26E607B64984}"/>
              </pc2:cmMkLst>
            </pc226:cmChg>
          </p:ext>
        </pc:extLst>
      </pc:sldChg>
      <pc:sldChg chg="delCm">
        <pc:chgData name="Allison Wu" userId="" providerId="" clId="Web-{E16DE4F0-1D32-41CA-8FCB-A77354247EB3}" dt="2024-03-01T21:06:43.349" v="10"/>
        <pc:sldMkLst>
          <pc:docMk/>
          <pc:sldMk cId="0" sldId="262"/>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6:38.068" v="7"/>
              <pc2:cmMkLst xmlns:pc2="http://schemas.microsoft.com/office/powerpoint/2019/9/main/command">
                <pc:docMk/>
                <pc:sldMk cId="0" sldId="262"/>
                <pc2:cmMk id="{6B048D11-CB3D-4347-A488-081405AD2738}"/>
              </pc2:cmMkLst>
            </pc226:cmChg>
            <pc226:cmChg xmlns:pc226="http://schemas.microsoft.com/office/powerpoint/2022/06/main/command" chg="del">
              <pc226:chgData name="Allison Wu" userId="" providerId="" clId="Web-{E16DE4F0-1D32-41CA-8FCB-A77354247EB3}" dt="2024-03-01T21:06:41.896" v="9"/>
              <pc2:cmMkLst xmlns:pc2="http://schemas.microsoft.com/office/powerpoint/2019/9/main/command">
                <pc:docMk/>
                <pc:sldMk cId="0" sldId="262"/>
                <pc2:cmMk id="{B5242629-F9C2-488F-9391-D7CD32062FAA}"/>
              </pc2:cmMkLst>
            </pc226:cmChg>
            <pc226:cmChg xmlns:pc226="http://schemas.microsoft.com/office/powerpoint/2022/06/main/command" chg="del">
              <pc226:chgData name="Allison Wu" userId="" providerId="" clId="Web-{E16DE4F0-1D32-41CA-8FCB-A77354247EB3}" dt="2024-03-01T21:06:36.271" v="6"/>
              <pc2:cmMkLst xmlns:pc2="http://schemas.microsoft.com/office/powerpoint/2019/9/main/command">
                <pc:docMk/>
                <pc:sldMk cId="0" sldId="262"/>
                <pc2:cmMk id="{16BDCA59-7ED7-4D73-AE22-500982F88B4C}"/>
              </pc2:cmMkLst>
            </pc226:cmChg>
            <pc226:cmChg xmlns:pc226="http://schemas.microsoft.com/office/powerpoint/2022/06/main/command" chg="del">
              <pc226:chgData name="Allison Wu" userId="" providerId="" clId="Web-{E16DE4F0-1D32-41CA-8FCB-A77354247EB3}" dt="2024-03-01T21:06:40.146" v="8"/>
              <pc2:cmMkLst xmlns:pc2="http://schemas.microsoft.com/office/powerpoint/2019/9/main/command">
                <pc:docMk/>
                <pc:sldMk cId="0" sldId="262"/>
                <pc2:cmMk id="{F906F7B8-09E1-45F7-A77A-E214B978C963}"/>
              </pc2:cmMkLst>
            </pc226:cmChg>
            <pc226:cmChg xmlns:pc226="http://schemas.microsoft.com/office/powerpoint/2022/06/main/command" chg="del">
              <pc226:chgData name="Allison Wu" userId="" providerId="" clId="Web-{E16DE4F0-1D32-41CA-8FCB-A77354247EB3}" dt="2024-03-01T21:06:43.349" v="10"/>
              <pc2:cmMkLst xmlns:pc2="http://schemas.microsoft.com/office/powerpoint/2019/9/main/command">
                <pc:docMk/>
                <pc:sldMk cId="0" sldId="262"/>
                <pc2:cmMk id="{2F6B90C2-7B5E-4DA8-B0A9-E43D22AFE638}"/>
              </pc2:cmMkLst>
            </pc226:cmChg>
          </p:ext>
        </pc:extLst>
      </pc:sldChg>
      <pc:sldChg chg="delCm">
        <pc:chgData name="Allison Wu" userId="" providerId="" clId="Web-{E16DE4F0-1D32-41CA-8FCB-A77354247EB3}" dt="2024-03-01T21:06:49.646" v="12"/>
        <pc:sldMkLst>
          <pc:docMk/>
          <pc:sldMk cId="0" sldId="265"/>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6:48.146" v="11"/>
              <pc2:cmMkLst xmlns:pc2="http://schemas.microsoft.com/office/powerpoint/2019/9/main/command">
                <pc:docMk/>
                <pc:sldMk cId="0" sldId="265"/>
                <pc2:cmMk id="{390E0D66-55A7-4DA9-B02E-DBBAA2286537}"/>
              </pc2:cmMkLst>
            </pc226:cmChg>
            <pc226:cmChg xmlns:pc226="http://schemas.microsoft.com/office/powerpoint/2022/06/main/command" chg="del">
              <pc226:chgData name="Allison Wu" userId="" providerId="" clId="Web-{E16DE4F0-1D32-41CA-8FCB-A77354247EB3}" dt="2024-03-01T21:06:49.646" v="12"/>
              <pc2:cmMkLst xmlns:pc2="http://schemas.microsoft.com/office/powerpoint/2019/9/main/command">
                <pc:docMk/>
                <pc:sldMk cId="0" sldId="265"/>
                <pc2:cmMk id="{B1DAA2F5-865B-42DF-B37E-7DCC3CBE5691}"/>
              </pc2:cmMkLst>
            </pc226:cmChg>
          </p:ext>
        </pc:extLst>
      </pc:sldChg>
      <pc:sldChg chg="delCm">
        <pc:chgData name="Allison Wu" userId="" providerId="" clId="Web-{E16DE4F0-1D32-41CA-8FCB-A77354247EB3}" dt="2024-03-01T21:06:32.739" v="5"/>
        <pc:sldMkLst>
          <pc:docMk/>
          <pc:sldMk cId="4272227650" sldId="307"/>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6:32.739" v="5"/>
              <pc2:cmMkLst xmlns:pc2="http://schemas.microsoft.com/office/powerpoint/2019/9/main/command">
                <pc:docMk/>
                <pc:sldMk cId="4272227650" sldId="307"/>
                <pc2:cmMk id="{FEAF721B-29CD-44CB-B3AC-15D7229F283A}"/>
              </pc2:cmMkLst>
            </pc226:cmChg>
          </p:ext>
        </pc:extLst>
      </pc:sldChg>
      <pc:sldChg chg="delCm">
        <pc:chgData name="Allison Wu" userId="" providerId="" clId="Web-{E16DE4F0-1D32-41CA-8FCB-A77354247EB3}" dt="2024-03-01T21:08:23.775" v="53"/>
        <pc:sldMkLst>
          <pc:docMk/>
          <pc:sldMk cId="2820799428" sldId="308"/>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8:23.775" v="53"/>
              <pc2:cmMkLst xmlns:pc2="http://schemas.microsoft.com/office/powerpoint/2019/9/main/command">
                <pc:docMk/>
                <pc:sldMk cId="2820799428" sldId="308"/>
                <pc2:cmMk id="{9B152652-6082-411C-BF23-93AEA0F83AA9}"/>
              </pc2:cmMkLst>
            </pc226:cmChg>
            <pc226:cmChg xmlns:pc226="http://schemas.microsoft.com/office/powerpoint/2022/06/main/command" chg="del">
              <pc226:chgData name="Allison Wu" userId="" providerId="" clId="Web-{E16DE4F0-1D32-41CA-8FCB-A77354247EB3}" dt="2024-03-01T21:08:18.149" v="50"/>
              <pc2:cmMkLst xmlns:pc2="http://schemas.microsoft.com/office/powerpoint/2019/9/main/command">
                <pc:docMk/>
                <pc:sldMk cId="2820799428" sldId="308"/>
                <pc2:cmMk id="{9A2AED5F-248C-446F-92F1-687771A5B716}"/>
              </pc2:cmMkLst>
            </pc226:cmChg>
            <pc226:cmChg xmlns:pc226="http://schemas.microsoft.com/office/powerpoint/2022/06/main/command" chg="del">
              <pc226:chgData name="Allison Wu" userId="" providerId="" clId="Web-{E16DE4F0-1D32-41CA-8FCB-A77354247EB3}" dt="2024-03-01T21:08:16.634" v="49"/>
              <pc2:cmMkLst xmlns:pc2="http://schemas.microsoft.com/office/powerpoint/2019/9/main/command">
                <pc:docMk/>
                <pc:sldMk cId="2820799428" sldId="308"/>
                <pc2:cmMk id="{260AAE63-6B2A-4405-8BAD-E19CE5F4F0E4}"/>
              </pc2:cmMkLst>
            </pc226:cmChg>
            <pc226:cmChg xmlns:pc226="http://schemas.microsoft.com/office/powerpoint/2022/06/main/command" chg="del">
              <pc226:chgData name="Allison Wu" userId="" providerId="" clId="Web-{E16DE4F0-1D32-41CA-8FCB-A77354247EB3}" dt="2024-03-01T21:08:21.759" v="52"/>
              <pc2:cmMkLst xmlns:pc2="http://schemas.microsoft.com/office/powerpoint/2019/9/main/command">
                <pc:docMk/>
                <pc:sldMk cId="2820799428" sldId="308"/>
                <pc2:cmMk id="{89744F6A-FA12-480F-B6D7-D21E75F30AF1}"/>
              </pc2:cmMkLst>
            </pc226:cmChg>
            <pc226:cmChg xmlns:pc226="http://schemas.microsoft.com/office/powerpoint/2022/06/main/command" chg="del">
              <pc226:chgData name="Allison Wu" userId="" providerId="" clId="Web-{E16DE4F0-1D32-41CA-8FCB-A77354247EB3}" dt="2024-03-01T21:08:20.103" v="51"/>
              <pc2:cmMkLst xmlns:pc2="http://schemas.microsoft.com/office/powerpoint/2019/9/main/command">
                <pc:docMk/>
                <pc:sldMk cId="2820799428" sldId="308"/>
                <pc2:cmMk id="{E60591E1-0B29-4F15-B37E-A7F78B6A170B}"/>
              </pc2:cmMkLst>
            </pc226:cmChg>
          </p:ext>
        </pc:extLst>
      </pc:sldChg>
      <pc:sldChg chg="modSp delCm">
        <pc:chgData name="Allison Wu" userId="" providerId="" clId="Web-{E16DE4F0-1D32-41CA-8FCB-A77354247EB3}" dt="2024-03-01T21:10:52.123" v="74" actId="1076"/>
        <pc:sldMkLst>
          <pc:docMk/>
          <pc:sldMk cId="3602464478" sldId="309"/>
        </pc:sldMkLst>
        <pc:spChg chg="mod">
          <ac:chgData name="Allison Wu" userId="" providerId="" clId="Web-{E16DE4F0-1D32-41CA-8FCB-A77354247EB3}" dt="2024-03-01T21:10:52.123" v="74" actId="1076"/>
          <ac:spMkLst>
            <pc:docMk/>
            <pc:sldMk cId="3602464478" sldId="309"/>
            <ac:spMk id="7" creationId="{D452B3F9-39DD-12E6-BEEE-C599089BA67E}"/>
          </ac:spMkLst>
        </pc:spChg>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7:23.632" v="26"/>
              <pc2:cmMkLst xmlns:pc2="http://schemas.microsoft.com/office/powerpoint/2019/9/main/command">
                <pc:docMk/>
                <pc:sldMk cId="3602464478" sldId="309"/>
                <pc2:cmMk id="{6B053C5F-8204-431B-8DFE-6C87891B0BD3}"/>
              </pc2:cmMkLst>
            </pc226:cmChg>
            <pc226:cmChg xmlns:pc226="http://schemas.microsoft.com/office/powerpoint/2022/06/main/command" chg="del">
              <pc226:chgData name="Allison Wu" userId="" providerId="" clId="Web-{E16DE4F0-1D32-41CA-8FCB-A77354247EB3}" dt="2024-03-01T21:07:29.382" v="27"/>
              <pc2:cmMkLst xmlns:pc2="http://schemas.microsoft.com/office/powerpoint/2019/9/main/command">
                <pc:docMk/>
                <pc:sldMk cId="3602464478" sldId="309"/>
                <pc2:cmMk id="{60FBCEC8-EA16-45C4-A4A9-F76FA3F8A5DA}"/>
              </pc2:cmMkLst>
            </pc226:cmChg>
            <pc226:cmChg xmlns:pc226="http://schemas.microsoft.com/office/powerpoint/2022/06/main/command" chg="del">
              <pc226:chgData name="Allison Wu" userId="" providerId="" clId="Web-{E16DE4F0-1D32-41CA-8FCB-A77354247EB3}" dt="2024-03-01T21:07:20.163" v="25"/>
              <pc2:cmMkLst xmlns:pc2="http://schemas.microsoft.com/office/powerpoint/2019/9/main/command">
                <pc:docMk/>
                <pc:sldMk cId="3602464478" sldId="309"/>
                <pc2:cmMk id="{CA84F7E9-BD2B-494B-B304-156B21EAE377}"/>
              </pc2:cmMkLst>
            </pc226:cmChg>
          </p:ext>
        </pc:extLst>
      </pc:sldChg>
      <pc:sldChg chg="delCm">
        <pc:chgData name="Allison Wu" userId="" providerId="" clId="Web-{E16DE4F0-1D32-41CA-8FCB-A77354247EB3}" dt="2024-03-01T21:07:04.381" v="19"/>
        <pc:sldMkLst>
          <pc:docMk/>
          <pc:sldMk cId="1827243630" sldId="316"/>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6:53.084" v="13"/>
              <pc2:cmMkLst xmlns:pc2="http://schemas.microsoft.com/office/powerpoint/2019/9/main/command">
                <pc:docMk/>
                <pc:sldMk cId="1827243630" sldId="316"/>
                <pc2:cmMk id="{37257606-CB81-4A6A-9662-82AFD7908CAA}"/>
              </pc2:cmMkLst>
            </pc226:cmChg>
            <pc226:cmChg xmlns:pc226="http://schemas.microsoft.com/office/powerpoint/2022/06/main/command" chg="del">
              <pc226:chgData name="Allison Wu" userId="" providerId="" clId="Web-{E16DE4F0-1D32-41CA-8FCB-A77354247EB3}" dt="2024-03-01T21:06:56.834" v="15"/>
              <pc2:cmMkLst xmlns:pc2="http://schemas.microsoft.com/office/powerpoint/2019/9/main/command">
                <pc:docMk/>
                <pc:sldMk cId="1827243630" sldId="316"/>
                <pc2:cmMk id="{C45CB508-C60A-4F07-ABB3-2CA042920317}"/>
              </pc2:cmMkLst>
            </pc226:cmChg>
            <pc226:cmChg xmlns:pc226="http://schemas.microsoft.com/office/powerpoint/2022/06/main/command" chg="del">
              <pc226:chgData name="Allison Wu" userId="" providerId="" clId="Web-{E16DE4F0-1D32-41CA-8FCB-A77354247EB3}" dt="2024-03-01T21:07:02.834" v="18"/>
              <pc2:cmMkLst xmlns:pc2="http://schemas.microsoft.com/office/powerpoint/2019/9/main/command">
                <pc:docMk/>
                <pc:sldMk cId="1827243630" sldId="316"/>
                <pc2:cmMk id="{F23F8121-BBE4-4331-974C-8C3D6219D4B8}"/>
              </pc2:cmMkLst>
            </pc226:cmChg>
            <pc226:cmChg xmlns:pc226="http://schemas.microsoft.com/office/powerpoint/2022/06/main/command" chg="del">
              <pc226:chgData name="Allison Wu" userId="" providerId="" clId="Web-{E16DE4F0-1D32-41CA-8FCB-A77354247EB3}" dt="2024-03-01T21:07:00.912" v="17"/>
              <pc2:cmMkLst xmlns:pc2="http://schemas.microsoft.com/office/powerpoint/2019/9/main/command">
                <pc:docMk/>
                <pc:sldMk cId="1827243630" sldId="316"/>
                <pc2:cmMk id="{25238A88-DF9B-4EDF-A3FA-FFED05472939}"/>
              </pc2:cmMkLst>
            </pc226:cmChg>
            <pc226:cmChg xmlns:pc226="http://schemas.microsoft.com/office/powerpoint/2022/06/main/command" chg="del">
              <pc226:chgData name="Allison Wu" userId="" providerId="" clId="Web-{E16DE4F0-1D32-41CA-8FCB-A77354247EB3}" dt="2024-03-01T21:06:58.990" v="16"/>
              <pc2:cmMkLst xmlns:pc2="http://schemas.microsoft.com/office/powerpoint/2019/9/main/command">
                <pc:docMk/>
                <pc:sldMk cId="1827243630" sldId="316"/>
                <pc2:cmMk id="{DB04E5A5-97A1-4ACC-A6F6-8B96D5090855}"/>
              </pc2:cmMkLst>
            </pc226:cmChg>
            <pc226:cmChg xmlns:pc226="http://schemas.microsoft.com/office/powerpoint/2022/06/main/command" chg="del">
              <pc226:chgData name="Allison Wu" userId="" providerId="" clId="Web-{E16DE4F0-1D32-41CA-8FCB-A77354247EB3}" dt="2024-03-01T21:07:04.381" v="19"/>
              <pc2:cmMkLst xmlns:pc2="http://schemas.microsoft.com/office/powerpoint/2019/9/main/command">
                <pc:docMk/>
                <pc:sldMk cId="1827243630" sldId="316"/>
                <pc2:cmMk id="{A7B295A9-1628-4D1E-BC6B-709C5FAB6F22}"/>
              </pc2:cmMkLst>
            </pc226:cmChg>
            <pc226:cmChg xmlns:pc226="http://schemas.microsoft.com/office/powerpoint/2022/06/main/command" chg="del">
              <pc226:chgData name="Allison Wu" userId="" providerId="" clId="Web-{E16DE4F0-1D32-41CA-8FCB-A77354247EB3}" dt="2024-03-01T21:06:55.365" v="14"/>
              <pc2:cmMkLst xmlns:pc2="http://schemas.microsoft.com/office/powerpoint/2019/9/main/command">
                <pc:docMk/>
                <pc:sldMk cId="1827243630" sldId="316"/>
                <pc2:cmMk id="{256B07C7-0950-43D0-B92A-59FF84139D80}"/>
              </pc2:cmMkLst>
            </pc226:cmChg>
          </p:ext>
        </pc:extLst>
      </pc:sldChg>
      <pc:sldChg chg="delCm">
        <pc:chgData name="Allison Wu" userId="" providerId="" clId="Web-{E16DE4F0-1D32-41CA-8FCB-A77354247EB3}" dt="2024-03-01T21:07:16.116" v="24"/>
        <pc:sldMkLst>
          <pc:docMk/>
          <pc:sldMk cId="1578609848" sldId="318"/>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7:16.116" v="24"/>
              <pc2:cmMkLst xmlns:pc2="http://schemas.microsoft.com/office/powerpoint/2019/9/main/command">
                <pc:docMk/>
                <pc:sldMk cId="1578609848" sldId="318"/>
                <pc2:cmMk id="{77541D19-48EC-4DC7-956C-6B3EDCC34AF3}"/>
              </pc2:cmMkLst>
            </pc226:cmChg>
            <pc226:cmChg xmlns:pc226="http://schemas.microsoft.com/office/powerpoint/2022/06/main/command" chg="del">
              <pc226:chgData name="Allison Wu" userId="" providerId="" clId="Web-{E16DE4F0-1D32-41CA-8FCB-A77354247EB3}" dt="2024-03-01T21:07:12.147" v="22"/>
              <pc2:cmMkLst xmlns:pc2="http://schemas.microsoft.com/office/powerpoint/2019/9/main/command">
                <pc:docMk/>
                <pc:sldMk cId="1578609848" sldId="318"/>
                <pc2:cmMk id="{F562DA5D-33AA-45AB-84F7-BEDD37E1B652}"/>
              </pc2:cmMkLst>
            </pc226:cmChg>
            <pc226:cmChg xmlns:pc226="http://schemas.microsoft.com/office/powerpoint/2022/06/main/command" chg="del">
              <pc226:chgData name="Allison Wu" userId="" providerId="" clId="Web-{E16DE4F0-1D32-41CA-8FCB-A77354247EB3}" dt="2024-03-01T21:07:10.241" v="21"/>
              <pc2:cmMkLst xmlns:pc2="http://schemas.microsoft.com/office/powerpoint/2019/9/main/command">
                <pc:docMk/>
                <pc:sldMk cId="1578609848" sldId="318"/>
                <pc2:cmMk id="{CD0C4D9D-3276-43ED-87D3-ADA9D7695452}"/>
              </pc2:cmMkLst>
            </pc226:cmChg>
            <pc226:cmChg xmlns:pc226="http://schemas.microsoft.com/office/powerpoint/2022/06/main/command" chg="del">
              <pc226:chgData name="Allison Wu" userId="" providerId="" clId="Web-{E16DE4F0-1D32-41CA-8FCB-A77354247EB3}" dt="2024-03-01T21:07:08.272" v="20"/>
              <pc2:cmMkLst xmlns:pc2="http://schemas.microsoft.com/office/powerpoint/2019/9/main/command">
                <pc:docMk/>
                <pc:sldMk cId="1578609848" sldId="318"/>
                <pc2:cmMk id="{48895EF1-A677-4BE2-997B-D8995712717D}"/>
              </pc2:cmMkLst>
            </pc226:cmChg>
            <pc226:cmChg xmlns:pc226="http://schemas.microsoft.com/office/powerpoint/2022/06/main/command" chg="del">
              <pc226:chgData name="Allison Wu" userId="" providerId="" clId="Web-{E16DE4F0-1D32-41CA-8FCB-A77354247EB3}" dt="2024-03-01T21:07:14.507" v="23"/>
              <pc2:cmMkLst xmlns:pc2="http://schemas.microsoft.com/office/powerpoint/2019/9/main/command">
                <pc:docMk/>
                <pc:sldMk cId="1578609848" sldId="318"/>
                <pc2:cmMk id="{88E0E8F1-BA83-455D-8F1F-25DF019D922B}"/>
              </pc2:cmMkLst>
            </pc226:cmChg>
          </p:ext>
        </pc:extLst>
      </pc:sldChg>
      <pc:sldChg chg="delCm">
        <pc:chgData name="Allison Wu" userId="" providerId="" clId="Web-{E16DE4F0-1D32-41CA-8FCB-A77354247EB3}" dt="2024-03-01T21:07:43.695" v="33"/>
        <pc:sldMkLst>
          <pc:docMk/>
          <pc:sldMk cId="3756534325" sldId="320"/>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7:40.320" v="31"/>
              <pc2:cmMkLst xmlns:pc2="http://schemas.microsoft.com/office/powerpoint/2019/9/main/command">
                <pc:docMk/>
                <pc:sldMk cId="3756534325" sldId="320"/>
                <pc2:cmMk id="{C1B13530-4F4D-45A8-A517-EEFAF13415DC}"/>
              </pc2:cmMkLst>
            </pc226:cmChg>
            <pc226:cmChg xmlns:pc226="http://schemas.microsoft.com/office/powerpoint/2022/06/main/command" chg="del">
              <pc226:chgData name="Allison Wu" userId="" providerId="" clId="Web-{E16DE4F0-1D32-41CA-8FCB-A77354247EB3}" dt="2024-03-01T21:07:43.695" v="33"/>
              <pc2:cmMkLst xmlns:pc2="http://schemas.microsoft.com/office/powerpoint/2019/9/main/command">
                <pc:docMk/>
                <pc:sldMk cId="3756534325" sldId="320"/>
                <pc2:cmMk id="{7CB6B331-E56B-4F0B-A3D5-D72A942F2E69}"/>
              </pc2:cmMkLst>
            </pc226:cmChg>
            <pc226:cmChg xmlns:pc226="http://schemas.microsoft.com/office/powerpoint/2022/06/main/command" chg="del">
              <pc226:chgData name="Allison Wu" userId="" providerId="" clId="Web-{E16DE4F0-1D32-41CA-8FCB-A77354247EB3}" dt="2024-03-01T21:07:38.726" v="30"/>
              <pc2:cmMkLst xmlns:pc2="http://schemas.microsoft.com/office/powerpoint/2019/9/main/command">
                <pc:docMk/>
                <pc:sldMk cId="3756534325" sldId="320"/>
                <pc2:cmMk id="{934BD93F-E24A-49C8-AE2C-7E27E156EC56}"/>
              </pc2:cmMkLst>
            </pc226:cmChg>
            <pc226:cmChg xmlns:pc226="http://schemas.microsoft.com/office/powerpoint/2022/06/main/command" chg="del">
              <pc226:chgData name="Allison Wu" userId="" providerId="" clId="Web-{E16DE4F0-1D32-41CA-8FCB-A77354247EB3}" dt="2024-03-01T21:07:41.945" v="32"/>
              <pc2:cmMkLst xmlns:pc2="http://schemas.microsoft.com/office/powerpoint/2019/9/main/command">
                <pc:docMk/>
                <pc:sldMk cId="3756534325" sldId="320"/>
                <pc2:cmMk id="{289B878A-2DD2-492C-B8AD-E7C6FC6C159E}"/>
              </pc2:cmMkLst>
            </pc226:cmChg>
            <pc226:cmChg xmlns:pc226="http://schemas.microsoft.com/office/powerpoint/2022/06/main/command" chg="del">
              <pc226:chgData name="Allison Wu" userId="" providerId="" clId="Web-{E16DE4F0-1D32-41CA-8FCB-A77354247EB3}" dt="2024-03-01T21:07:33.367" v="28"/>
              <pc2:cmMkLst xmlns:pc2="http://schemas.microsoft.com/office/powerpoint/2019/9/main/command">
                <pc:docMk/>
                <pc:sldMk cId="3756534325" sldId="320"/>
                <pc2:cmMk id="{943E1CC1-C4B8-4097-9DF9-A50735348CEE}"/>
              </pc2:cmMkLst>
            </pc226:cmChg>
            <pc226:cmChg xmlns:pc226="http://schemas.microsoft.com/office/powerpoint/2022/06/main/command" chg="del">
              <pc226:chgData name="Allison Wu" userId="" providerId="" clId="Web-{E16DE4F0-1D32-41CA-8FCB-A77354247EB3}" dt="2024-03-01T21:07:35.320" v="29"/>
              <pc2:cmMkLst xmlns:pc2="http://schemas.microsoft.com/office/powerpoint/2019/9/main/command">
                <pc:docMk/>
                <pc:sldMk cId="3756534325" sldId="320"/>
                <pc2:cmMk id="{34A352F1-45DA-4501-B89D-67188C556C1C}"/>
              </pc2:cmMkLst>
            </pc226:cmChg>
          </p:ext>
        </pc:extLst>
      </pc:sldChg>
      <pc:sldChg chg="delCm">
        <pc:chgData name="Allison Wu" userId="" providerId="" clId="Web-{E16DE4F0-1D32-41CA-8FCB-A77354247EB3}" dt="2024-03-01T21:07:56.524" v="40"/>
        <pc:sldMkLst>
          <pc:docMk/>
          <pc:sldMk cId="519567437" sldId="322"/>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7:52.977" v="38"/>
              <pc2:cmMkLst xmlns:pc2="http://schemas.microsoft.com/office/powerpoint/2019/9/main/command">
                <pc:docMk/>
                <pc:sldMk cId="519567437" sldId="322"/>
                <pc2:cmMk id="{6D478C11-CAAA-432C-91C4-0A9423185669}"/>
              </pc2:cmMkLst>
            </pc226:cmChg>
            <pc226:cmChg xmlns:pc226="http://schemas.microsoft.com/office/powerpoint/2022/06/main/command" chg="del">
              <pc226:chgData name="Allison Wu" userId="" providerId="" clId="Web-{E16DE4F0-1D32-41CA-8FCB-A77354247EB3}" dt="2024-03-01T21:07:51.414" v="37"/>
              <pc2:cmMkLst xmlns:pc2="http://schemas.microsoft.com/office/powerpoint/2019/9/main/command">
                <pc:docMk/>
                <pc:sldMk cId="519567437" sldId="322"/>
                <pc2:cmMk id="{E6673020-E922-40E8-A4CF-22417F01CE4D}"/>
              </pc2:cmMkLst>
            </pc226:cmChg>
            <pc226:cmChg xmlns:pc226="http://schemas.microsoft.com/office/powerpoint/2022/06/main/command" chg="del">
              <pc226:chgData name="Allison Wu" userId="" providerId="" clId="Web-{E16DE4F0-1D32-41CA-8FCB-A77354247EB3}" dt="2024-03-01T21:07:46.726" v="34"/>
              <pc2:cmMkLst xmlns:pc2="http://schemas.microsoft.com/office/powerpoint/2019/9/main/command">
                <pc:docMk/>
                <pc:sldMk cId="519567437" sldId="322"/>
                <pc2:cmMk id="{F068364E-36EA-408F-B8F2-670DC51EE952}"/>
              </pc2:cmMkLst>
            </pc226:cmChg>
            <pc226:cmChg xmlns:pc226="http://schemas.microsoft.com/office/powerpoint/2022/06/main/command" chg="del">
              <pc226:chgData name="Allison Wu" userId="" providerId="" clId="Web-{E16DE4F0-1D32-41CA-8FCB-A77354247EB3}" dt="2024-03-01T21:07:56.524" v="40"/>
              <pc2:cmMkLst xmlns:pc2="http://schemas.microsoft.com/office/powerpoint/2019/9/main/command">
                <pc:docMk/>
                <pc:sldMk cId="519567437" sldId="322"/>
                <pc2:cmMk id="{4DD64955-2FCD-40AD-BE53-0FE6662EED94}"/>
              </pc2:cmMkLst>
            </pc226:cmChg>
            <pc226:cmChg xmlns:pc226="http://schemas.microsoft.com/office/powerpoint/2022/06/main/command" chg="del">
              <pc226:chgData name="Allison Wu" userId="" providerId="" clId="Web-{E16DE4F0-1D32-41CA-8FCB-A77354247EB3}" dt="2024-03-01T21:07:49.789" v="36"/>
              <pc2:cmMkLst xmlns:pc2="http://schemas.microsoft.com/office/powerpoint/2019/9/main/command">
                <pc:docMk/>
                <pc:sldMk cId="519567437" sldId="322"/>
                <pc2:cmMk id="{5C498386-749C-484F-9F65-6B896BEEADDC}"/>
              </pc2:cmMkLst>
            </pc226:cmChg>
            <pc226:cmChg xmlns:pc226="http://schemas.microsoft.com/office/powerpoint/2022/06/main/command" chg="del">
              <pc226:chgData name="Allison Wu" userId="" providerId="" clId="Web-{E16DE4F0-1D32-41CA-8FCB-A77354247EB3}" dt="2024-03-01T21:07:48.367" v="35"/>
              <pc2:cmMkLst xmlns:pc2="http://schemas.microsoft.com/office/powerpoint/2019/9/main/command">
                <pc:docMk/>
                <pc:sldMk cId="519567437" sldId="322"/>
                <pc2:cmMk id="{2AE27FA4-4520-4FAB-BF71-290AB5EDEF97}"/>
              </pc2:cmMkLst>
            </pc226:cmChg>
            <pc226:cmChg xmlns:pc226="http://schemas.microsoft.com/office/powerpoint/2022/06/main/command" chg="del">
              <pc226:chgData name="Allison Wu" userId="" providerId="" clId="Web-{E16DE4F0-1D32-41CA-8FCB-A77354247EB3}" dt="2024-03-01T21:07:54.820" v="39"/>
              <pc2:cmMkLst xmlns:pc2="http://schemas.microsoft.com/office/powerpoint/2019/9/main/command">
                <pc:docMk/>
                <pc:sldMk cId="519567437" sldId="322"/>
                <pc2:cmMk id="{E7CBEBCA-248B-4F02-98B1-4E54168A49AA}"/>
              </pc2:cmMkLst>
            </pc226:cmChg>
          </p:ext>
        </pc:extLst>
      </pc:sldChg>
      <pc:sldChg chg="modSp delCm">
        <pc:chgData name="Allison Wu" userId="" providerId="" clId="Web-{E16DE4F0-1D32-41CA-8FCB-A77354247EB3}" dt="2024-03-01T21:11:42.438" v="77" actId="1076"/>
        <pc:sldMkLst>
          <pc:docMk/>
          <pc:sldMk cId="1963187717" sldId="323"/>
        </pc:sldMkLst>
        <pc:spChg chg="mod">
          <ac:chgData name="Allison Wu" userId="" providerId="" clId="Web-{E16DE4F0-1D32-41CA-8FCB-A77354247EB3}" dt="2024-03-01T21:11:07.655" v="75" actId="1076"/>
          <ac:spMkLst>
            <pc:docMk/>
            <pc:sldMk cId="1963187717" sldId="323"/>
            <ac:spMk id="4" creationId="{5F2AC27C-448B-AED5-BE3B-950F0BEE672D}"/>
          </ac:spMkLst>
        </pc:spChg>
        <pc:cxnChg chg="mod">
          <ac:chgData name="Allison Wu" userId="" providerId="" clId="Web-{E16DE4F0-1D32-41CA-8FCB-A77354247EB3}" dt="2024-03-01T21:11:42.438" v="77" actId="1076"/>
          <ac:cxnSpMkLst>
            <pc:docMk/>
            <pc:sldMk cId="1963187717" sldId="323"/>
            <ac:cxnSpMk id="10" creationId="{6D89E9B9-8416-CF3A-9446-DC309E84E595}"/>
          </ac:cxnSpMkLst>
        </pc:cxnChg>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8:10.383" v="47"/>
              <pc2:cmMkLst xmlns:pc2="http://schemas.microsoft.com/office/powerpoint/2019/9/main/command">
                <pc:docMk/>
                <pc:sldMk cId="1963187717" sldId="323"/>
                <pc2:cmMk id="{A5D5370E-FC76-49EA-9779-B43C71488666}"/>
              </pc2:cmMkLst>
            </pc226:cmChg>
            <pc226:cmChg xmlns:pc226="http://schemas.microsoft.com/office/powerpoint/2022/06/main/command" chg="del">
              <pc226:chgData name="Allison Wu" userId="" providerId="" clId="Web-{E16DE4F0-1D32-41CA-8FCB-A77354247EB3}" dt="2024-03-01T21:08:04.086" v="43"/>
              <pc2:cmMkLst xmlns:pc2="http://schemas.microsoft.com/office/powerpoint/2019/9/main/command">
                <pc:docMk/>
                <pc:sldMk cId="1963187717" sldId="323"/>
                <pc2:cmMk id="{DF969B13-2955-4479-A3A3-28F712E91398}"/>
              </pc2:cmMkLst>
            </pc226:cmChg>
            <pc226:cmChg xmlns:pc226="http://schemas.microsoft.com/office/powerpoint/2022/06/main/command" chg="del">
              <pc226:chgData name="Allison Wu" userId="" providerId="" clId="Web-{E16DE4F0-1D32-41CA-8FCB-A77354247EB3}" dt="2024-03-01T21:08:08.899" v="46"/>
              <pc2:cmMkLst xmlns:pc2="http://schemas.microsoft.com/office/powerpoint/2019/9/main/command">
                <pc:docMk/>
                <pc:sldMk cId="1963187717" sldId="323"/>
                <pc2:cmMk id="{1E69DA17-7A33-47FB-BD6E-5CFB4D30FAC1}"/>
              </pc2:cmMkLst>
            </pc226:cmChg>
            <pc226:cmChg xmlns:pc226="http://schemas.microsoft.com/office/powerpoint/2022/06/main/command" chg="del">
              <pc226:chgData name="Allison Wu" userId="" providerId="" clId="Web-{E16DE4F0-1D32-41CA-8FCB-A77354247EB3}" dt="2024-03-01T21:08:00.696" v="41"/>
              <pc2:cmMkLst xmlns:pc2="http://schemas.microsoft.com/office/powerpoint/2019/9/main/command">
                <pc:docMk/>
                <pc:sldMk cId="1963187717" sldId="323"/>
                <pc2:cmMk id="{6463E567-E976-43EA-888C-9679E653C175}"/>
              </pc2:cmMkLst>
            </pc226:cmChg>
            <pc226:cmChg xmlns:pc226="http://schemas.microsoft.com/office/powerpoint/2022/06/main/command" chg="del">
              <pc226:chgData name="Allison Wu" userId="" providerId="" clId="Web-{E16DE4F0-1D32-41CA-8FCB-A77354247EB3}" dt="2024-03-01T21:08:07.430" v="45"/>
              <pc2:cmMkLst xmlns:pc2="http://schemas.microsoft.com/office/powerpoint/2019/9/main/command">
                <pc:docMk/>
                <pc:sldMk cId="1963187717" sldId="323"/>
                <pc2:cmMk id="{F455149F-67AA-43A7-9320-33938A295D68}"/>
              </pc2:cmMkLst>
            </pc226:cmChg>
            <pc226:cmChg xmlns:pc226="http://schemas.microsoft.com/office/powerpoint/2022/06/main/command" chg="del">
              <pc226:chgData name="Allison Wu" userId="" providerId="" clId="Web-{E16DE4F0-1D32-41CA-8FCB-A77354247EB3}" dt="2024-03-01T21:08:05.727" v="44"/>
              <pc2:cmMkLst xmlns:pc2="http://schemas.microsoft.com/office/powerpoint/2019/9/main/command">
                <pc:docMk/>
                <pc:sldMk cId="1963187717" sldId="323"/>
                <pc2:cmMk id="{5B0213CB-9174-4784-8133-258045646916}"/>
              </pc2:cmMkLst>
            </pc226:cmChg>
            <pc226:cmChg xmlns:pc226="http://schemas.microsoft.com/office/powerpoint/2022/06/main/command" chg="del">
              <pc226:chgData name="Allison Wu" userId="" providerId="" clId="Web-{E16DE4F0-1D32-41CA-8FCB-A77354247EB3}" dt="2024-03-01T21:08:02.524" v="42"/>
              <pc2:cmMkLst xmlns:pc2="http://schemas.microsoft.com/office/powerpoint/2019/9/main/command">
                <pc:docMk/>
                <pc:sldMk cId="1963187717" sldId="323"/>
                <pc2:cmMk id="{75BD57D9-BAFE-477F-B6C9-CB635CE32A6D}"/>
              </pc2:cmMkLst>
            </pc226:cmChg>
          </p:ext>
        </pc:extLst>
      </pc:sldChg>
      <pc:sldChg chg="delCm">
        <pc:chgData name="Allison Wu" userId="" providerId="" clId="Web-{E16DE4F0-1D32-41CA-8FCB-A77354247EB3}" dt="2024-03-01T21:08:13.930" v="48"/>
        <pc:sldMkLst>
          <pc:docMk/>
          <pc:sldMk cId="393204563" sldId="324"/>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8:13.930" v="48"/>
              <pc2:cmMkLst xmlns:pc2="http://schemas.microsoft.com/office/powerpoint/2019/9/main/command">
                <pc:docMk/>
                <pc:sldMk cId="393204563" sldId="324"/>
                <pc2:cmMk id="{6518C230-C3E7-4AD0-84F7-CCB466E95AB0}"/>
              </pc2:cmMkLst>
            </pc226:cmChg>
          </p:ext>
        </pc:extLst>
      </pc:sldChg>
      <pc:sldChg chg="delCm">
        <pc:chgData name="Allison Wu" userId="" providerId="" clId="Web-{E16DE4F0-1D32-41CA-8FCB-A77354247EB3}" dt="2024-03-01T21:08:27.306" v="54"/>
        <pc:sldMkLst>
          <pc:docMk/>
          <pc:sldMk cId="3890512224" sldId="325"/>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8:27.306" v="54"/>
              <pc2:cmMkLst xmlns:pc2="http://schemas.microsoft.com/office/powerpoint/2019/9/main/command">
                <pc:docMk/>
                <pc:sldMk cId="3890512224" sldId="325"/>
                <pc2:cmMk id="{E3CDCEA8-D2F7-4C88-8164-E765D15FE173}"/>
              </pc2:cmMkLst>
            </pc226:cmChg>
          </p:ext>
        </pc:extLst>
      </pc:sldChg>
      <pc:sldChg chg="delCm">
        <pc:chgData name="Allison Wu" userId="" providerId="" clId="Web-{E16DE4F0-1D32-41CA-8FCB-A77354247EB3}" dt="2024-03-01T21:08:47.213" v="64"/>
        <pc:sldMkLst>
          <pc:docMk/>
          <pc:sldMk cId="214010506" sldId="326"/>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8:39.416" v="59"/>
              <pc2:cmMkLst xmlns:pc2="http://schemas.microsoft.com/office/powerpoint/2019/9/main/command">
                <pc:docMk/>
                <pc:sldMk cId="214010506" sldId="326"/>
                <pc2:cmMk id="{D001724E-0896-46FF-AA86-85A3B7B7622C}"/>
              </pc2:cmMkLst>
            </pc226:cmChg>
            <pc226:cmChg xmlns:pc226="http://schemas.microsoft.com/office/powerpoint/2022/06/main/command" chg="del">
              <pc226:chgData name="Allison Wu" userId="" providerId="" clId="Web-{E16DE4F0-1D32-41CA-8FCB-A77354247EB3}" dt="2024-03-01T21:08:47.213" v="64"/>
              <pc2:cmMkLst xmlns:pc2="http://schemas.microsoft.com/office/powerpoint/2019/9/main/command">
                <pc:docMk/>
                <pc:sldMk cId="214010506" sldId="326"/>
                <pc2:cmMk id="{0085FD5F-A4FE-4000-8687-E93E0E7E0779}"/>
              </pc2:cmMkLst>
            </pc226:cmChg>
            <pc226:cmChg xmlns:pc226="http://schemas.microsoft.com/office/powerpoint/2022/06/main/command" chg="del">
              <pc226:chgData name="Allison Wu" userId="" providerId="" clId="Web-{E16DE4F0-1D32-41CA-8FCB-A77354247EB3}" dt="2024-03-01T21:08:44.260" v="62"/>
              <pc2:cmMkLst xmlns:pc2="http://schemas.microsoft.com/office/powerpoint/2019/9/main/command">
                <pc:docMk/>
                <pc:sldMk cId="214010506" sldId="326"/>
                <pc2:cmMk id="{29F5F760-A012-40AC-8434-1E0CB91425B1}"/>
              </pc2:cmMkLst>
            </pc226:cmChg>
            <pc226:cmChg xmlns:pc226="http://schemas.microsoft.com/office/powerpoint/2022/06/main/command" chg="del">
              <pc226:chgData name="Allison Wu" userId="" providerId="" clId="Web-{E16DE4F0-1D32-41CA-8FCB-A77354247EB3}" dt="2024-03-01T21:08:32.884" v="55"/>
              <pc2:cmMkLst xmlns:pc2="http://schemas.microsoft.com/office/powerpoint/2019/9/main/command">
                <pc:docMk/>
                <pc:sldMk cId="214010506" sldId="326"/>
                <pc2:cmMk id="{0C527C77-18E8-415E-BE57-E2693E348F58}"/>
              </pc2:cmMkLst>
            </pc226:cmChg>
            <pc226:cmChg xmlns:pc226="http://schemas.microsoft.com/office/powerpoint/2022/06/main/command" chg="del">
              <pc226:chgData name="Allison Wu" userId="" providerId="" clId="Web-{E16DE4F0-1D32-41CA-8FCB-A77354247EB3}" dt="2024-03-01T21:08:45.822" v="63"/>
              <pc2:cmMkLst xmlns:pc2="http://schemas.microsoft.com/office/powerpoint/2019/9/main/command">
                <pc:docMk/>
                <pc:sldMk cId="214010506" sldId="326"/>
                <pc2:cmMk id="{A4A92C8D-C42C-4896-B1DF-1744537BAA58}"/>
              </pc2:cmMkLst>
            </pc226:cmChg>
            <pc226:cmChg xmlns:pc226="http://schemas.microsoft.com/office/powerpoint/2022/06/main/command" chg="del">
              <pc226:chgData name="Allison Wu" userId="" providerId="" clId="Web-{E16DE4F0-1D32-41CA-8FCB-A77354247EB3}" dt="2024-03-01T21:08:42.822" v="61"/>
              <pc2:cmMkLst xmlns:pc2="http://schemas.microsoft.com/office/powerpoint/2019/9/main/command">
                <pc:docMk/>
                <pc:sldMk cId="214010506" sldId="326"/>
                <pc2:cmMk id="{BA59E990-61E1-4990-8855-471E860672D9}"/>
              </pc2:cmMkLst>
            </pc226:cmChg>
            <pc226:cmChg xmlns:pc226="http://schemas.microsoft.com/office/powerpoint/2022/06/main/command" chg="del">
              <pc226:chgData name="Allison Wu" userId="" providerId="" clId="Web-{E16DE4F0-1D32-41CA-8FCB-A77354247EB3}" dt="2024-03-01T21:08:37.838" v="58"/>
              <pc2:cmMkLst xmlns:pc2="http://schemas.microsoft.com/office/powerpoint/2019/9/main/command">
                <pc:docMk/>
                <pc:sldMk cId="214010506" sldId="326"/>
                <pc2:cmMk id="{E41C8CA4-BF6B-428C-BC5F-E93E35B18D7B}"/>
              </pc2:cmMkLst>
            </pc226:cmChg>
            <pc226:cmChg xmlns:pc226="http://schemas.microsoft.com/office/powerpoint/2022/06/main/command" chg="del">
              <pc226:chgData name="Allison Wu" userId="" providerId="" clId="Web-{E16DE4F0-1D32-41CA-8FCB-A77354247EB3}" dt="2024-03-01T21:08:41.010" v="60"/>
              <pc2:cmMkLst xmlns:pc2="http://schemas.microsoft.com/office/powerpoint/2019/9/main/command">
                <pc:docMk/>
                <pc:sldMk cId="214010506" sldId="326"/>
                <pc2:cmMk id="{9CAD28B5-721D-473B-A07F-B51EE2DCAB1E}"/>
              </pc2:cmMkLst>
            </pc226:cmChg>
            <pc226:cmChg xmlns:pc226="http://schemas.microsoft.com/office/powerpoint/2022/06/main/command" chg="del">
              <pc226:chgData name="Allison Wu" userId="" providerId="" clId="Web-{E16DE4F0-1D32-41CA-8FCB-A77354247EB3}" dt="2024-03-01T21:08:35.853" v="57"/>
              <pc2:cmMkLst xmlns:pc2="http://schemas.microsoft.com/office/powerpoint/2019/9/main/command">
                <pc:docMk/>
                <pc:sldMk cId="214010506" sldId="326"/>
                <pc2:cmMk id="{5D1229CB-52EB-4920-B96D-744AFA92E771}"/>
              </pc2:cmMkLst>
            </pc226:cmChg>
            <pc226:cmChg xmlns:pc226="http://schemas.microsoft.com/office/powerpoint/2022/06/main/command" chg="del">
              <pc226:chgData name="Allison Wu" userId="" providerId="" clId="Web-{E16DE4F0-1D32-41CA-8FCB-A77354247EB3}" dt="2024-03-01T21:08:34.431" v="56"/>
              <pc2:cmMkLst xmlns:pc2="http://schemas.microsoft.com/office/powerpoint/2019/9/main/command">
                <pc:docMk/>
                <pc:sldMk cId="214010506" sldId="326"/>
                <pc2:cmMk id="{0A91ABE0-0E0E-42FA-A863-C2E08FEF01F2}"/>
              </pc2:cmMkLst>
            </pc226:cmChg>
          </p:ext>
        </pc:extLst>
      </pc:sldChg>
      <pc:sldChg chg="delCm">
        <pc:chgData name="Allison Wu" userId="" providerId="" clId="Web-{E16DE4F0-1D32-41CA-8FCB-A77354247EB3}" dt="2024-03-01T21:08:57.838" v="69"/>
        <pc:sldMkLst>
          <pc:docMk/>
          <pc:sldMk cId="1609667571" sldId="327"/>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8:57.838" v="69"/>
              <pc2:cmMkLst xmlns:pc2="http://schemas.microsoft.com/office/powerpoint/2019/9/main/command">
                <pc:docMk/>
                <pc:sldMk cId="1609667571" sldId="327"/>
                <pc2:cmMk id="{23CC0705-6A84-4C04-ABCB-67174A12845F}"/>
              </pc2:cmMkLst>
            </pc226:cmChg>
            <pc226:cmChg xmlns:pc226="http://schemas.microsoft.com/office/powerpoint/2022/06/main/command" chg="del">
              <pc226:chgData name="Allison Wu" userId="" providerId="" clId="Web-{E16DE4F0-1D32-41CA-8FCB-A77354247EB3}" dt="2024-03-01T21:08:50.994" v="65"/>
              <pc2:cmMkLst xmlns:pc2="http://schemas.microsoft.com/office/powerpoint/2019/9/main/command">
                <pc:docMk/>
                <pc:sldMk cId="1609667571" sldId="327"/>
                <pc2:cmMk id="{800FDE05-DDA0-4B76-AF50-D49BFF6785ED}"/>
              </pc2:cmMkLst>
            </pc226:cmChg>
            <pc226:cmChg xmlns:pc226="http://schemas.microsoft.com/office/powerpoint/2022/06/main/command" chg="del">
              <pc226:chgData name="Allison Wu" userId="" providerId="" clId="Web-{E16DE4F0-1D32-41CA-8FCB-A77354247EB3}" dt="2024-03-01T21:08:52.619" v="66"/>
              <pc2:cmMkLst xmlns:pc2="http://schemas.microsoft.com/office/powerpoint/2019/9/main/command">
                <pc:docMk/>
                <pc:sldMk cId="1609667571" sldId="327"/>
                <pc2:cmMk id="{91B0C919-23D6-4988-BEC2-B6BA7C3161F7}"/>
              </pc2:cmMkLst>
            </pc226:cmChg>
            <pc226:cmChg xmlns:pc226="http://schemas.microsoft.com/office/powerpoint/2022/06/main/command" chg="del">
              <pc226:chgData name="Allison Wu" userId="" providerId="" clId="Web-{E16DE4F0-1D32-41CA-8FCB-A77354247EB3}" dt="2024-03-01T21:08:54.244" v="67"/>
              <pc2:cmMkLst xmlns:pc2="http://schemas.microsoft.com/office/powerpoint/2019/9/main/command">
                <pc:docMk/>
                <pc:sldMk cId="1609667571" sldId="327"/>
                <pc2:cmMk id="{7BC57A3E-34D0-448E-A3AF-30838D3B45E7}"/>
              </pc2:cmMkLst>
            </pc226:cmChg>
            <pc226:cmChg xmlns:pc226="http://schemas.microsoft.com/office/powerpoint/2022/06/main/command" chg="del">
              <pc226:chgData name="Allison Wu" userId="" providerId="" clId="Web-{E16DE4F0-1D32-41CA-8FCB-A77354247EB3}" dt="2024-03-01T21:08:55.932" v="68"/>
              <pc2:cmMkLst xmlns:pc2="http://schemas.microsoft.com/office/powerpoint/2019/9/main/command">
                <pc:docMk/>
                <pc:sldMk cId="1609667571" sldId="327"/>
                <pc2:cmMk id="{99FD3CA8-7325-4A3E-ACB5-5B5221A43622}"/>
              </pc2:cmMkLst>
            </pc226:cmChg>
          </p:ext>
        </pc:extLst>
      </pc:sldChg>
      <pc:sldChg chg="addCm delCm">
        <pc:chgData name="Allison Wu" userId="" providerId="" clId="Web-{E16DE4F0-1D32-41CA-8FCB-A77354247EB3}" dt="2024-03-01T21:09:35.355" v="73"/>
        <pc:sldMkLst>
          <pc:docMk/>
          <pc:sldMk cId="3894350932" sldId="328"/>
        </pc:sldMkLst>
        <pc:extLst>
          <p:ext xmlns:p="http://schemas.openxmlformats.org/presentationml/2006/main" uri="{D6D511B9-2390-475A-947B-AFAB55BFBCF1}">
            <pc226:cmChg xmlns:pc226="http://schemas.microsoft.com/office/powerpoint/2022/06/main/command" chg="del">
              <pc226:chgData name="Allison Wu" userId="" providerId="" clId="Web-{E16DE4F0-1D32-41CA-8FCB-A77354247EB3}" dt="2024-03-01T21:09:04.854" v="70"/>
              <pc2:cmMkLst xmlns:pc2="http://schemas.microsoft.com/office/powerpoint/2019/9/main/command">
                <pc:docMk/>
                <pc:sldMk cId="3894350932" sldId="328"/>
                <pc2:cmMk id="{2D32763A-9ADC-45F2-83F5-21F4B45992D4}"/>
              </pc2:cmMkLst>
            </pc226:cmChg>
            <pc226:cmChg xmlns:pc226="http://schemas.microsoft.com/office/powerpoint/2022/06/main/command" chg="add del">
              <pc226:chgData name="Allison Wu" userId="" providerId="" clId="Web-{E16DE4F0-1D32-41CA-8FCB-A77354247EB3}" dt="2024-03-01T21:09:35.355" v="73"/>
              <pc2:cmMkLst xmlns:pc2="http://schemas.microsoft.com/office/powerpoint/2019/9/main/command">
                <pc:docMk/>
                <pc:sldMk cId="3894350932" sldId="328"/>
                <pc2:cmMk id="{D8AA07B0-0030-417C-A6D5-78DBBD0B018A}"/>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A21FC87-1003-0F40-9EE1-A76184CA4785}" type="datetimeFigureOut">
              <a:rPr lang="en-US" smtClean="0"/>
              <a:t>3/28/24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7B1DD34-5FC2-A74C-A904-E3786CAF0A04}" type="slidenum">
              <a:rPr lang="en-US" smtClean="0"/>
              <a:t>‹#›</a:t>
            </a:fld>
            <a:endParaRPr lang="en-US"/>
          </a:p>
        </p:txBody>
      </p:sp>
    </p:spTree>
    <p:extLst>
      <p:ext uri="{BB962C8B-B14F-4D97-AF65-F5344CB8AC3E}">
        <p14:creationId xmlns:p14="http://schemas.microsoft.com/office/powerpoint/2010/main" val="382953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VRL@rescue.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indahealthcenter.hrsa.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edicaid.gov/medicaid/benefit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edicaid.gov/medicaid/benefits/mandatory-optional-medicaid-benefits/index.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uscis.gov/humanitarian/uniting-for-ukraine/uniting-for-ukraine-vaccine-attestation-russi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uscis.gov/humanitarian/atestaciya-vakci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B1DD34-5FC2-A74C-A904-E3786CAF0A04}" type="slidenum">
              <a:rPr lang="en-US" smtClean="0"/>
              <a:t>1</a:t>
            </a:fld>
            <a:endParaRPr lang="en-US"/>
          </a:p>
        </p:txBody>
      </p:sp>
    </p:spTree>
    <p:extLst>
      <p:ext uri="{BB962C8B-B14F-4D97-AF65-F5344CB8AC3E}">
        <p14:creationId xmlns:p14="http://schemas.microsoft.com/office/powerpoint/2010/main" val="7000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Туберкулез — это заболевание, которое передается воздушным путем и может привести к тяжелой болезни и смерти. Правительство требует от украинцев в возрасте от двух лет, которые получают гуманитарный пароль, пройти проверку на туберкулез в течение 90 дней с даты прибытия в США. Такая проверка должна быть выполнена с помощью анализа крови на высвобождение гамма-интерферона (IGRA). Когда будете записываться на проверку, обязательно попросите именно анализ крови IGRA.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Дети в возрасте до двух лет имеют право на исключение, освобождающее от этого медицинского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10</a:t>
            </a:fld>
            <a:endParaRPr lang="en-US"/>
          </a:p>
        </p:txBody>
      </p:sp>
    </p:spTree>
    <p:extLst>
      <p:ext uri="{BB962C8B-B14F-4D97-AF65-F5344CB8AC3E}">
        <p14:creationId xmlns:p14="http://schemas.microsoft.com/office/powerpoint/2010/main" val="79860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После анализа крови IGRA вы получите результаты. На основании этих результатов вам необходимо будет засвидетельствовать одно из трех заключений: </a:t>
            </a:r>
          </a:p>
          <a:p>
            <a:pPr marL="342900" marR="0" lvl="0" indent="-342900">
              <a:spcBef>
                <a:spcPts val="0"/>
              </a:spcBef>
              <a:spcAft>
                <a:spcPts val="0"/>
              </a:spcAft>
              <a:buFont typeface="Symbol" pitchFamily="2" charset="2"/>
              <a:buChar char=""/>
            </a:pPr>
            <a:r>
              <a:rPr lang="ru-RU"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Результат анализа был отрицательным</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это значит, что у вас нет туберкулеза. </a:t>
            </a:r>
          </a:p>
          <a:p>
            <a:pPr marL="342900" marR="0" lvl="0" indent="-342900">
              <a:spcBef>
                <a:spcPts val="0"/>
              </a:spcBef>
              <a:spcAft>
                <a:spcPts val="0"/>
              </a:spcAft>
              <a:buFont typeface="Symbol" pitchFamily="2" charset="2"/>
              <a:buChar char=""/>
            </a:pPr>
            <a:r>
              <a:rPr lang="ru-RU"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Результат анализа был неопределенным</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это значит, что результаты анализа оказались неясными. В таком случае при аттестации вам необходимо будет согласиться на последующее обследование и дальнейший контроль у медицинского работника. Учреждение, где вы делали анализ, сообщит вам, что делать дальше. </a:t>
            </a:r>
          </a:p>
          <a:p>
            <a:pPr marL="342900" marR="0" lvl="0" indent="-342900">
              <a:spcBef>
                <a:spcPts val="0"/>
              </a:spcBef>
              <a:spcAft>
                <a:spcPts val="0"/>
              </a:spcAft>
              <a:buFont typeface="Symbol" pitchFamily="2" charset="2"/>
              <a:buChar char=""/>
            </a:pPr>
            <a:r>
              <a:rPr lang="ru-RU" sz="1800" b="1"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Результат анализа был положительным</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это значит, что у вас положительный результат анализа на туберкулез. В таком случае вам необходимо будет сделать рентгенографию грудной клетки, чтобы узнать, активный ли у вас туберкулез. Если вы получите положительный результат анализа, вы должны подтвердить, что пройдете лечение и будете соблюдать медицинские рекомендации.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Важно сохранить копию всех результатов анализов и документов, чтобы доказать, что вы прошли все рекомендованные обследования и лечение.  </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11</a:t>
            </a:fld>
            <a:endParaRPr lang="en-US"/>
          </a:p>
        </p:txBody>
      </p:sp>
    </p:spTree>
    <p:extLst>
      <p:ext uri="{BB962C8B-B14F-4D97-AF65-F5344CB8AC3E}">
        <p14:creationId xmlns:p14="http://schemas.microsoft.com/office/powerpoint/2010/main" val="336070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B55CC-36D4-398D-1A71-D1C39C5D0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1F903-0233-A729-935A-5D74A16D38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0B740-0DA9-FE0F-811C-8B1F44373AD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Полиомиелит — это тяжелое заболевание, которое может привести к длительной инвалидности или даже смерти. </a:t>
            </a:r>
            <a:r>
              <a:rPr lang="ru-RU" sz="1800" dirty="0">
                <a:effectLst/>
                <a:latin typeface="Segoe UI" panose="020B0502040204020203" pitchFamily="34" charset="0"/>
              </a:rPr>
              <a:t>Чтобы гарантировать, что полиомиелит остается под контролем в США, правительство требует, чтобы украинцы старше 6 недель, получившие гуманитарный пароль, сделали вакцину от полиомиелита до прибытия в США.</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Однако</a:t>
            </a:r>
            <a:r>
              <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если ваш ребенок был слишком мал для вакцинации до поездки или если вакцина не была одобрена или зарегистрирована для применения в вашем месте проживания, </a:t>
            </a:r>
            <a:r>
              <a:rPr lang="ru-RU" sz="1800" dirty="0">
                <a:effectLst/>
                <a:latin typeface="Segoe UI" panose="020B0502040204020203" pitchFamily="34" charset="0"/>
              </a:rPr>
              <a:t>ребенок должен пройти аттестацию, подтверждающую, что он получил вакцинацию против полиомиелита в течение 90 дней после прибытия в США</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В отношении этого требования могут применяться некоторые исключения. Более подробную информацию смотрите на странице Uniting for Ukraine Vaccine Attestation на веб-сайте USCIS.</a:t>
            </a:r>
          </a:p>
          <a:p>
            <a:pPr marL="0" marR="0">
              <a:spcBef>
                <a:spcPts val="0"/>
              </a:spcBef>
              <a:spcAft>
                <a:spcPts val="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Вакцины против полиомиелита безопасные и эффективные. Они доступны в аптеках и многих клиниках в США.</a:t>
            </a:r>
          </a:p>
        </p:txBody>
      </p:sp>
      <p:sp>
        <p:nvSpPr>
          <p:cNvPr id="4" name="Slide Number Placeholder 3">
            <a:extLst>
              <a:ext uri="{FF2B5EF4-FFF2-40B4-BE49-F238E27FC236}">
                <a16:creationId xmlns:a16="http://schemas.microsoft.com/office/drawing/2014/main" id="{9EA0BC44-C116-D7DE-5B8F-1607575E1B20}"/>
              </a:ext>
            </a:extLst>
          </p:cNvPr>
          <p:cNvSpPr>
            <a:spLocks noGrp="1"/>
          </p:cNvSpPr>
          <p:nvPr>
            <p:ph type="sldNum" sz="quarter" idx="5"/>
          </p:nvPr>
        </p:nvSpPr>
        <p:spPr/>
        <p:txBody>
          <a:bodyPr/>
          <a:lstStyle/>
          <a:p>
            <a:fld id="{F7B1DD34-5FC2-A74C-A904-E3786CAF0A04}" type="slidenum">
              <a:rPr lang="en-US" smtClean="0"/>
              <a:t>12</a:t>
            </a:fld>
            <a:endParaRPr lang="en-US"/>
          </a:p>
        </p:txBody>
      </p:sp>
    </p:spTree>
    <p:extLst>
      <p:ext uri="{BB962C8B-B14F-4D97-AF65-F5344CB8AC3E}">
        <p14:creationId xmlns:p14="http://schemas.microsoft.com/office/powerpoint/2010/main" val="295052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74769-C59C-8F59-4D9F-91ECA7A96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394FE-40D0-CE82-F56C-CA1CBB44B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4D453-F9BE-EC34-9959-E50F35D1B546}"/>
              </a:ext>
            </a:extLst>
          </p:cNvPr>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Как упоминалось ранее, все люди в возрасте от шести месяцев и старше должны до поездки получить хотя бы одну дозу вакцины против COVID-19, одобренной Управлением по Контролю Качества Пищевых Продуктов и Лекарственных Средств США (FDA) или включенной в перечень ВОЗ для использования в чрезвычайных ситуациях (WHO EUL). Однако дети, которые были слишком малы для вакцинации до прибытия в США, и лица, проживающие в местах, где вакцина против COVID-19 не была одобрена или зарегистрирована для применения в их возрастной группе, должны начать свой курс вакцинации против COVID-19 в течение 90 дней с даты прибытия в США или после достижения соответствующего возраста (6 месяцев). Все также должны подтвердить, что завершат рекомендованный курс первичной вакцинации в соответствии с действующими рекомендациями Центров по Контролю и Профилактике Заболеваний США (Centers for Disease Control and Prevention, CDC) после прибытия в США. В отношении этого требования могут применяться некоторые исключения. Более подробную информацию смотрите на странице Uniting for Ukraine Vaccine Attestation на веб-сайте USCIS.</a:t>
            </a:r>
          </a:p>
        </p:txBody>
      </p:sp>
      <p:sp>
        <p:nvSpPr>
          <p:cNvPr id="4" name="Slide Number Placeholder 3">
            <a:extLst>
              <a:ext uri="{FF2B5EF4-FFF2-40B4-BE49-F238E27FC236}">
                <a16:creationId xmlns:a16="http://schemas.microsoft.com/office/drawing/2014/main" id="{4A880210-0EF8-BD14-0BBF-8618BE7818F4}"/>
              </a:ext>
            </a:extLst>
          </p:cNvPr>
          <p:cNvSpPr>
            <a:spLocks noGrp="1"/>
          </p:cNvSpPr>
          <p:nvPr>
            <p:ph type="sldNum" sz="quarter" idx="5"/>
          </p:nvPr>
        </p:nvSpPr>
        <p:spPr/>
        <p:txBody>
          <a:bodyPr/>
          <a:lstStyle/>
          <a:p>
            <a:fld id="{F7B1DD34-5FC2-A74C-A904-E3786CAF0A04}" type="slidenum">
              <a:rPr lang="en-US" smtClean="0"/>
              <a:t>13</a:t>
            </a:fld>
            <a:endParaRPr lang="en-US"/>
          </a:p>
        </p:txBody>
      </p:sp>
    </p:spTree>
    <p:extLst>
      <p:ext uri="{BB962C8B-B14F-4D97-AF65-F5344CB8AC3E}">
        <p14:creationId xmlns:p14="http://schemas.microsoft.com/office/powerpoint/2010/main" val="160493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Есть несколько мест, куда можно обратиться за необходимыми вакцинами или анализом на туберкулез. </a:t>
            </a:r>
          </a:p>
          <a:p>
            <a:pPr marL="342900" marR="0" lvl="0" indent="-342900">
              <a:spcBef>
                <a:spcPts val="0"/>
              </a:spcBef>
              <a:spcAft>
                <a:spcPts val="0"/>
              </a:spcAft>
              <a:buFont typeface="Symbol" pitchFamily="2" charset="2"/>
              <a:buChar char=""/>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Спросите у своего социального работника </a:t>
            </a:r>
          </a:p>
          <a:p>
            <a:pPr marL="342900" marR="0" lvl="0" indent="-342900">
              <a:spcBef>
                <a:spcPts val="0"/>
              </a:spcBef>
              <a:spcAft>
                <a:spcPts val="0"/>
              </a:spcAft>
              <a:buFont typeface="Symbol" pitchFamily="2" charset="2"/>
              <a:buChar char=""/>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Обратитесь на виртуальную линию по вопросам переселения </a:t>
            </a:r>
          </a:p>
          <a:p>
            <a:pPr marL="742950" marR="0" lvl="1" indent="-285750">
              <a:spcBef>
                <a:spcPts val="0"/>
              </a:spcBef>
              <a:spcAft>
                <a:spcPts val="0"/>
              </a:spcAft>
              <a:buFont typeface="Courier New" panose="02070309020205020404" pitchFamily="49" charset="0"/>
              <a:buChar char="o"/>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Позвоните по номеру (212) 551-3010 (с понедельника по пятницу с 09:00 до 17:00 по североамериканскому восточному времени) или напишите на электронный адрес </a:t>
            </a:r>
            <a:r>
              <a:rPr lang="ru-RU"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VRL@rescue.org</a:t>
            </a: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itchFamily="2" charset="2"/>
              <a:buChar char=""/>
            </a:pPr>
            <a:r>
              <a:rPr lang="ru-RU" sz="12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Найдите Квалифицированный Федеральный Медицинский Центр</a:t>
            </a:r>
            <a:r>
              <a:rPr lang="ru-RU" sz="1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t>
            </a:r>
            <a:r>
              <a:rPr lang="ru-RU"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https://findahealthcenter.hrsa.gov/</a:t>
            </a: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spcBef>
                <a:spcPts val="0"/>
              </a:spcBef>
              <a:spcAft>
                <a:spcPts val="0"/>
              </a:spcAft>
              <a:buFont typeface="Symbol" pitchFamily="2" charset="2"/>
              <a:buChar char=""/>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Позвоните 2-1-1: это телефонный номер для получения информации и направлений на услуги по месту проживания.</a:t>
            </a:r>
          </a:p>
          <a:p>
            <a:pPr marL="742950" marR="0" lvl="1" indent="-285750">
              <a:spcBef>
                <a:spcPts val="0"/>
              </a:spcBef>
              <a:spcAft>
                <a:spcPts val="0"/>
              </a:spcAft>
              <a:buFont typeface="Courier New" panose="02070309020205020404" pitchFamily="49" charset="0"/>
              <a:buChar char="o"/>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Если вы не говорите по-английски, скажите: «No English. I need a Ukrainian interpreter». </a:t>
            </a:r>
          </a:p>
          <a:p>
            <a:pPr marL="742950" marR="0" lvl="1" indent="-285750">
              <a:spcBef>
                <a:spcPts val="0"/>
              </a:spcBef>
              <a:spcAft>
                <a:spcPts val="0"/>
              </a:spcAft>
              <a:buFont typeface="Courier New" panose="02070309020205020404" pitchFamily="49" charset="0"/>
              <a:buChar char="o"/>
            </a:pPr>
            <a:r>
              <a:rPr lang="ru-RU" sz="12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Затем подождите на линии. Это может занять несколько минут.</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15</a:t>
            </a:fld>
            <a:endParaRPr lang="en-US"/>
          </a:p>
        </p:txBody>
      </p:sp>
    </p:spTree>
    <p:extLst>
      <p:ext uri="{BB962C8B-B14F-4D97-AF65-F5344CB8AC3E}">
        <p14:creationId xmlns:p14="http://schemas.microsoft.com/office/powerpoint/2010/main" val="95030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D9477-5C49-BD55-B13B-494BF648F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AE9CA-A66F-E28F-6F38-46C19F549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10E52-0F75-DAA9-C76B-01161B7E7377}"/>
              </a:ext>
            </a:extLst>
          </p:cNvPr>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Большинство украинцев, прибывших в США по программе U4U, имеют государственное медицинское страхование Medicaid. Medicaid — это тип медицинского страхования, предоставляемого правительством США людям, которые могут иметь право на бесплатную или недорогую медицинскую помощь. Как только вы получите свой номер карточки страхования, вы можете записаться к семейному терапевту и получить направление на вакцинацию или скрининг.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Однако есть несколько исключений. Некоторые украинцы, прибывшие в США по программе U4U, могут уже не иметь страхования Medicaid, поскольку они устроились на работу и зарабатывают слишком много, чтобы соответствовать критериям для получения государственного медицинского страхования. Кроме того, если вы прибыли в США после 1 октября 2023 г., вы не имеете права на льготы от Офиса по Переселению Беженцев (Office of Refugee Resettlement, ORR), к которым относится и Medicaid. Есть некоторые исключения, так что поговорите со своим социальным работником, чтобы узнать больше.</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Даже если у вас нет страховки Medicaid, есть несколько вариантов. В большинстве Квалифицированных Федеральных Медицинских Центров есть услуги, предоставляемые бесплатно или по значительно сниженной цене. Также можно посоветоваться со своим социальным работником, чтобы узнать о местных вариантах. Вы также можете позвонить на виртуальную линию по вопросам переселения или по номеру 2-1-1.       </a:t>
            </a:r>
          </a:p>
          <a:p>
            <a:pPr marL="0" marR="0">
              <a:spcBef>
                <a:spcPts val="0"/>
              </a:spcBef>
              <a:spcAft>
                <a:spcPts val="0"/>
              </a:spcAft>
            </a:pPr>
            <a:r>
              <a:rPr lang="ru-RU" sz="1800" dirty="0">
                <a:effectLst/>
                <a:latin typeface="Calibri" panose="020F0502020204030204" pitchFamily="34" charset="0"/>
                <a:ea typeface="Calibri" panose="020F0502020204030204" pitchFamily="34" charset="0"/>
                <a:cs typeface="Arial" panose="020B060402020202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Вакцины против COVID-19 </a:t>
            </a: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могут</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быть бесплатными в зависимости от того, где вы живете и есть ли у вас страховка. Спросите у своего социального работника, можете ли вы получить вакцину бесплатно и где вакцинироваться.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Скрининг на туберкулез (TB) можно сделать в центре первичной медицинской помощи, клинике для беженцев, клинике управления здравоохранения штата или диагностической лаборатории. Если вам нужно направление врача, вы можете получить его от своего семейного терапевта по программе Medicaid. Ваша страховка может покрывать стоимость скрининга. Если у вас нет медицинского страхования, анализ будет стоить от 80 до 200 долларов США. Возможно, вы сможете найти более дешевые анализы в коммунальных клиниках или управлениях здравоохранения поблизости.</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Для координаторов: дополнительное покрытие Medicaid различается </a:t>
            </a:r>
            <a:r>
              <a:rPr lang="ru-RU"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hlinkClick r:id="rId3"/>
              </a:rPr>
              <a:t>в зависимости от штата (https://www.medicaid.gov/medicaid/benefits/index.html).</a:t>
            </a: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Ваш текст касательно обязательного покрытия можно скорректировать, воспользовавшись </a:t>
            </a:r>
            <a:r>
              <a:rPr lang="ru-RU"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hlinkClick r:id="rId4"/>
              </a:rPr>
              <a:t>полным списком льгот</a:t>
            </a:r>
            <a:r>
              <a:rPr lang="ru-RU" sz="1800" i="1" u="sng"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(https://www.medicaid.gov/medicaid/benefits/mandatory-optional-medicaid-benefits/index.html)</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B789DE2E-488A-08FD-740B-11704F2282CA}"/>
              </a:ext>
            </a:extLst>
          </p:cNvPr>
          <p:cNvSpPr>
            <a:spLocks noGrp="1"/>
          </p:cNvSpPr>
          <p:nvPr>
            <p:ph type="sldNum" sz="quarter" idx="5"/>
          </p:nvPr>
        </p:nvSpPr>
        <p:spPr/>
        <p:txBody>
          <a:bodyPr/>
          <a:lstStyle/>
          <a:p>
            <a:fld id="{F7B1DD34-5FC2-A74C-A904-E3786CAF0A04}" type="slidenum">
              <a:rPr lang="en-US" smtClean="0"/>
              <a:t>17</a:t>
            </a:fld>
            <a:endParaRPr lang="en-US"/>
          </a:p>
        </p:txBody>
      </p:sp>
    </p:spTree>
    <p:extLst>
      <p:ext uri="{BB962C8B-B14F-4D97-AF65-F5344CB8AC3E}">
        <p14:creationId xmlns:p14="http://schemas.microsoft.com/office/powerpoint/2010/main" val="52789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Вы можете подтвердить выполнение этих требований онлайн в своем личном кабинете </a:t>
            </a:r>
            <a:r>
              <a:rPr lang="ru-RU"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USCIS</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Подтвердить, что вы выполнили все медицинские требования, просто. Вам нужно лишь войти в свой личный кабинет </a:t>
            </a:r>
            <a:r>
              <a:rPr lang="ru-RU" sz="1800" dirty="0" err="1">
                <a:solidFill>
                  <a:srgbClr val="0E101A"/>
                </a:solidFill>
                <a:effectLst/>
                <a:latin typeface="Calibri" panose="020F0502020204030204" pitchFamily="34" charset="0"/>
                <a:ea typeface="Calibri" panose="020F0502020204030204" pitchFamily="34" charset="0"/>
                <a:cs typeface="Calibri" panose="020F0502020204030204" pitchFamily="34" charset="0"/>
              </a:rPr>
              <a:t>USCIS</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где вы найдете форму для подтверждения выполнения медицинских требований.  </a:t>
            </a:r>
          </a:p>
          <a:p>
            <a:pPr marL="0" marR="0">
              <a:spcBef>
                <a:spcPts val="0"/>
              </a:spcBef>
              <a:spcAft>
                <a:spcPts val="0"/>
              </a:spcAft>
            </a:pP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Для координаторов: предварительный обзор вариантов аттестации доступен на </a:t>
            </a:r>
            <a:r>
              <a:rPr lang="ru-RU"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английском,</a:t>
            </a: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r>
              <a:rPr lang="ru-RU"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украинском</a:t>
            </a: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и </a:t>
            </a:r>
            <a:r>
              <a:rPr lang="ru-RU" sz="18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русском</a:t>
            </a: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языках. Проводя презентацию, следует продемонстрировать предварительный обзор.</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Английский язык: https://www.uscis.gov/humanitarian/uniting-for-ukraine/uniting-for-ukraine-vaccine-attestation</a:t>
            </a:r>
          </a:p>
          <a:p>
            <a:pPr marL="0" marR="0">
              <a:spcBef>
                <a:spcPts val="0"/>
              </a:spcBef>
              <a:spcAft>
                <a:spcPts val="0"/>
              </a:spcAft>
            </a:pP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Украинский язык: https://www.uscis.gov/humanitarian/atestaciya-vakcin</a:t>
            </a:r>
          </a:p>
          <a:p>
            <a:pPr marL="0" marR="0">
              <a:spcBef>
                <a:spcPts val="0"/>
              </a:spcBef>
              <a:spcAft>
                <a:spcPts val="0"/>
              </a:spcAft>
            </a:pPr>
            <a:r>
              <a:rPr lang="ru-RU" sz="1800" i="1"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Русский язык: https://www.uscis.gov/humanitarian/uniting-for-ukraine/uniting-for-ukraine-vaccine-attestation-russian</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18</a:t>
            </a:fld>
            <a:endParaRPr lang="en-US"/>
          </a:p>
        </p:txBody>
      </p:sp>
    </p:spTree>
    <p:extLst>
      <p:ext uri="{BB962C8B-B14F-4D97-AF65-F5344CB8AC3E}">
        <p14:creationId xmlns:p14="http://schemas.microsoft.com/office/powerpoint/2010/main" val="364128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Сейчас правительство США, по сути, верит людям на слово, что они выполнили требования для программы U4U. Однако это может измениться в любой момент. Если кто-то не выполнил требования, это может угрожать его гуманитарному паролю. Если кто-то солгал и правительство узнало об этом, это также ставит под угрозу гуманитарный пароль такого человека, какие-либо будущие заявки на получение убежища или любые другие иммиграционные льготы. Хотя пока неясно, что сделает правительство, если узнает, что кто-то солгал или не выполнил требования, есть риск, что это может привести к отмене пароля или отказу в последующих заявлениях на получение иммиграционных льгот.  </a:t>
            </a:r>
          </a:p>
        </p:txBody>
      </p:sp>
      <p:sp>
        <p:nvSpPr>
          <p:cNvPr id="4" name="Slide Number Placeholder 3"/>
          <p:cNvSpPr>
            <a:spLocks noGrp="1"/>
          </p:cNvSpPr>
          <p:nvPr>
            <p:ph type="sldNum" sz="quarter" idx="5"/>
          </p:nvPr>
        </p:nvSpPr>
        <p:spPr/>
        <p:txBody>
          <a:bodyPr/>
          <a:lstStyle/>
          <a:p>
            <a:fld id="{F7B1DD34-5FC2-A74C-A904-E3786CAF0A04}" type="slidenum">
              <a:rPr lang="en-US" smtClean="0"/>
              <a:t>19</a:t>
            </a:fld>
            <a:endParaRPr lang="en-US"/>
          </a:p>
        </p:txBody>
      </p:sp>
    </p:spTree>
    <p:extLst>
      <p:ext uri="{BB962C8B-B14F-4D97-AF65-F5344CB8AC3E}">
        <p14:creationId xmlns:p14="http://schemas.microsoft.com/office/powerpoint/2010/main" val="147273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2</a:t>
            </a:fld>
            <a:endParaRPr lang="en-US"/>
          </a:p>
        </p:txBody>
      </p:sp>
    </p:spTree>
    <p:extLst>
      <p:ext uri="{BB962C8B-B14F-4D97-AF65-F5344CB8AC3E}">
        <p14:creationId xmlns:p14="http://schemas.microsoft.com/office/powerpoint/2010/main" val="239557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3</a:t>
            </a:fld>
            <a:endParaRPr lang="en-US"/>
          </a:p>
        </p:txBody>
      </p:sp>
    </p:spTree>
    <p:extLst>
      <p:ext uri="{BB962C8B-B14F-4D97-AF65-F5344CB8AC3E}">
        <p14:creationId xmlns:p14="http://schemas.microsoft.com/office/powerpoint/2010/main" val="883482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Гуманитарный пароль позволяет некоторым людям из других стран, переживающих кризис и конфликт, находиться в США. В апреле 2022 г. правительство США создало программу, которая позволяет украинцам, перемещенным из-за войны в Украине, подать заявку на получение гуманитарного пароля и пребывать в США два года. Эта программа называется Uniting for Ukraine, то есть «Единство ради Украины» (U4U).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Программа U4U предусматривает, чтобы каждый, кто приезжает в США по этой программе, выполнил три медицинских требования. Крайне важно выполнить эти медицинские требования, иначе вы рискуете потерять свой статус. </a:t>
            </a:r>
          </a:p>
        </p:txBody>
      </p:sp>
      <p:sp>
        <p:nvSpPr>
          <p:cNvPr id="4" name="Slide Number Placeholder 3"/>
          <p:cNvSpPr>
            <a:spLocks noGrp="1"/>
          </p:cNvSpPr>
          <p:nvPr>
            <p:ph type="sldNum" sz="quarter" idx="5"/>
          </p:nvPr>
        </p:nvSpPr>
        <p:spPr/>
        <p:txBody>
          <a:bodyPr/>
          <a:lstStyle/>
          <a:p>
            <a:fld id="{F7B1DD34-5FC2-A74C-A904-E3786CAF0A04}" type="slidenum">
              <a:rPr lang="en-US" smtClean="0"/>
              <a:t>4</a:t>
            </a:fld>
            <a:endParaRPr lang="en-US"/>
          </a:p>
        </p:txBody>
      </p:sp>
    </p:spTree>
    <p:extLst>
      <p:ext uri="{BB962C8B-B14F-4D97-AF65-F5344CB8AC3E}">
        <p14:creationId xmlns:p14="http://schemas.microsoft.com/office/powerpoint/2010/main" val="26959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5</a:t>
            </a:fld>
            <a:endParaRPr lang="en-US"/>
          </a:p>
        </p:txBody>
      </p:sp>
    </p:spTree>
    <p:extLst>
      <p:ext uri="{BB962C8B-B14F-4D97-AF65-F5344CB8AC3E}">
        <p14:creationId xmlns:p14="http://schemas.microsoft.com/office/powerpoint/2010/main" val="942990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До прибытия в США по программе U4U вы должны подтвердить, что вы вакцинированы против кори и полиомиелита и получили хотя бы одну дозу вакцины против COVID-19. Как только вам дадут разрешение на въезд в США по программе U4U, вы должны в течение 90 дней с даты прибытия подвердить вторую медицинскую аттестацию в вашем личном кабинете Службы гражданства и иммиграции США (U.S. Citizenship and Immigration Services, USCIS). Здесь вам необходимо будет подтвердить, что вы прошли проверку на туберкулез, а именно анализ крови на высвобождение гамма-интерферона (IGRA), а также получили вторую дозу вакцины против COVID-19 (если вы ее еще не получили до этого).</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 отношении этих требований могут применяться некоторые исключения. Более подробную информацию смотрите на странице Uniting for Ukraine Vaccine Attestation на веб-сайте USCIS, которая доступна на английском, украинском и русском языках.</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6</a:t>
            </a:fld>
            <a:endParaRPr lang="en-US"/>
          </a:p>
        </p:txBody>
      </p:sp>
    </p:spTree>
    <p:extLst>
      <p:ext uri="{BB962C8B-B14F-4D97-AF65-F5344CB8AC3E}">
        <p14:creationId xmlns:p14="http://schemas.microsoft.com/office/powerpoint/2010/main" val="386281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rPr>
              <a:t>Корь — это очень заразный вирус, который может привести к заболеванию дыхательных путей и осложнениям. </a:t>
            </a:r>
            <a:r>
              <a:rPr lang="ru-RU" sz="1800" dirty="0">
                <a:effectLst/>
                <a:latin typeface="Segoe UI" panose="020B0502040204020203" pitchFamily="34" charset="0"/>
              </a:rPr>
              <a:t>Симптомы часто включают, но не ограничиваются: высокой температурой, кашлем, насморком и сыпью.</a:t>
            </a:r>
            <a:r>
              <a:rPr lang="ru-RU" sz="1800" dirty="0">
                <a:solidFill>
                  <a:schemeClr val="tx1"/>
                </a:solidFill>
                <a:effectLst/>
                <a:latin typeface="Arial" panose="020B0604020202020204" pitchFamily="34" charset="0"/>
                <a:ea typeface="+mn-ea"/>
              </a:rPr>
              <a:t> </a:t>
            </a:r>
            <a:r>
              <a:rPr lang="ru-RU" sz="1800" dirty="0">
                <a:solidFill>
                  <a:srgbClr val="0E101A"/>
                </a:solidFill>
                <a:effectLst/>
                <a:latin typeface="Calibri" panose="020F0502020204030204" pitchFamily="34" charset="0"/>
                <a:ea typeface="Calibri" panose="020F0502020204030204" pitchFamily="34" charset="0"/>
              </a:rPr>
              <a:t>Корь может быть опасной, особенно для младенцев и маленьких детей. Для предотвращения распространения этого заболевания предусмотрена прививка против кори — это предварительное медицинское требование, которое необходимо выполнить до поездки. Перед прибытием в США все, кому исполнилось 12 месяцев, должны засвидетельствовать, что они получили хотя бы одну дозу вакцины против кори. В отношении этого требования могут применяться некоторые исключения. Более подробную информацию смотрите на странице Uniting for Ukraine Vaccine Attestation на веб-сайте USCIS.</a:t>
            </a:r>
            <a:r>
              <a:rPr lang="ru-RU" dirty="0">
                <a:effectLst/>
              </a:rPr>
              <a:t> </a:t>
            </a:r>
          </a:p>
        </p:txBody>
      </p:sp>
      <p:sp>
        <p:nvSpPr>
          <p:cNvPr id="4" name="Slide Number Placeholder 3"/>
          <p:cNvSpPr>
            <a:spLocks noGrp="1"/>
          </p:cNvSpPr>
          <p:nvPr>
            <p:ph type="sldNum" sz="quarter" idx="5"/>
          </p:nvPr>
        </p:nvSpPr>
        <p:spPr/>
        <p:txBody>
          <a:bodyPr/>
          <a:lstStyle/>
          <a:p>
            <a:fld id="{F7B1DD34-5FC2-A74C-A904-E3786CAF0A04}" type="slidenum">
              <a:rPr lang="en-US" smtClean="0"/>
              <a:t>7</a:t>
            </a:fld>
            <a:endParaRPr lang="en-US"/>
          </a:p>
        </p:txBody>
      </p:sp>
    </p:spTree>
    <p:extLst>
      <p:ext uri="{BB962C8B-B14F-4D97-AF65-F5344CB8AC3E}">
        <p14:creationId xmlns:p14="http://schemas.microsoft.com/office/powerpoint/2010/main" val="170295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Более 1 миллиона человек умерли от COVID-19 в США. Чтобы защитить население, правительство США требует, чтобы украинцы, получившие гуманитарный пароль, были вакцинированы от COVID-19. Это значит, что все люди в возрасте от шести месяцев и старше должны получить хотя бы одну дозу вакцины от COVID-19, одобренной Управлением по Контролю Качества Пищевых Продуктов и Лекарственных Средств США (FDA) или включенной в перечень ВОЗ для использования в чрезвычайных ситуациях (WHO EUL). Дети, которые были слишком маленькими для вакцинации до прибытия в США, должны начать курс вакцинации против COVID-19 в течение 90 дней с даты прибытия в США или по достижении соответствующего возраста (6 месяцев). В отношении этого требования могут применяться некоторые исключения. Более подробную информацию смотрите на странице Uniting for Ukraine Vaccine Attestation на веб-сайте USCIS.</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Более 12,7 миллиона человек в мире были вакцинированы против COVID-19. Это безопасный и эффективный способ снизить риск серьезного течения болезни и смерти. Вакцины против COVID-19 доступны в аптеках и многих клиниках в США.</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8</a:t>
            </a:fld>
            <a:endParaRPr lang="en-US"/>
          </a:p>
        </p:txBody>
      </p:sp>
    </p:spTree>
    <p:extLst>
      <p:ext uri="{BB962C8B-B14F-4D97-AF65-F5344CB8AC3E}">
        <p14:creationId xmlns:p14="http://schemas.microsoft.com/office/powerpoint/2010/main" val="2874301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Полиомиелит — это тяжелое заболевание, которое может привести к длительной инвалидности или даже смерти. </a:t>
            </a:r>
            <a:r>
              <a:rPr lang="ru-RU" sz="1800" dirty="0">
                <a:effectLst/>
                <a:latin typeface="Segoe UI" panose="020B0502040204020203" pitchFamily="34" charset="0"/>
              </a:rPr>
              <a:t>Чтобы гарантировать, что полиомиелит остается под контролем в США, правительство требует, чтобы украинцы старше 6 недель, получившие гуманитарный пароль, сделали вакцину от полиомиелита до прибытия в США.</a:t>
            </a: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Дети, которые были слишком малы для вакцинации до поездки, должны пройти аттестацию в подтверждение того, что они получили вакцинацию против полиомиелита в течение 90 дней с даты прибытия в США. В отношении этого требования могут применяться некоторые исключения. Более подробную информацию смотрите на странице Uniting for Ukraine Vaccine Attestation на веб-сайте USCIS.</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ru-RU" sz="1800" dirty="0">
                <a:solidFill>
                  <a:srgbClr val="0E101A"/>
                </a:solidFill>
                <a:effectLst/>
                <a:latin typeface="Calibri" panose="020F0502020204030204" pitchFamily="34" charset="0"/>
                <a:ea typeface="Calibri" panose="020F0502020204030204" pitchFamily="34" charset="0"/>
                <a:cs typeface="Calibri" panose="020F0502020204030204" pitchFamily="34" charset="0"/>
              </a:rPr>
              <a:t>Вакцины против полиомиелита безопасные и эффективные. Они доступны в аптеках и многих клиниках в США.</a:t>
            </a:r>
          </a:p>
          <a:p>
            <a:endParaRPr lang="en-US" dirty="0"/>
          </a:p>
        </p:txBody>
      </p:sp>
      <p:sp>
        <p:nvSpPr>
          <p:cNvPr id="4" name="Slide Number Placeholder 3"/>
          <p:cNvSpPr>
            <a:spLocks noGrp="1"/>
          </p:cNvSpPr>
          <p:nvPr>
            <p:ph type="sldNum" sz="quarter" idx="5"/>
          </p:nvPr>
        </p:nvSpPr>
        <p:spPr/>
        <p:txBody>
          <a:bodyPr/>
          <a:lstStyle/>
          <a:p>
            <a:fld id="{F7B1DD34-5FC2-A74C-A904-E3786CAF0A04}" type="slidenum">
              <a:rPr lang="en-US" smtClean="0"/>
              <a:t>9</a:t>
            </a:fld>
            <a:endParaRPr lang="en-US"/>
          </a:p>
        </p:txBody>
      </p:sp>
    </p:spTree>
    <p:extLst>
      <p:ext uri="{BB962C8B-B14F-4D97-AF65-F5344CB8AC3E}">
        <p14:creationId xmlns:p14="http://schemas.microsoft.com/office/powerpoint/2010/main" val="41784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1811" y="1362248"/>
            <a:ext cx="9563100" cy="553998"/>
          </a:xfrm>
          <a:prstGeom prst="rect">
            <a:avLst/>
          </a:prstGeom>
        </p:spPr>
        <p:txBody>
          <a:bodyPr wrap="square" lIns="0" tIns="0" rIns="0" bIns="0">
            <a:spAutoFit/>
          </a:bodyPr>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sz="2400" b="0" i="0">
                <a:solidFill>
                  <a:srgbClr val="003765"/>
                </a:solidFill>
                <a:latin typeface="Roboto Condensed" panose="02000000000000000000"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body" idx="1"/>
          </p:nvPr>
        </p:nvSpPr>
        <p:spPr/>
        <p:txBody>
          <a:bodyPr lIns="0" tIns="0" rIns="0" bIns="0"/>
          <a:lstStyle>
            <a:lvl1pPr>
              <a:defRPr sz="2400" b="0" i="0">
                <a:solidFill>
                  <a:srgbClr val="003765"/>
                </a:solidFill>
                <a:latin typeface="Roboto Condensed" panose="02000000000000000000" pitchFamily="2" charset="0"/>
                <a:cs typeface="Aria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b="0" i="0">
                <a:latin typeface="Roboto Condensed" panose="02000000000000000000" pitchFamily="2" charset="0"/>
              </a:defRPr>
            </a:lvl1pPr>
          </a:lstStyle>
          <a:p>
            <a:endParaRPr dirty="0"/>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b="0" i="0">
                <a:latin typeface="Roboto Condensed" panose="02000000000000000000" pitchFamily="2" charset="0"/>
              </a:defRPr>
            </a:lvl1pPr>
          </a:lstStyle>
          <a:p>
            <a:endParaRPr dirty="0"/>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Roboto Condensed" panose="02000000000000000000" pitchFamily="2" charset="0"/>
                <a:cs typeface="Arial"/>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6298" y="287832"/>
            <a:ext cx="10524699" cy="553998"/>
          </a:xfrm>
          <a:prstGeom prst="rect">
            <a:avLst/>
          </a:prstGeom>
        </p:spPr>
        <p:txBody>
          <a:bodyPr wrap="square" lIns="0" tIns="0" rIns="0" bIns="0">
            <a:spAutoFit/>
          </a:bodyPr>
          <a:lstStyle>
            <a:lvl1pPr>
              <a:defRPr sz="3600" b="0" i="0">
                <a:solidFill>
                  <a:schemeClr val="bg1"/>
                </a:solidFill>
                <a:latin typeface="Arial"/>
                <a:cs typeface="Arial"/>
              </a:defRPr>
            </a:lvl1pPr>
          </a:lstStyle>
          <a:p>
            <a:endParaRPr dirty="0"/>
          </a:p>
        </p:txBody>
      </p:sp>
      <p:sp>
        <p:nvSpPr>
          <p:cNvPr id="3" name="Holder 3"/>
          <p:cNvSpPr>
            <a:spLocks noGrp="1"/>
          </p:cNvSpPr>
          <p:nvPr>
            <p:ph type="body" idx="1"/>
          </p:nvPr>
        </p:nvSpPr>
        <p:spPr>
          <a:xfrm>
            <a:off x="617774" y="1838831"/>
            <a:ext cx="5783580" cy="369332"/>
          </a:xfrm>
          <a:prstGeom prst="rect">
            <a:avLst/>
          </a:prstGeom>
        </p:spPr>
        <p:txBody>
          <a:bodyPr wrap="square" lIns="0" tIns="0" rIns="0" bIns="0">
            <a:spAutoFit/>
          </a:bodyPr>
          <a:lstStyle>
            <a:lvl1pPr>
              <a:defRPr sz="2400" b="1" i="0">
                <a:solidFill>
                  <a:srgbClr val="003765"/>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1225" y="6466763"/>
            <a:ext cx="451484" cy="153888"/>
          </a:xfrm>
          <a:prstGeom prst="rect">
            <a:avLst/>
          </a:prstGeom>
        </p:spPr>
        <p:txBody>
          <a:bodyPr wrap="square" lIns="0" tIns="0" rIns="0" bIns="0">
            <a:spAutoFit/>
          </a:bodyPr>
          <a:lstStyle>
            <a:lvl1pPr>
              <a:defRPr sz="1200" b="0" i="0">
                <a:solidFill>
                  <a:schemeClr val="tx1"/>
                </a:solidFill>
                <a:latin typeface="Roboto Condensed" panose="02000000000000000000" pitchFamily="2" charset="0"/>
                <a:cs typeface="Arial"/>
              </a:defRPr>
            </a:lvl1pPr>
          </a:lstStyle>
          <a:p>
            <a:pPr marL="12700">
              <a:lnSpc>
                <a:spcPts val="1240"/>
              </a:lnSpc>
            </a:pPr>
            <a:r>
              <a:rPr lang="en-US" spc="-10"/>
              <a:t>5/8/23</a:t>
            </a:r>
            <a:endParaRPr lang="en-US"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Roboto Condensed" panose="02000000000000000000" pitchFamily="2" charset="0"/>
          <a:ea typeface="+mj-ea"/>
          <a:cs typeface="+mj-cs"/>
        </a:defRPr>
      </a:lvl1pPr>
    </p:titleStyle>
    <p:bodyStyle>
      <a:lvl1pPr marL="0">
        <a:defRPr b="0" i="0">
          <a:latin typeface="Roboto Condensed" panose="02000000000000000000" pitchFamily="2"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hyperlink" Target="https://findahealthcenter.hrsa.gov/" TargetMode="External"/><Relationship Id="rId5" Type="http://schemas.openxmlformats.org/officeDocument/2006/relationships/image" Target="../media/image15.png"/><Relationship Id="rId10" Type="http://schemas.openxmlformats.org/officeDocument/2006/relationships/hyperlink" Target="mailto:VRL@rescue.org" TargetMode="External"/><Relationship Id="rId4" Type="http://schemas.openxmlformats.org/officeDocument/2006/relationships/image" Target="../media/image4.png"/><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erson and person standing together&#10;&#10;Description automatically generated">
            <a:extLst>
              <a:ext uri="{FF2B5EF4-FFF2-40B4-BE49-F238E27FC236}">
                <a16:creationId xmlns:a16="http://schemas.microsoft.com/office/drawing/2014/main" id="{F9D78DE3-B230-767A-E6EE-5D9492C5FECD}"/>
              </a:ext>
            </a:extLst>
          </p:cNvPr>
          <p:cNvPicPr>
            <a:picLocks noChangeAspect="1"/>
          </p:cNvPicPr>
          <p:nvPr/>
        </p:nvPicPr>
        <p:blipFill rotWithShape="1">
          <a:blip r:embed="rId3" cstate="print">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5596"/>
          <a:stretch/>
        </p:blipFill>
        <p:spPr>
          <a:xfrm>
            <a:off x="1" y="0"/>
            <a:ext cx="12191999" cy="6857970"/>
          </a:xfrm>
          <a:prstGeom prst="rect">
            <a:avLst/>
          </a:prstGeom>
          <a:noFill/>
        </p:spPr>
      </p:pic>
      <p:pic>
        <p:nvPicPr>
          <p:cNvPr id="2" name="object 2"/>
          <p:cNvPicPr/>
          <p:nvPr/>
        </p:nvPicPr>
        <p:blipFill>
          <a:blip r:embed="rId5" cstate="print">
            <a:alphaModFix amt="70000"/>
          </a:blip>
          <a:stretch>
            <a:fillRect/>
          </a:stretch>
        </p:blipFill>
        <p:spPr>
          <a:xfrm>
            <a:off x="1" y="13223"/>
            <a:ext cx="12191999" cy="6857999"/>
          </a:xfrm>
          <a:prstGeom prst="rect">
            <a:avLst/>
          </a:prstGeom>
        </p:spPr>
      </p:pic>
      <p:sp>
        <p:nvSpPr>
          <p:cNvPr id="19" name="object 7">
            <a:extLst>
              <a:ext uri="{FF2B5EF4-FFF2-40B4-BE49-F238E27FC236}">
                <a16:creationId xmlns:a16="http://schemas.microsoft.com/office/drawing/2014/main" id="{7C3CD9AE-CFAD-04DE-A610-4DEA95BBB47B}"/>
              </a:ext>
            </a:extLst>
          </p:cNvPr>
          <p:cNvSpPr txBox="1"/>
          <p:nvPr/>
        </p:nvSpPr>
        <p:spPr>
          <a:xfrm>
            <a:off x="3040251" y="4648200"/>
            <a:ext cx="6332349" cy="936154"/>
          </a:xfrm>
          <a:prstGeom prst="rect">
            <a:avLst/>
          </a:prstGeom>
        </p:spPr>
        <p:txBody>
          <a:bodyPr vert="horz" wrap="square" lIns="0" tIns="12700" rIns="0" bIns="0" rtlCol="0">
            <a:spAutoFit/>
          </a:bodyPr>
          <a:lstStyle/>
          <a:p>
            <a:pPr marL="12700">
              <a:lnSpc>
                <a:spcPct val="100000"/>
              </a:lnSpc>
              <a:spcBef>
                <a:spcPts val="100"/>
              </a:spcBef>
            </a:pPr>
            <a:r>
              <a:rPr lang="ru-RU" sz="6000" dirty="0">
                <a:solidFill>
                  <a:srgbClr val="FFFFFF"/>
                </a:solidFill>
                <a:latin typeface="Roboto Slab" pitchFamily="2" charset="0"/>
                <a:ea typeface="Roboto Slab" pitchFamily="2" charset="0"/>
                <a:cs typeface="Times New Roman"/>
              </a:rPr>
              <a:t>Приветствуем!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64986-0197-DD64-950A-721E015AF83C}"/>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887F9F3-7305-A152-D31A-46B2E6624CA0}"/>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EC4D20CB-E0BA-F623-8174-2A6F67CBD382}"/>
              </a:ext>
            </a:extLst>
          </p:cNvPr>
          <p:cNvPicPr/>
          <p:nvPr/>
        </p:nvPicPr>
        <p:blipFill>
          <a:blip r:embed="rId4" cstate="print"/>
          <a:stretch>
            <a:fillRect/>
          </a:stretch>
        </p:blipFill>
        <p:spPr>
          <a:xfrm>
            <a:off x="972827" y="526002"/>
            <a:ext cx="410366" cy="410365"/>
          </a:xfrm>
          <a:prstGeom prst="rect">
            <a:avLst/>
          </a:prstGeom>
        </p:spPr>
      </p:pic>
      <p:sp>
        <p:nvSpPr>
          <p:cNvPr id="4" name="object 4">
            <a:extLst>
              <a:ext uri="{FF2B5EF4-FFF2-40B4-BE49-F238E27FC236}">
                <a16:creationId xmlns:a16="http://schemas.microsoft.com/office/drawing/2014/main" id="{7009558A-8945-DA8D-F342-2017129DB9EB}"/>
              </a:ext>
            </a:extLst>
          </p:cNvPr>
          <p:cNvSpPr txBox="1">
            <a:spLocks noGrp="1"/>
          </p:cNvSpPr>
          <p:nvPr>
            <p:ph type="title"/>
          </p:nvPr>
        </p:nvSpPr>
        <p:spPr>
          <a:xfrm>
            <a:off x="1575486" y="381000"/>
            <a:ext cx="10402329" cy="1367362"/>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070"/>
                </a:solidFill>
                <a:latin typeface="Roboto Slab" pitchFamily="2" charset="0"/>
                <a:cs typeface="Times New Roman"/>
              </a:rPr>
              <a:t>Аттестация в течение 90 дней после прибытия в США: скрининг на туберкулез</a:t>
            </a:r>
          </a:p>
        </p:txBody>
      </p:sp>
      <p:sp>
        <p:nvSpPr>
          <p:cNvPr id="7" name="object 7">
            <a:extLst>
              <a:ext uri="{FF2B5EF4-FFF2-40B4-BE49-F238E27FC236}">
                <a16:creationId xmlns:a16="http://schemas.microsoft.com/office/drawing/2014/main" id="{D452B3F9-39DD-12E6-BEEE-C599089BA67E}"/>
              </a:ext>
            </a:extLst>
          </p:cNvPr>
          <p:cNvSpPr txBox="1"/>
          <p:nvPr/>
        </p:nvSpPr>
        <p:spPr>
          <a:xfrm>
            <a:off x="1575486" y="2482850"/>
            <a:ext cx="5892114" cy="3136821"/>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Все, кому уже исполнилось два года, должны пройти скрининг на туберкулез (TB) в течение 90 дней после прибытия.</a:t>
            </a:r>
          </a:p>
          <a:p>
            <a:pPr marL="914400" marR="0" lvl="1" indent="-457200">
              <a:lnSpc>
                <a:spcPct val="114000"/>
              </a:lnSpc>
              <a:spcBef>
                <a:spcPts val="0"/>
              </a:spcBef>
              <a:spcAft>
                <a:spcPts val="800"/>
              </a:spcAft>
              <a:buFont typeface="Wingdings" pitchFamily="2" charset="2"/>
              <a:buChar char="§"/>
            </a:pP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Анализ крови на высвобождение гамма-интерферона (IGRA)</a:t>
            </a:r>
          </a:p>
          <a:p>
            <a:pPr marL="457200" marR="0" lvl="0" indent="-457200">
              <a:lnSpc>
                <a:spcPct val="114000"/>
              </a:lnSpc>
              <a:spcBef>
                <a:spcPts val="0"/>
              </a:spcBef>
              <a:spcAft>
                <a:spcPts val="800"/>
              </a:spcAft>
              <a:buFont typeface="Wingdings" pitchFamily="2" charset="2"/>
              <a:buChar char="§"/>
            </a:pP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Доступен в большинстве государственных и коммунальных клиник.</a:t>
            </a:r>
          </a:p>
        </p:txBody>
      </p:sp>
      <p:pic>
        <p:nvPicPr>
          <p:cNvPr id="9" name="Picture 8" descr="A blue circle with a white line on it with a building and a cross on it&#10;&#10;Description automatically generated">
            <a:extLst>
              <a:ext uri="{FF2B5EF4-FFF2-40B4-BE49-F238E27FC236}">
                <a16:creationId xmlns:a16="http://schemas.microsoft.com/office/drawing/2014/main" id="{CAEE2961-62FE-B912-5C31-34B8528603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6915" y="1925160"/>
            <a:ext cx="4660900" cy="4258009"/>
          </a:xfrm>
          <a:prstGeom prst="rect">
            <a:avLst/>
          </a:prstGeom>
        </p:spPr>
      </p:pic>
      <p:sp>
        <p:nvSpPr>
          <p:cNvPr id="6" name="TextBox 5">
            <a:extLst>
              <a:ext uri="{FF2B5EF4-FFF2-40B4-BE49-F238E27FC236}">
                <a16:creationId xmlns:a16="http://schemas.microsoft.com/office/drawing/2014/main" id="{7F41AB02-461A-C214-F7E2-CECA8A76ED3A}"/>
              </a:ext>
            </a:extLst>
          </p:cNvPr>
          <p:cNvSpPr txBox="1"/>
          <p:nvPr/>
        </p:nvSpPr>
        <p:spPr>
          <a:xfrm>
            <a:off x="953702" y="6620651"/>
            <a:ext cx="1809703" cy="261610"/>
          </a:xfrm>
          <a:prstGeom prst="rect">
            <a:avLst/>
          </a:prstGeom>
          <a:noFill/>
        </p:spPr>
        <p:txBody>
          <a:bodyPr wrap="square" rtlCol="0">
            <a:spAutoFit/>
          </a:bodyPr>
          <a:lstStyle/>
          <a:p>
            <a:pPr algn="l"/>
            <a:r>
              <a:rPr lang="ru-RU"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754A2066-E232-45F5-057D-8FC4E7807F6F}"/>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6024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1F2E2-5AF8-6A59-E2D9-D798D367A54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E7001E76-8678-9E85-E620-4CE7DDCD9CAB}"/>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CA3BFDBE-13B7-8FFB-0443-48F479F86B00}"/>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68B7FA16-1A59-B78C-9905-A37C2E3EFA49}"/>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4F3643B7-6AEE-DFA0-075B-59BEA71C933C}"/>
              </a:ext>
            </a:extLst>
          </p:cNvPr>
          <p:cNvPicPr/>
          <p:nvPr/>
        </p:nvPicPr>
        <p:blipFill>
          <a:blip r:embed="rId4" cstate="print"/>
          <a:stretch>
            <a:fillRect/>
          </a:stretch>
        </p:blipFill>
        <p:spPr>
          <a:xfrm>
            <a:off x="551115" y="650890"/>
            <a:ext cx="410366" cy="410366"/>
          </a:xfrm>
          <a:prstGeom prst="rect">
            <a:avLst/>
          </a:prstGeom>
        </p:spPr>
      </p:pic>
      <p:sp>
        <p:nvSpPr>
          <p:cNvPr id="6" name="object 6">
            <a:extLst>
              <a:ext uri="{FF2B5EF4-FFF2-40B4-BE49-F238E27FC236}">
                <a16:creationId xmlns:a16="http://schemas.microsoft.com/office/drawing/2014/main" id="{1DF7B06F-10AC-3411-BA07-FE19E0E7D87B}"/>
              </a:ext>
            </a:extLst>
          </p:cNvPr>
          <p:cNvSpPr txBox="1">
            <a:spLocks noGrp="1"/>
          </p:cNvSpPr>
          <p:nvPr>
            <p:ph type="title"/>
          </p:nvPr>
        </p:nvSpPr>
        <p:spPr>
          <a:xfrm>
            <a:off x="1109560" y="112349"/>
            <a:ext cx="10524699" cy="1052917"/>
          </a:xfrm>
          <a:prstGeom prst="rect">
            <a:avLst/>
          </a:prstGeom>
        </p:spPr>
        <p:txBody>
          <a:bodyPr vert="horz" wrap="square" lIns="0" tIns="478854" rIns="0" bIns="0" rtlCol="0">
            <a:spAutoFit/>
          </a:bodyPr>
          <a:lstStyle/>
          <a:p>
            <a:pPr marL="12700">
              <a:lnSpc>
                <a:spcPct val="100000"/>
              </a:lnSpc>
              <a:spcBef>
                <a:spcPts val="100"/>
              </a:spcBef>
            </a:pPr>
            <a:r>
              <a:rPr lang="ru-RU" sz="3600" dirty="0">
                <a:solidFill>
                  <a:srgbClr val="273070"/>
                </a:solidFill>
                <a:latin typeface="Roboto Slab" pitchFamily="2" charset="0"/>
                <a:cs typeface="Times New Roman"/>
              </a:rPr>
              <a:t>Аттестация на Туберкулез</a:t>
            </a:r>
          </a:p>
        </p:txBody>
      </p:sp>
      <p:sp>
        <p:nvSpPr>
          <p:cNvPr id="7" name="object 7">
            <a:extLst>
              <a:ext uri="{FF2B5EF4-FFF2-40B4-BE49-F238E27FC236}">
                <a16:creationId xmlns:a16="http://schemas.microsoft.com/office/drawing/2014/main" id="{DD567077-0BA7-603D-0B85-F84C523DCF37}"/>
              </a:ext>
            </a:extLst>
          </p:cNvPr>
          <p:cNvSpPr txBox="1"/>
          <p:nvPr/>
        </p:nvSpPr>
        <p:spPr>
          <a:xfrm>
            <a:off x="1109560" y="1524000"/>
            <a:ext cx="10091840" cy="4184031"/>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Все, кому уже исполнилось два года, должны будут заявить об одном из трех результатов анализа крови IGRA: </a:t>
            </a:r>
          </a:p>
          <a:p>
            <a:pPr marL="914400" marR="0" lvl="1" indent="-457200">
              <a:lnSpc>
                <a:spcPct val="114000"/>
              </a:lnSpc>
              <a:spcBef>
                <a:spcPts val="0"/>
              </a:spcBef>
              <a:spcAft>
                <a:spcPts val="800"/>
              </a:spcAft>
              <a:buFont typeface="Wingdings" pitchFamily="2" charset="2"/>
              <a:buChar char="§"/>
            </a:pPr>
            <a:r>
              <a:rPr lang="ru-RU" sz="24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о</a:t>
            </a:r>
            <a:r>
              <a:rPr lang="ru-RU" sz="24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трицательный</a:t>
            </a:r>
            <a:r>
              <a:rPr lang="ru-RU" sz="24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a:t>
            </a: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a:p>
            <a:pPr marL="914400" marR="0" lvl="1" indent="-457200">
              <a:lnSpc>
                <a:spcPct val="114000"/>
              </a:lnSpc>
              <a:spcBef>
                <a:spcPts val="0"/>
              </a:spcBef>
              <a:spcAft>
                <a:spcPts val="800"/>
              </a:spcAft>
              <a:buFont typeface="Wingdings" pitchFamily="2" charset="2"/>
              <a:buChar char="§"/>
            </a:pPr>
            <a:r>
              <a:rPr lang="ru-RU" sz="2400" u="sng"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н</a:t>
            </a:r>
            <a:r>
              <a:rPr lang="ru-RU" sz="24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еопределенный (сомнительный): </a:t>
            </a: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согласитесь на посещение врача для проведения дополнительных обследований и лечения;</a:t>
            </a:r>
          </a:p>
          <a:p>
            <a:pPr marL="914400" marR="0" lvl="1" indent="-457200">
              <a:lnSpc>
                <a:spcPct val="114000"/>
              </a:lnSpc>
              <a:spcBef>
                <a:spcPts val="0"/>
              </a:spcBef>
              <a:spcAft>
                <a:spcPts val="800"/>
              </a:spcAft>
              <a:buFont typeface="Wingdings" pitchFamily="2" charset="2"/>
              <a:buChar char="§"/>
            </a:pPr>
            <a:r>
              <a:rPr lang="ru-RU" sz="24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положительный</a:t>
            </a: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необходимо согласиться на рентгенографию грудной клетки и в случае отклонения от нормы или наличия других симптомов следовать рекомендациям касательно изоляции и лечения.</a:t>
            </a:r>
          </a:p>
          <a:p>
            <a:pPr marL="457200" marR="0" lvl="0" indent="-457200">
              <a:lnSpc>
                <a:spcPct val="114000"/>
              </a:lnSpc>
              <a:spcBef>
                <a:spcPts val="0"/>
              </a:spcBef>
              <a:spcAft>
                <a:spcPts val="800"/>
              </a:spcAft>
              <a:buFont typeface="Wingdings" pitchFamily="2" charset="2"/>
              <a:buChar char="§"/>
            </a:pPr>
            <a:r>
              <a:rPr lang="ru-RU"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Обязательно сохраните все результаты анализов!</a:t>
            </a:r>
          </a:p>
        </p:txBody>
      </p:sp>
      <p:sp>
        <p:nvSpPr>
          <p:cNvPr id="8" name="TextBox 7">
            <a:extLst>
              <a:ext uri="{FF2B5EF4-FFF2-40B4-BE49-F238E27FC236}">
                <a16:creationId xmlns:a16="http://schemas.microsoft.com/office/drawing/2014/main" id="{37234BF5-9228-BF55-2EB3-1D4BD9891A6A}"/>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55C21FF3-0714-F50E-0191-D7A6B6BD8850}"/>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756534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288E-331C-7106-DBD9-E73C42C0705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051FE6C-45EB-2B6D-6451-DFE268E8A3FE}"/>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1718427E-DD95-1EF2-C3F9-A80AE37BD47F}"/>
              </a:ext>
            </a:extLst>
          </p:cNvPr>
          <p:cNvPicPr/>
          <p:nvPr/>
        </p:nvPicPr>
        <p:blipFill>
          <a:blip r:embed="rId4" cstate="print"/>
          <a:stretch>
            <a:fillRect/>
          </a:stretch>
        </p:blipFill>
        <p:spPr>
          <a:xfrm>
            <a:off x="972827" y="526002"/>
            <a:ext cx="410366" cy="410365"/>
          </a:xfrm>
          <a:prstGeom prst="rect">
            <a:avLst/>
          </a:prstGeom>
        </p:spPr>
      </p:pic>
      <p:sp>
        <p:nvSpPr>
          <p:cNvPr id="4" name="object 4">
            <a:extLst>
              <a:ext uri="{FF2B5EF4-FFF2-40B4-BE49-F238E27FC236}">
                <a16:creationId xmlns:a16="http://schemas.microsoft.com/office/drawing/2014/main" id="{4A5EAAA9-50E3-8499-096C-A06E60DFBDB2}"/>
              </a:ext>
            </a:extLst>
          </p:cNvPr>
          <p:cNvSpPr txBox="1">
            <a:spLocks noGrp="1"/>
          </p:cNvSpPr>
          <p:nvPr>
            <p:ph type="title"/>
          </p:nvPr>
        </p:nvSpPr>
        <p:spPr>
          <a:xfrm>
            <a:off x="1575486" y="381000"/>
            <a:ext cx="10239135" cy="2059346"/>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070"/>
                </a:solidFill>
                <a:latin typeface="Roboto Slab" pitchFamily="2" charset="0"/>
                <a:cs typeface="Times New Roman"/>
              </a:rPr>
              <a:t>Аттестация в течение 90 дней после прибытия в США: Вакцинация Против Полиомиелита</a:t>
            </a:r>
          </a:p>
        </p:txBody>
      </p:sp>
      <p:sp>
        <p:nvSpPr>
          <p:cNvPr id="7" name="object 7">
            <a:extLst>
              <a:ext uri="{FF2B5EF4-FFF2-40B4-BE49-F238E27FC236}">
                <a16:creationId xmlns:a16="http://schemas.microsoft.com/office/drawing/2014/main" id="{DA043292-26AF-E136-EDBE-BF3834A70BF7}"/>
              </a:ext>
            </a:extLst>
          </p:cNvPr>
          <p:cNvSpPr txBox="1"/>
          <p:nvPr/>
        </p:nvSpPr>
        <p:spPr>
          <a:xfrm>
            <a:off x="1511643" y="2421276"/>
            <a:ext cx="6196914" cy="3703065"/>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Это </a:t>
            </a:r>
            <a:r>
              <a:rPr lang="ru-RU" sz="2000" i="1"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предварительное требование, которое необходимо выполнить до приезда</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всем лицам в возрасте от 6 недель.</a:t>
            </a:r>
          </a:p>
          <a:p>
            <a:pPr marL="457200" marR="0" lvl="0" indent="-4572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Если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ребенок </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был слишком мал для вакцинации или если вакцина не была одобрена в данной возрастной группе, ребенок должен получить эту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вакцин</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у в течение 90 дней с даты прибытия в США. </a:t>
            </a:r>
          </a:p>
          <a:p>
            <a:pPr marL="457200" marR="0" lvl="0" indent="-4572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Могут применяться некоторые исключения (см. страницу Vaccine Attestation программы U4U на веб-сайте USCIS).</a:t>
            </a:r>
          </a:p>
        </p:txBody>
      </p:sp>
      <p:pic>
        <p:nvPicPr>
          <p:cNvPr id="9" name="Picture 8" descr="A blue circle with a white line on it with a building and a cross on it&#10;&#10;Description automatically generated">
            <a:extLst>
              <a:ext uri="{FF2B5EF4-FFF2-40B4-BE49-F238E27FC236}">
                <a16:creationId xmlns:a16="http://schemas.microsoft.com/office/drawing/2014/main" id="{581F5BE9-0906-2F0D-9FA4-F59A2ED3C7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111" y="1910744"/>
            <a:ext cx="4660900" cy="4258009"/>
          </a:xfrm>
          <a:prstGeom prst="rect">
            <a:avLst/>
          </a:prstGeom>
        </p:spPr>
      </p:pic>
      <p:sp>
        <p:nvSpPr>
          <p:cNvPr id="6" name="TextBox 5">
            <a:extLst>
              <a:ext uri="{FF2B5EF4-FFF2-40B4-BE49-F238E27FC236}">
                <a16:creationId xmlns:a16="http://schemas.microsoft.com/office/drawing/2014/main" id="{182989AD-681A-E147-104B-60B6B5D004A3}"/>
              </a:ext>
            </a:extLst>
          </p:cNvPr>
          <p:cNvSpPr txBox="1"/>
          <p:nvPr/>
        </p:nvSpPr>
        <p:spPr>
          <a:xfrm>
            <a:off x="914400" y="6620651"/>
            <a:ext cx="1809703" cy="261610"/>
          </a:xfrm>
          <a:prstGeom prst="rect">
            <a:avLst/>
          </a:prstGeom>
          <a:noFill/>
        </p:spPr>
        <p:txBody>
          <a:bodyPr wrap="square" rtlCol="0">
            <a:spAutoFit/>
          </a:bodyPr>
          <a:lstStyle/>
          <a:p>
            <a:pPr algn="l"/>
            <a:r>
              <a:rPr lang="ru-RU"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44F91748-2838-7BE6-99AC-14C5A24C2413}"/>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51956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28F61-AD4D-0822-A4E7-FBC05EEDD65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0EDC7CB-A7FD-4C37-F8E8-12815F5C7E02}"/>
              </a:ext>
            </a:extLst>
          </p:cNvPr>
          <p:cNvPicPr/>
          <p:nvPr/>
        </p:nvPicPr>
        <p:blipFill rotWithShape="1">
          <a:blip r:embed="rId3" cstate="print"/>
          <a:srcRect l="63518" r="21482"/>
          <a:stretch/>
        </p:blipFill>
        <p:spPr>
          <a:xfrm>
            <a:off x="0" y="1"/>
            <a:ext cx="914400" cy="6857999"/>
          </a:xfrm>
          <a:prstGeom prst="rect">
            <a:avLst/>
          </a:prstGeom>
        </p:spPr>
      </p:pic>
      <p:pic>
        <p:nvPicPr>
          <p:cNvPr id="3" name="object 3">
            <a:extLst>
              <a:ext uri="{FF2B5EF4-FFF2-40B4-BE49-F238E27FC236}">
                <a16:creationId xmlns:a16="http://schemas.microsoft.com/office/drawing/2014/main" id="{84997A37-0DE2-C18B-51B4-9BDCC1433590}"/>
              </a:ext>
            </a:extLst>
          </p:cNvPr>
          <p:cNvPicPr/>
          <p:nvPr/>
        </p:nvPicPr>
        <p:blipFill>
          <a:blip r:embed="rId4" cstate="print"/>
          <a:stretch>
            <a:fillRect/>
          </a:stretch>
        </p:blipFill>
        <p:spPr>
          <a:xfrm>
            <a:off x="1128317" y="456145"/>
            <a:ext cx="410366" cy="410365"/>
          </a:xfrm>
          <a:prstGeom prst="rect">
            <a:avLst/>
          </a:prstGeom>
        </p:spPr>
      </p:pic>
      <p:sp>
        <p:nvSpPr>
          <p:cNvPr id="4" name="object 4">
            <a:extLst>
              <a:ext uri="{FF2B5EF4-FFF2-40B4-BE49-F238E27FC236}">
                <a16:creationId xmlns:a16="http://schemas.microsoft.com/office/drawing/2014/main" id="{5F2AC27C-448B-AED5-BE3B-950F0BEE672D}"/>
              </a:ext>
            </a:extLst>
          </p:cNvPr>
          <p:cNvSpPr txBox="1">
            <a:spLocks noGrp="1"/>
          </p:cNvSpPr>
          <p:nvPr>
            <p:ph type="title"/>
          </p:nvPr>
        </p:nvSpPr>
        <p:spPr>
          <a:xfrm>
            <a:off x="1625600" y="223378"/>
            <a:ext cx="9629272" cy="2059346"/>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070"/>
                </a:solidFill>
                <a:latin typeface="Roboto Slab" pitchFamily="2" charset="0"/>
                <a:cs typeface="Times New Roman"/>
              </a:rPr>
              <a:t>Аттестация в течение 90 дней после прибытия в США: Вакцинация Против COVID-19</a:t>
            </a:r>
          </a:p>
        </p:txBody>
      </p:sp>
      <p:sp>
        <p:nvSpPr>
          <p:cNvPr id="7" name="object 7">
            <a:extLst>
              <a:ext uri="{FF2B5EF4-FFF2-40B4-BE49-F238E27FC236}">
                <a16:creationId xmlns:a16="http://schemas.microsoft.com/office/drawing/2014/main" id="{0E72D655-A82F-E324-4F7A-4828E5B238E8}"/>
              </a:ext>
            </a:extLst>
          </p:cNvPr>
          <p:cNvSpPr txBox="1"/>
          <p:nvPr/>
        </p:nvSpPr>
        <p:spPr>
          <a:xfrm>
            <a:off x="1752600" y="2286000"/>
            <a:ext cx="4114797" cy="4470263"/>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anose="05000000000000000000"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Получение первой дозы вакцины против COVID-19 является </a:t>
            </a:r>
            <a:r>
              <a:rPr lang="ru-RU" sz="2000" i="1"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предварительным требованием, которое необходимо выполнить до приезда</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всем лицам в возрасте от 6 месяцев.</a:t>
            </a:r>
          </a:p>
          <a:p>
            <a:pPr marL="457200" indent="-457200">
              <a:lnSpc>
                <a:spcPct val="114000"/>
              </a:lnSpc>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Все лица должны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подтверди</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ть, что они завершат рекомендованный курс первичной вакцинации после прибытия в США.</a:t>
            </a:r>
          </a:p>
          <a:p>
            <a:pPr marL="457200" marR="0" lvl="0" indent="-457200">
              <a:lnSpc>
                <a:spcPct val="114000"/>
              </a:lnSpc>
              <a:spcBef>
                <a:spcPts val="0"/>
              </a:spcBef>
              <a:spcAft>
                <a:spcPts val="800"/>
              </a:spcAft>
              <a:buFont typeface="Wingdings" pitchFamily="2" charset="2"/>
              <a:buChar char="§"/>
            </a:pPr>
            <a:endParaRPr lang="en-US" sz="24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endParaRPr>
          </a:p>
        </p:txBody>
      </p:sp>
      <p:sp>
        <p:nvSpPr>
          <p:cNvPr id="6" name="object 7">
            <a:extLst>
              <a:ext uri="{FF2B5EF4-FFF2-40B4-BE49-F238E27FC236}">
                <a16:creationId xmlns:a16="http://schemas.microsoft.com/office/drawing/2014/main" id="{4DFDC02A-E0F0-C0DD-6A0B-1D2703BBC622}"/>
              </a:ext>
            </a:extLst>
          </p:cNvPr>
          <p:cNvSpPr txBox="1"/>
          <p:nvPr/>
        </p:nvSpPr>
        <p:spPr>
          <a:xfrm>
            <a:off x="6291912" y="2284229"/>
            <a:ext cx="5413821" cy="3249608"/>
          </a:xfrm>
          <a:prstGeom prst="rect">
            <a:avLst/>
          </a:prstGeom>
        </p:spPr>
        <p:txBody>
          <a:bodyPr vert="horz" wrap="square" lIns="0" tIns="12700" rIns="0" bIns="0" rtlCol="0">
            <a:spAutoFit/>
          </a:bodyPr>
          <a:lstStyle/>
          <a:p>
            <a:pPr marL="473075" marR="0" lvl="0" indent="-473075">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Если ребенок был слишком мал для получения первой дозы или если вакцина не была одобрена в данной возрастной группе, ребенок должен получить первую дозу в течение 90 дней с даты прибытия в США и завершить курс первичной вакцинации.</a:t>
            </a:r>
          </a:p>
          <a:p>
            <a:pPr marL="473075" marR="0" lvl="0" indent="-473075">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Могут применяться некоторые исключения (см. страницу Vaccine Attestation программы U4U на веб-сайте USCIS).</a:t>
            </a:r>
          </a:p>
        </p:txBody>
      </p:sp>
      <p:cxnSp>
        <p:nvCxnSpPr>
          <p:cNvPr id="10" name="Straight Connector 9">
            <a:extLst>
              <a:ext uri="{FF2B5EF4-FFF2-40B4-BE49-F238E27FC236}">
                <a16:creationId xmlns:a16="http://schemas.microsoft.com/office/drawing/2014/main" id="{6D89E9B9-8416-CF3A-9446-DC309E84E595}"/>
              </a:ext>
            </a:extLst>
          </p:cNvPr>
          <p:cNvCxnSpPr/>
          <p:nvPr/>
        </p:nvCxnSpPr>
        <p:spPr>
          <a:xfrm>
            <a:off x="6146800" y="2155342"/>
            <a:ext cx="0" cy="4535580"/>
          </a:xfrm>
          <a:prstGeom prst="line">
            <a:avLst/>
          </a:prstGeom>
          <a:ln w="50800">
            <a:solidFill>
              <a:srgbClr val="009A9E"/>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B76E5B3-D279-FEBD-4FCA-EBC44363FD41}"/>
              </a:ext>
            </a:extLst>
          </p:cNvPr>
          <p:cNvSpPr txBox="1"/>
          <p:nvPr/>
        </p:nvSpPr>
        <p:spPr>
          <a:xfrm>
            <a:off x="914400" y="6620651"/>
            <a:ext cx="1809703" cy="261610"/>
          </a:xfrm>
          <a:prstGeom prst="rect">
            <a:avLst/>
          </a:prstGeom>
          <a:noFill/>
        </p:spPr>
        <p:txBody>
          <a:bodyPr wrap="square" rtlCol="0">
            <a:spAutoFit/>
          </a:bodyPr>
          <a:lstStyle/>
          <a:p>
            <a:pPr algn="l"/>
            <a:r>
              <a:rPr lang="ru-RU"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0E7F5940-C771-BA24-234D-758BACF78649}"/>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96318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4141E-A777-09CB-687E-ABBB1832E0E8}"/>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625FBA36-DB12-F2B0-1432-CA61268056C1}"/>
              </a:ext>
            </a:extLst>
          </p:cNvPr>
          <p:cNvPicPr/>
          <p:nvPr/>
        </p:nvPicPr>
        <p:blipFill>
          <a:blip r:embed="rId2" cstate="print"/>
          <a:stretch>
            <a:fillRect/>
          </a:stretch>
        </p:blipFill>
        <p:spPr>
          <a:xfrm>
            <a:off x="558009" y="2699805"/>
            <a:ext cx="410366" cy="410365"/>
          </a:xfrm>
          <a:prstGeom prst="rect">
            <a:avLst/>
          </a:prstGeom>
        </p:spPr>
      </p:pic>
      <p:sp>
        <p:nvSpPr>
          <p:cNvPr id="4" name="object 4">
            <a:extLst>
              <a:ext uri="{FF2B5EF4-FFF2-40B4-BE49-F238E27FC236}">
                <a16:creationId xmlns:a16="http://schemas.microsoft.com/office/drawing/2014/main" id="{D619474D-98A6-6E2A-5030-02BB3504ABCC}"/>
              </a:ext>
            </a:extLst>
          </p:cNvPr>
          <p:cNvSpPr txBox="1">
            <a:spLocks noGrp="1"/>
          </p:cNvSpPr>
          <p:nvPr>
            <p:ph type="title"/>
          </p:nvPr>
        </p:nvSpPr>
        <p:spPr>
          <a:xfrm>
            <a:off x="1143000" y="2590800"/>
            <a:ext cx="4527550" cy="2059346"/>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468"/>
                </a:solidFill>
                <a:latin typeface="Roboto Slab" pitchFamily="2" charset="0"/>
                <a:cs typeface="Times New Roman"/>
              </a:rPr>
              <a:t>Поиск Вакцин и Скрининга на Туберкулез</a:t>
            </a:r>
          </a:p>
        </p:txBody>
      </p:sp>
      <p:pic>
        <p:nvPicPr>
          <p:cNvPr id="6" name="object 2">
            <a:extLst>
              <a:ext uri="{FF2B5EF4-FFF2-40B4-BE49-F238E27FC236}">
                <a16:creationId xmlns:a16="http://schemas.microsoft.com/office/drawing/2014/main" id="{0C1246FE-58A8-805A-3DF9-26B2D7770F2D}"/>
              </a:ext>
            </a:extLst>
          </p:cNvPr>
          <p:cNvPicPr/>
          <p:nvPr/>
        </p:nvPicPr>
        <p:blipFill>
          <a:blip r:embed="rId3" cstate="print"/>
          <a:stretch>
            <a:fillRect/>
          </a:stretch>
        </p:blipFill>
        <p:spPr>
          <a:xfrm>
            <a:off x="6096001" y="0"/>
            <a:ext cx="6095999" cy="6857999"/>
          </a:xfrm>
          <a:prstGeom prst="rect">
            <a:avLst/>
          </a:prstGeom>
        </p:spPr>
      </p:pic>
      <p:pic>
        <p:nvPicPr>
          <p:cNvPr id="7" name="Picture 6" descr="A white outline of a syringe&#10;&#10;Description automatically generated">
            <a:extLst>
              <a:ext uri="{FF2B5EF4-FFF2-40B4-BE49-F238E27FC236}">
                <a16:creationId xmlns:a16="http://schemas.microsoft.com/office/drawing/2014/main" id="{0C7BAF29-98CC-8B89-6C88-5E32285E5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041" y="1961258"/>
            <a:ext cx="4038600" cy="4391177"/>
          </a:xfrm>
          <a:prstGeom prst="rect">
            <a:avLst/>
          </a:prstGeom>
        </p:spPr>
      </p:pic>
      <p:pic>
        <p:nvPicPr>
          <p:cNvPr id="10" name="Picture 9" descr="A white map with a pin on it&#10;&#10;Description automatically generated">
            <a:extLst>
              <a:ext uri="{FF2B5EF4-FFF2-40B4-BE49-F238E27FC236}">
                <a16:creationId xmlns:a16="http://schemas.microsoft.com/office/drawing/2014/main" id="{3096ED1E-754B-A686-91B9-A2EB3F331F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9508"/>
            <a:ext cx="4876800" cy="3847526"/>
          </a:xfrm>
          <a:prstGeom prst="rect">
            <a:avLst/>
          </a:prstGeom>
        </p:spPr>
      </p:pic>
      <p:sp>
        <p:nvSpPr>
          <p:cNvPr id="2" name="TextBox 1">
            <a:extLst>
              <a:ext uri="{FF2B5EF4-FFF2-40B4-BE49-F238E27FC236}">
                <a16:creationId xmlns:a16="http://schemas.microsoft.com/office/drawing/2014/main" id="{DD627BB6-B1D4-116A-F058-A309407B55A8}"/>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C0A01836-99F3-1B81-D6A3-A150024A038D}"/>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9320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3F82B-3C89-2B81-A350-1E87904845FE}"/>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4E5B14D5-CB7C-34FD-15F9-43B55664BF27}"/>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54B80371-8627-1E4D-75E9-2A0F69A999A8}"/>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0C4E64C1-FDCD-3652-2CAC-57CB5CF2912E}"/>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982321D4-645B-8303-26ED-2307F6079368}"/>
              </a:ext>
            </a:extLst>
          </p:cNvPr>
          <p:cNvPicPr/>
          <p:nvPr/>
        </p:nvPicPr>
        <p:blipFill>
          <a:blip r:embed="rId4" cstate="print"/>
          <a:stretch>
            <a:fillRect/>
          </a:stretch>
        </p:blipFill>
        <p:spPr>
          <a:xfrm>
            <a:off x="271208" y="470269"/>
            <a:ext cx="410366" cy="410366"/>
          </a:xfrm>
          <a:prstGeom prst="rect">
            <a:avLst/>
          </a:prstGeom>
        </p:spPr>
      </p:pic>
      <p:sp>
        <p:nvSpPr>
          <p:cNvPr id="6" name="object 6">
            <a:extLst>
              <a:ext uri="{FF2B5EF4-FFF2-40B4-BE49-F238E27FC236}">
                <a16:creationId xmlns:a16="http://schemas.microsoft.com/office/drawing/2014/main" id="{60C78E3C-788F-E375-4B81-DF67640058B0}"/>
              </a:ext>
            </a:extLst>
          </p:cNvPr>
          <p:cNvSpPr txBox="1">
            <a:spLocks noGrp="1"/>
          </p:cNvSpPr>
          <p:nvPr>
            <p:ph type="title"/>
          </p:nvPr>
        </p:nvSpPr>
        <p:spPr>
          <a:xfrm>
            <a:off x="903707" y="-135700"/>
            <a:ext cx="10524699" cy="1071063"/>
          </a:xfrm>
          <a:prstGeom prst="rect">
            <a:avLst/>
          </a:prstGeom>
        </p:spPr>
        <p:txBody>
          <a:bodyPr vert="horz" wrap="square" lIns="0" tIns="478854" rIns="0" bIns="0" rtlCol="0">
            <a:spAutoFit/>
          </a:bodyPr>
          <a:lstStyle/>
          <a:p>
            <a:pPr marL="12700">
              <a:lnSpc>
                <a:spcPct val="114000"/>
              </a:lnSpc>
              <a:spcBef>
                <a:spcPts val="100"/>
              </a:spcBef>
            </a:pPr>
            <a:r>
              <a:rPr lang="ru-RU" sz="3600" dirty="0">
                <a:solidFill>
                  <a:srgbClr val="273070"/>
                </a:solidFill>
                <a:latin typeface="Roboto Slab" pitchFamily="2" charset="0"/>
                <a:cs typeface="Times New Roman"/>
              </a:rPr>
              <a:t>Поиск Вакцин и Скрининга на Туберкулез</a:t>
            </a:r>
          </a:p>
        </p:txBody>
      </p:sp>
      <p:sp>
        <p:nvSpPr>
          <p:cNvPr id="21" name="object 10">
            <a:extLst>
              <a:ext uri="{FF2B5EF4-FFF2-40B4-BE49-F238E27FC236}">
                <a16:creationId xmlns:a16="http://schemas.microsoft.com/office/drawing/2014/main" id="{136BED4A-52B8-8445-67EE-045DED6C671F}"/>
              </a:ext>
            </a:extLst>
          </p:cNvPr>
          <p:cNvSpPr txBox="1"/>
          <p:nvPr/>
        </p:nvSpPr>
        <p:spPr>
          <a:xfrm>
            <a:off x="1570202" y="2128948"/>
            <a:ext cx="4795778" cy="340093"/>
          </a:xfrm>
          <a:prstGeom prst="rect">
            <a:avLst/>
          </a:prstGeom>
        </p:spPr>
        <p:txBody>
          <a:bodyPr vert="horz" wrap="square" lIns="0" tIns="12700" rIns="0" bIns="0" rtlCol="0">
            <a:spAutoFit/>
          </a:bodyPr>
          <a:lstStyle/>
          <a:p>
            <a:pPr marL="244475" marR="5080" indent="-232410">
              <a:lnSpc>
                <a:spcPct val="114000"/>
              </a:lnSpc>
              <a:spcBef>
                <a:spcPts val="100"/>
              </a:spcBef>
              <a:spcAft>
                <a:spcPts val="600"/>
              </a:spcAft>
            </a:pP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Спросите у своего социального работника</a:t>
            </a:r>
          </a:p>
        </p:txBody>
      </p:sp>
      <p:pic>
        <p:nvPicPr>
          <p:cNvPr id="28" name="object 16" descr="Call center with solid fill">
            <a:extLst>
              <a:ext uri="{FF2B5EF4-FFF2-40B4-BE49-F238E27FC236}">
                <a16:creationId xmlns:a16="http://schemas.microsoft.com/office/drawing/2014/main" id="{95D7ED7A-41BC-6829-47BC-75FF4EB01E3D}"/>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98495" y="1502761"/>
            <a:ext cx="1375826" cy="1375826"/>
          </a:xfrm>
          <a:prstGeom prst="rect">
            <a:avLst/>
          </a:prstGeom>
        </p:spPr>
      </p:pic>
      <p:pic>
        <p:nvPicPr>
          <p:cNvPr id="30" name="object 19">
            <a:extLst>
              <a:ext uri="{FF2B5EF4-FFF2-40B4-BE49-F238E27FC236}">
                <a16:creationId xmlns:a16="http://schemas.microsoft.com/office/drawing/2014/main" id="{9D9FCF97-2A56-4647-C9A9-ED39542D80A4}"/>
              </a:ext>
            </a:extLst>
          </p:cNvPr>
          <p:cNvPicPr/>
          <p:nvPr/>
        </p:nvPicPr>
        <p:blipFill>
          <a:blip r:embed="rId7" cstate="print"/>
          <a:stretch>
            <a:fillRect/>
          </a:stretch>
        </p:blipFill>
        <p:spPr>
          <a:xfrm>
            <a:off x="215794" y="3631819"/>
            <a:ext cx="1375826" cy="1375826"/>
          </a:xfrm>
          <a:prstGeom prst="rect">
            <a:avLst/>
          </a:prstGeom>
        </p:spPr>
      </p:pic>
      <p:pic>
        <p:nvPicPr>
          <p:cNvPr id="31" name="object 21" descr="Home with solid fill">
            <a:extLst>
              <a:ext uri="{FF2B5EF4-FFF2-40B4-BE49-F238E27FC236}">
                <a16:creationId xmlns:a16="http://schemas.microsoft.com/office/drawing/2014/main" id="{6F549DB0-AF42-2A14-3DBB-B5B396B00188}"/>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258486" y="1724015"/>
            <a:ext cx="1136379" cy="1136379"/>
          </a:xfrm>
          <a:prstGeom prst="rect">
            <a:avLst/>
          </a:prstGeom>
        </p:spPr>
      </p:pic>
      <p:sp>
        <p:nvSpPr>
          <p:cNvPr id="32" name="object 10">
            <a:extLst>
              <a:ext uri="{FF2B5EF4-FFF2-40B4-BE49-F238E27FC236}">
                <a16:creationId xmlns:a16="http://schemas.microsoft.com/office/drawing/2014/main" id="{8B3ED284-6355-3D86-892D-8B61C603E77F}"/>
              </a:ext>
            </a:extLst>
          </p:cNvPr>
          <p:cNvSpPr txBox="1"/>
          <p:nvPr/>
        </p:nvSpPr>
        <p:spPr>
          <a:xfrm>
            <a:off x="1586486" y="3642532"/>
            <a:ext cx="4509513" cy="3026982"/>
          </a:xfrm>
          <a:prstGeom prst="rect">
            <a:avLst/>
          </a:prstGeom>
        </p:spPr>
        <p:txBody>
          <a:bodyPr vert="horz" wrap="square" lIns="0" tIns="12700" rIns="0" bIns="0" rtlCol="0">
            <a:spAutoFit/>
          </a:bodyPr>
          <a:lstStyle/>
          <a:p>
            <a:pPr marR="0" lvl="0">
              <a:lnSpc>
                <a:spcPct val="114000"/>
              </a:lnSpc>
              <a:spcBef>
                <a:spcPts val="0"/>
              </a:spcBef>
              <a:spcAft>
                <a:spcPts val="600"/>
              </a:spcAft>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Обратитесь на Виртуальную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Л</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инию по Вопросам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П</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ереселения</a:t>
            </a:r>
          </a:p>
          <a:p>
            <a:pPr marL="742950" marR="0" lvl="1" indent="-285750">
              <a:lnSpc>
                <a:spcPct val="114000"/>
              </a:lnSpc>
              <a:spcBef>
                <a:spcPts val="0"/>
              </a:spcBef>
              <a:spcAft>
                <a:spcPts val="600"/>
              </a:spcAft>
              <a:buFont typeface="Courier New" panose="02070309020205020404" pitchFamily="49" charset="0"/>
              <a:buChar char="o"/>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(212) 551-3010 (работает с понедельника по пятницу с 09:00 до 17:00 по североамериканскому восточному времени)</a:t>
            </a:r>
          </a:p>
          <a:p>
            <a:pPr marL="742950" marR="0" lvl="1" indent="-285750">
              <a:lnSpc>
                <a:spcPct val="114000"/>
              </a:lnSpc>
              <a:spcBef>
                <a:spcPts val="0"/>
              </a:spcBef>
              <a:spcAft>
                <a:spcPts val="600"/>
              </a:spcAft>
              <a:buFont typeface="Courier New" panose="02070309020205020404" pitchFamily="49" charset="0"/>
              <a:buChar char="o"/>
            </a:pPr>
            <a:r>
              <a:rPr lang="ru-RU" sz="20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10">
                  <a:extLst>
                    <a:ext uri="{A12FA001-AC4F-418D-AE19-62706E023703}">
                      <ahyp:hlinkClr xmlns:ahyp="http://schemas.microsoft.com/office/drawing/2018/hyperlinkcolor" val="tx"/>
                    </a:ext>
                  </a:extLst>
                </a:hlinkClick>
              </a:rPr>
              <a:t>VRL@rescue.org</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a:p>
            <a:pPr marR="0" lvl="0">
              <a:lnSpc>
                <a:spcPct val="114000"/>
              </a:lnSpc>
              <a:spcBef>
                <a:spcPts val="0"/>
              </a:spcBef>
              <a:spcAft>
                <a:spcPts val="600"/>
              </a:spcAft>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p:txBody>
      </p:sp>
      <p:sp>
        <p:nvSpPr>
          <p:cNvPr id="33" name="object 10">
            <a:extLst>
              <a:ext uri="{FF2B5EF4-FFF2-40B4-BE49-F238E27FC236}">
                <a16:creationId xmlns:a16="http://schemas.microsoft.com/office/drawing/2014/main" id="{BF5CF7A9-8FA2-D71A-38BF-633B4827E9AD}"/>
              </a:ext>
            </a:extLst>
          </p:cNvPr>
          <p:cNvSpPr txBox="1"/>
          <p:nvPr/>
        </p:nvSpPr>
        <p:spPr>
          <a:xfrm>
            <a:off x="7468721" y="2080153"/>
            <a:ext cx="4345900" cy="1143583"/>
          </a:xfrm>
          <a:prstGeom prst="rect">
            <a:avLst/>
          </a:prstGeom>
        </p:spPr>
        <p:txBody>
          <a:bodyPr vert="horz" wrap="square" lIns="0" tIns="12700" rIns="0" bIns="0" rtlCol="0">
            <a:spAutoFit/>
          </a:bodyPr>
          <a:lstStyle/>
          <a:p>
            <a:pPr marR="0" lvl="0">
              <a:lnSpc>
                <a:spcPct val="114000"/>
              </a:lnSpc>
              <a:spcBef>
                <a:spcPts val="0"/>
              </a:spcBef>
              <a:spcAft>
                <a:spcPts val="600"/>
              </a:spcAft>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Найдите Квалифицированный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Ф</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едеральный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М</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едицинский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Ц</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ентр</a:t>
            </a:r>
            <a:r>
              <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r>
              <a:rPr lang="ru-RU" sz="2300" u="sng"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hlinkClick r:id="rId11">
                  <a:extLst>
                    <a:ext uri="{A12FA001-AC4F-418D-AE19-62706E023703}">
                      <ahyp:hlinkClr xmlns:ahyp="http://schemas.microsoft.com/office/drawing/2018/hyperlinkcolor" val="tx"/>
                    </a:ext>
                  </a:extLst>
                </a:hlinkClick>
              </a:rPr>
              <a:t>https://findahealthcenter.hrsa.gov/</a:t>
            </a:r>
            <a:r>
              <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p>
        </p:txBody>
      </p:sp>
      <p:sp>
        <p:nvSpPr>
          <p:cNvPr id="34" name="object 10">
            <a:extLst>
              <a:ext uri="{FF2B5EF4-FFF2-40B4-BE49-F238E27FC236}">
                <a16:creationId xmlns:a16="http://schemas.microsoft.com/office/drawing/2014/main" id="{AD7AA8D6-75F1-9623-7D2A-53EC88BC7F6B}"/>
              </a:ext>
            </a:extLst>
          </p:cNvPr>
          <p:cNvSpPr txBox="1"/>
          <p:nvPr/>
        </p:nvSpPr>
        <p:spPr>
          <a:xfrm>
            <a:off x="7468721" y="3741391"/>
            <a:ext cx="4113679" cy="1820498"/>
          </a:xfrm>
          <a:prstGeom prst="rect">
            <a:avLst/>
          </a:prstGeom>
        </p:spPr>
        <p:txBody>
          <a:bodyPr vert="horz" wrap="square" lIns="0" tIns="12700" rIns="0" bIns="0" rtlCol="0">
            <a:spAutoFit/>
          </a:bodyPr>
          <a:lstStyle/>
          <a:p>
            <a:pPr marR="0" lvl="0">
              <a:lnSpc>
                <a:spcPct val="114000"/>
              </a:lnSpc>
              <a:spcBef>
                <a:spcPts val="0"/>
              </a:spcBef>
              <a:spcAft>
                <a:spcPts val="600"/>
              </a:spcAft>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Позвоните 2-1-1 </a:t>
            </a:r>
          </a:p>
          <a:p>
            <a:pPr marR="0" lvl="0">
              <a:lnSpc>
                <a:spcPct val="114000"/>
              </a:lnSpc>
              <a:spcBef>
                <a:spcPts val="0"/>
              </a:spcBef>
              <a:spcAft>
                <a:spcPts val="600"/>
              </a:spcAft>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Если вы не говорите по-английски, вы можете попросить переводчика, сказав: «No English. I need a Ukrainian interpreter». </a:t>
            </a:r>
          </a:p>
        </p:txBody>
      </p:sp>
      <p:pic>
        <p:nvPicPr>
          <p:cNvPr id="36" name="object 21" descr="Receiver with solid fill">
            <a:extLst>
              <a:ext uri="{FF2B5EF4-FFF2-40B4-BE49-F238E27FC236}">
                <a16:creationId xmlns:a16="http://schemas.microsoft.com/office/drawing/2014/main" id="{2F829BEC-4C12-122A-0912-925D3134A475}"/>
              </a:ext>
            </a:extLst>
          </p:cNvPr>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337883" y="3631819"/>
            <a:ext cx="977587" cy="1091912"/>
          </a:xfrm>
          <a:prstGeom prst="rect">
            <a:avLst/>
          </a:prstGeom>
        </p:spPr>
      </p:pic>
      <p:sp>
        <p:nvSpPr>
          <p:cNvPr id="7" name="TextBox 6">
            <a:extLst>
              <a:ext uri="{FF2B5EF4-FFF2-40B4-BE49-F238E27FC236}">
                <a16:creationId xmlns:a16="http://schemas.microsoft.com/office/drawing/2014/main" id="{8F1671D6-DB97-F7DA-9234-978598C35E3B}"/>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D0639B90-2D78-7325-72D7-10E8A976F97F}"/>
              </a:ext>
            </a:extLst>
          </p:cNvPr>
          <p:cNvSpPr txBox="1"/>
          <p:nvPr/>
        </p:nvSpPr>
        <p:spPr>
          <a:xfrm>
            <a:off x="8305800" y="6557024"/>
            <a:ext cx="3886200" cy="253916"/>
          </a:xfrm>
          <a:prstGeom prst="rect">
            <a:avLst/>
          </a:prstGeom>
          <a:noFill/>
        </p:spPr>
        <p:txBody>
          <a:bodyPr wrap="square" rtlCol="0">
            <a:spAutoFit/>
          </a:bodyPr>
          <a:lstStyle/>
          <a:p>
            <a:pPr algn="l"/>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82079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72D4D-3062-3820-EAB5-A20C6665FBFD}"/>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025CA89C-3822-6D10-2214-B83497FEDE71}"/>
              </a:ext>
            </a:extLst>
          </p:cNvPr>
          <p:cNvPicPr/>
          <p:nvPr/>
        </p:nvPicPr>
        <p:blipFill>
          <a:blip r:embed="rId2" cstate="print"/>
          <a:stretch>
            <a:fillRect/>
          </a:stretch>
        </p:blipFill>
        <p:spPr>
          <a:xfrm>
            <a:off x="6716496" y="2608263"/>
            <a:ext cx="410366" cy="410365"/>
          </a:xfrm>
          <a:prstGeom prst="rect">
            <a:avLst/>
          </a:prstGeom>
        </p:spPr>
      </p:pic>
      <p:sp>
        <p:nvSpPr>
          <p:cNvPr id="4" name="object 4">
            <a:extLst>
              <a:ext uri="{FF2B5EF4-FFF2-40B4-BE49-F238E27FC236}">
                <a16:creationId xmlns:a16="http://schemas.microsoft.com/office/drawing/2014/main" id="{EC562EAE-8A40-B44D-24FE-92E03EA2087C}"/>
              </a:ext>
            </a:extLst>
          </p:cNvPr>
          <p:cNvSpPr txBox="1">
            <a:spLocks noGrp="1"/>
          </p:cNvSpPr>
          <p:nvPr>
            <p:ph type="title"/>
          </p:nvPr>
        </p:nvSpPr>
        <p:spPr>
          <a:xfrm>
            <a:off x="7301487" y="2499258"/>
            <a:ext cx="4527550" cy="2059346"/>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468"/>
                </a:solidFill>
                <a:latin typeface="Roboto Slab" pitchFamily="2" charset="0"/>
                <a:cs typeface="Times New Roman"/>
              </a:rPr>
              <a:t>Оплата Вакцинации и Скрининга</a:t>
            </a:r>
          </a:p>
        </p:txBody>
      </p:sp>
      <p:pic>
        <p:nvPicPr>
          <p:cNvPr id="9" name="object 2">
            <a:extLst>
              <a:ext uri="{FF2B5EF4-FFF2-40B4-BE49-F238E27FC236}">
                <a16:creationId xmlns:a16="http://schemas.microsoft.com/office/drawing/2014/main" id="{CCBA185A-6773-9100-7724-1678B568ED85}"/>
              </a:ext>
            </a:extLst>
          </p:cNvPr>
          <p:cNvPicPr/>
          <p:nvPr/>
        </p:nvPicPr>
        <p:blipFill>
          <a:blip r:embed="rId3" cstate="print"/>
          <a:stretch>
            <a:fillRect/>
          </a:stretch>
        </p:blipFill>
        <p:spPr>
          <a:xfrm>
            <a:off x="-12356" y="1"/>
            <a:ext cx="6095999" cy="6857999"/>
          </a:xfrm>
          <a:prstGeom prst="rect">
            <a:avLst/>
          </a:prstGeom>
        </p:spPr>
      </p:pic>
      <p:pic>
        <p:nvPicPr>
          <p:cNvPr id="11" name="Picture 10" descr="A white outline of a syringe&#10;&#10;Description automatically generated">
            <a:extLst>
              <a:ext uri="{FF2B5EF4-FFF2-40B4-BE49-F238E27FC236}">
                <a16:creationId xmlns:a16="http://schemas.microsoft.com/office/drawing/2014/main" id="{89DACB12-798E-1261-220C-BC2BF47D9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84" y="1961259"/>
            <a:ext cx="4038600" cy="4391177"/>
          </a:xfrm>
          <a:prstGeom prst="rect">
            <a:avLst/>
          </a:prstGeom>
        </p:spPr>
      </p:pic>
      <p:pic>
        <p:nvPicPr>
          <p:cNvPr id="12" name="Picture 11" descr="A hand holding a coin&#10;&#10;Description automatically generated">
            <a:extLst>
              <a:ext uri="{FF2B5EF4-FFF2-40B4-BE49-F238E27FC236}">
                <a16:creationId xmlns:a16="http://schemas.microsoft.com/office/drawing/2014/main" id="{44298C7E-DB58-DE16-8666-1EB1A918FE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54" y="505566"/>
            <a:ext cx="4488438" cy="3390900"/>
          </a:xfrm>
          <a:prstGeom prst="rect">
            <a:avLst/>
          </a:prstGeom>
        </p:spPr>
      </p:pic>
      <p:sp>
        <p:nvSpPr>
          <p:cNvPr id="2" name="TextBox 1">
            <a:extLst>
              <a:ext uri="{FF2B5EF4-FFF2-40B4-BE49-F238E27FC236}">
                <a16:creationId xmlns:a16="http://schemas.microsoft.com/office/drawing/2014/main" id="{1FA3214F-6998-919D-67AA-C46762E16044}"/>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6" name="TextBox 5">
            <a:extLst>
              <a:ext uri="{FF2B5EF4-FFF2-40B4-BE49-F238E27FC236}">
                <a16:creationId xmlns:a16="http://schemas.microsoft.com/office/drawing/2014/main" id="{DE9B1C34-66AE-2634-FC0D-4D8A16EC0C7E}"/>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890512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7C14-407A-89AB-FF91-0641A8560AC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2C8753A3-90CA-EA6F-7017-AF33AB801DA3}"/>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53F0C73C-4B45-399B-9E3A-4F7D46749571}"/>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0DCBE638-1EBB-E0C7-780C-FB0FA51846DA}"/>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2F615FDD-EA74-FE83-DC60-78E5EB6E04DA}"/>
              </a:ext>
            </a:extLst>
          </p:cNvPr>
          <p:cNvPicPr/>
          <p:nvPr/>
        </p:nvPicPr>
        <p:blipFill>
          <a:blip r:embed="rId4" cstate="print"/>
          <a:stretch>
            <a:fillRect/>
          </a:stretch>
        </p:blipFill>
        <p:spPr>
          <a:xfrm>
            <a:off x="271208" y="470269"/>
            <a:ext cx="410366" cy="410366"/>
          </a:xfrm>
          <a:prstGeom prst="rect">
            <a:avLst/>
          </a:prstGeom>
        </p:spPr>
      </p:pic>
      <p:sp>
        <p:nvSpPr>
          <p:cNvPr id="6" name="object 6">
            <a:extLst>
              <a:ext uri="{FF2B5EF4-FFF2-40B4-BE49-F238E27FC236}">
                <a16:creationId xmlns:a16="http://schemas.microsoft.com/office/drawing/2014/main" id="{5DAC3CF0-8BED-5343-1198-65C9DF623F47}"/>
              </a:ext>
            </a:extLst>
          </p:cNvPr>
          <p:cNvSpPr txBox="1">
            <a:spLocks noGrp="1"/>
          </p:cNvSpPr>
          <p:nvPr>
            <p:ph type="title"/>
          </p:nvPr>
        </p:nvSpPr>
        <p:spPr>
          <a:xfrm>
            <a:off x="903707" y="-135700"/>
            <a:ext cx="10524699" cy="1071063"/>
          </a:xfrm>
          <a:prstGeom prst="rect">
            <a:avLst/>
          </a:prstGeom>
        </p:spPr>
        <p:txBody>
          <a:bodyPr vert="horz" wrap="square" lIns="0" tIns="478854" rIns="0" bIns="0" rtlCol="0">
            <a:spAutoFit/>
          </a:bodyPr>
          <a:lstStyle/>
          <a:p>
            <a:pPr marL="12700">
              <a:lnSpc>
                <a:spcPct val="114000"/>
              </a:lnSpc>
              <a:spcBef>
                <a:spcPts val="100"/>
              </a:spcBef>
            </a:pPr>
            <a:r>
              <a:rPr lang="ru-RU" sz="3600" dirty="0">
                <a:solidFill>
                  <a:srgbClr val="273070"/>
                </a:solidFill>
                <a:latin typeface="Roboto Slab" pitchFamily="2" charset="0"/>
                <a:cs typeface="Times New Roman"/>
              </a:rPr>
              <a:t>Оплата Вакцинации и Скрининга</a:t>
            </a:r>
          </a:p>
        </p:txBody>
      </p:sp>
      <p:sp>
        <p:nvSpPr>
          <p:cNvPr id="21" name="object 10">
            <a:extLst>
              <a:ext uri="{FF2B5EF4-FFF2-40B4-BE49-F238E27FC236}">
                <a16:creationId xmlns:a16="http://schemas.microsoft.com/office/drawing/2014/main" id="{B1761229-A822-9308-84BC-1C0E8D97F2F2}"/>
              </a:ext>
            </a:extLst>
          </p:cNvPr>
          <p:cNvSpPr txBox="1"/>
          <p:nvPr/>
        </p:nvSpPr>
        <p:spPr>
          <a:xfrm>
            <a:off x="8833674" y="3429000"/>
            <a:ext cx="2139126" cy="1668598"/>
          </a:xfrm>
          <a:prstGeom prst="rect">
            <a:avLst/>
          </a:prstGeom>
        </p:spPr>
        <p:txBody>
          <a:bodyPr vert="horz" wrap="square" lIns="0" tIns="12700" rIns="0" bIns="0" rtlCol="0">
            <a:spAutoFit/>
          </a:bodyPr>
          <a:lstStyle/>
          <a:p>
            <a:pPr marL="244475" marR="5080" indent="-232410" algn="ctr">
              <a:lnSpc>
                <a:spcPct val="114000"/>
              </a:lnSpc>
              <a:spcBef>
                <a:spcPts val="100"/>
              </a:spcBef>
              <a:spcAft>
                <a:spcPts val="800"/>
              </a:spcAft>
            </a:pPr>
            <a:r>
              <a:rPr lang="ru-RU" sz="24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Поговорите со своим социальным работником</a:t>
            </a:r>
          </a:p>
        </p:txBody>
      </p:sp>
      <p:pic>
        <p:nvPicPr>
          <p:cNvPr id="28" name="object 16" descr="Call center with solid fill">
            <a:extLst>
              <a:ext uri="{FF2B5EF4-FFF2-40B4-BE49-F238E27FC236}">
                <a16:creationId xmlns:a16="http://schemas.microsoft.com/office/drawing/2014/main" id="{FD9E37C2-6183-BD7E-71F8-F555CC2E5635}"/>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113653" y="1992102"/>
            <a:ext cx="1375826" cy="1375826"/>
          </a:xfrm>
          <a:prstGeom prst="rect">
            <a:avLst/>
          </a:prstGeom>
        </p:spPr>
      </p:pic>
      <p:pic>
        <p:nvPicPr>
          <p:cNvPr id="31" name="object 21" descr="Home with solid fill">
            <a:extLst>
              <a:ext uri="{FF2B5EF4-FFF2-40B4-BE49-F238E27FC236}">
                <a16:creationId xmlns:a16="http://schemas.microsoft.com/office/drawing/2014/main" id="{02E827F5-68D8-616D-F8B0-FBAF41762789}"/>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38800" y="1981558"/>
            <a:ext cx="1220989" cy="1220989"/>
          </a:xfrm>
          <a:prstGeom prst="rect">
            <a:avLst/>
          </a:prstGeom>
        </p:spPr>
      </p:pic>
      <p:sp>
        <p:nvSpPr>
          <p:cNvPr id="33" name="object 10">
            <a:extLst>
              <a:ext uri="{FF2B5EF4-FFF2-40B4-BE49-F238E27FC236}">
                <a16:creationId xmlns:a16="http://schemas.microsoft.com/office/drawing/2014/main" id="{FCDEA998-CAE8-6D5E-002A-CF4DBECF0445}"/>
              </a:ext>
            </a:extLst>
          </p:cNvPr>
          <p:cNvSpPr txBox="1"/>
          <p:nvPr/>
        </p:nvSpPr>
        <p:spPr>
          <a:xfrm>
            <a:off x="5016392" y="3335131"/>
            <a:ext cx="2832208" cy="1196225"/>
          </a:xfrm>
          <a:prstGeom prst="rect">
            <a:avLst/>
          </a:prstGeom>
        </p:spPr>
        <p:txBody>
          <a:bodyPr vert="horz" wrap="square" lIns="0" tIns="12700" rIns="0" bIns="0" rtlCol="0">
            <a:spAutoFit/>
          </a:bodyPr>
          <a:lstStyle/>
          <a:p>
            <a:pPr marR="0" lvl="0" algn="ctr">
              <a:lnSpc>
                <a:spcPct val="114000"/>
              </a:lnSpc>
              <a:spcBef>
                <a:spcPts val="0"/>
              </a:spcBef>
              <a:spcAft>
                <a:spcPts val="800"/>
              </a:spcAft>
            </a:pPr>
            <a:r>
              <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Квалифицированный Федеральный </a:t>
            </a:r>
            <a:r>
              <a:rPr lang="ru-RU" sz="23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М</a:t>
            </a:r>
            <a:r>
              <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едицинский </a:t>
            </a:r>
            <a:r>
              <a:rPr lang="ru-RU" sz="23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Ц</a:t>
            </a:r>
            <a:r>
              <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ентр </a:t>
            </a:r>
          </a:p>
        </p:txBody>
      </p:sp>
      <p:pic>
        <p:nvPicPr>
          <p:cNvPr id="7" name="object 21" descr="Heart with pulse with solid fill">
            <a:extLst>
              <a:ext uri="{FF2B5EF4-FFF2-40B4-BE49-F238E27FC236}">
                <a16:creationId xmlns:a16="http://schemas.microsoft.com/office/drawing/2014/main" id="{6F853A11-F3C7-88F5-B24E-5C06BFCF882C}"/>
              </a:ext>
            </a:extLst>
          </p:cNvPr>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210305" y="2001259"/>
            <a:ext cx="1375826" cy="1375826"/>
          </a:xfrm>
          <a:prstGeom prst="rect">
            <a:avLst/>
          </a:prstGeom>
        </p:spPr>
      </p:pic>
      <p:sp>
        <p:nvSpPr>
          <p:cNvPr id="8" name="object 10">
            <a:extLst>
              <a:ext uri="{FF2B5EF4-FFF2-40B4-BE49-F238E27FC236}">
                <a16:creationId xmlns:a16="http://schemas.microsoft.com/office/drawing/2014/main" id="{B711555D-5DCE-DDD2-6FA1-8190E0290665}"/>
              </a:ext>
            </a:extLst>
          </p:cNvPr>
          <p:cNvSpPr txBox="1"/>
          <p:nvPr/>
        </p:nvSpPr>
        <p:spPr>
          <a:xfrm>
            <a:off x="944278" y="3416695"/>
            <a:ext cx="3907881" cy="1702325"/>
          </a:xfrm>
          <a:prstGeom prst="rect">
            <a:avLst/>
          </a:prstGeom>
        </p:spPr>
        <p:txBody>
          <a:bodyPr vert="horz" wrap="square" lIns="0" tIns="12700" rIns="0" bIns="0" rtlCol="0">
            <a:spAutoFit/>
          </a:bodyPr>
          <a:lstStyle/>
          <a:p>
            <a:pPr marR="0" lvl="0" algn="ctr">
              <a:lnSpc>
                <a:spcPct val="114000"/>
              </a:lnSpc>
              <a:spcBef>
                <a:spcPts val="0"/>
              </a:spcBef>
              <a:spcAft>
                <a:spcPts val="800"/>
              </a:spcAft>
            </a:pPr>
            <a:r>
              <a:rPr lang="ru-RU" sz="23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Medicaid</a:t>
            </a:r>
            <a:endPar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endParaRPr>
          </a:p>
          <a:p>
            <a:pPr marL="742950" marR="0" lvl="1" indent="-285750" algn="l">
              <a:lnSpc>
                <a:spcPct val="114000"/>
              </a:lnSpc>
              <a:spcBef>
                <a:spcPts val="0"/>
              </a:spcBef>
              <a:spcAft>
                <a:spcPts val="800"/>
              </a:spcAft>
              <a:buFont typeface="Courier New" panose="02070309020205020404" pitchFamily="49" charset="0"/>
              <a:buChar char="o"/>
            </a:pPr>
            <a:r>
              <a:rPr lang="ru-RU" sz="23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Люди, прибывающие с 1 октября 2023 г., могут не иметь права на эту программу. </a:t>
            </a:r>
          </a:p>
        </p:txBody>
      </p:sp>
      <p:sp>
        <p:nvSpPr>
          <p:cNvPr id="9" name="TextBox 8">
            <a:extLst>
              <a:ext uri="{FF2B5EF4-FFF2-40B4-BE49-F238E27FC236}">
                <a16:creationId xmlns:a16="http://schemas.microsoft.com/office/drawing/2014/main" id="{808F1F7D-8024-85FE-B122-C142D7AB90B3}"/>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0" name="TextBox 9">
            <a:extLst>
              <a:ext uri="{FF2B5EF4-FFF2-40B4-BE49-F238E27FC236}">
                <a16:creationId xmlns:a16="http://schemas.microsoft.com/office/drawing/2014/main" id="{53B97504-88AB-BBE4-8981-1D05698DCFDB}"/>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14010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3701-A060-E771-04B4-9C870A8F1EF0}"/>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DBA7CE7-81E4-4174-6173-3CC464AC302C}"/>
              </a:ext>
            </a:extLst>
          </p:cNvPr>
          <p:cNvPicPr/>
          <p:nvPr/>
        </p:nvPicPr>
        <p:blipFill>
          <a:blip r:embed="rId3" cstate="print"/>
          <a:stretch>
            <a:fillRect/>
          </a:stretch>
        </p:blipFill>
        <p:spPr>
          <a:xfrm>
            <a:off x="634209" y="2471205"/>
            <a:ext cx="410366" cy="410365"/>
          </a:xfrm>
          <a:prstGeom prst="rect">
            <a:avLst/>
          </a:prstGeom>
        </p:spPr>
      </p:pic>
      <p:sp>
        <p:nvSpPr>
          <p:cNvPr id="4" name="object 4">
            <a:extLst>
              <a:ext uri="{FF2B5EF4-FFF2-40B4-BE49-F238E27FC236}">
                <a16:creationId xmlns:a16="http://schemas.microsoft.com/office/drawing/2014/main" id="{BC8679FE-0E42-A89D-39F2-41C2DA6EDC0E}"/>
              </a:ext>
            </a:extLst>
          </p:cNvPr>
          <p:cNvSpPr txBox="1">
            <a:spLocks noGrp="1"/>
          </p:cNvSpPr>
          <p:nvPr>
            <p:ph type="title"/>
          </p:nvPr>
        </p:nvSpPr>
        <p:spPr>
          <a:xfrm>
            <a:off x="1219200" y="2362200"/>
            <a:ext cx="4527550" cy="1357616"/>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468"/>
                </a:solidFill>
                <a:latin typeface="Roboto Slab" pitchFamily="2" charset="0"/>
                <a:cs typeface="Times New Roman"/>
              </a:rPr>
              <a:t>Где Подтвердить Аттестацию?</a:t>
            </a:r>
          </a:p>
        </p:txBody>
      </p:sp>
      <p:pic>
        <p:nvPicPr>
          <p:cNvPr id="6" name="object 2">
            <a:extLst>
              <a:ext uri="{FF2B5EF4-FFF2-40B4-BE49-F238E27FC236}">
                <a16:creationId xmlns:a16="http://schemas.microsoft.com/office/drawing/2014/main" id="{2F9AA9A8-1678-A900-0F92-E82F804C00F0}"/>
              </a:ext>
            </a:extLst>
          </p:cNvPr>
          <p:cNvPicPr/>
          <p:nvPr/>
        </p:nvPicPr>
        <p:blipFill>
          <a:blip r:embed="rId4" cstate="print"/>
          <a:stretch>
            <a:fillRect/>
          </a:stretch>
        </p:blipFill>
        <p:spPr>
          <a:xfrm>
            <a:off x="6096001" y="0"/>
            <a:ext cx="6095999" cy="6857999"/>
          </a:xfrm>
          <a:prstGeom prst="rect">
            <a:avLst/>
          </a:prstGeom>
        </p:spPr>
      </p:pic>
      <p:pic>
        <p:nvPicPr>
          <p:cNvPr id="9" name="Picture 8" descr="A white line drawing of a document with a stamp&#10;&#10;Description automatically generated">
            <a:extLst>
              <a:ext uri="{FF2B5EF4-FFF2-40B4-BE49-F238E27FC236}">
                <a16:creationId xmlns:a16="http://schemas.microsoft.com/office/drawing/2014/main" id="{4D1D9928-FF96-E659-7D0A-1EE44FB3C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376" y="1097400"/>
            <a:ext cx="5473007" cy="4693799"/>
          </a:xfrm>
          <a:prstGeom prst="rect">
            <a:avLst/>
          </a:prstGeom>
        </p:spPr>
      </p:pic>
      <p:sp>
        <p:nvSpPr>
          <p:cNvPr id="10" name="object 7">
            <a:extLst>
              <a:ext uri="{FF2B5EF4-FFF2-40B4-BE49-F238E27FC236}">
                <a16:creationId xmlns:a16="http://schemas.microsoft.com/office/drawing/2014/main" id="{DC199C0E-F563-E48A-8368-09979FAB7905}"/>
              </a:ext>
            </a:extLst>
          </p:cNvPr>
          <p:cNvSpPr txBox="1"/>
          <p:nvPr/>
        </p:nvSpPr>
        <p:spPr>
          <a:xfrm>
            <a:off x="1219200" y="3733800"/>
            <a:ext cx="3733800" cy="471026"/>
          </a:xfrm>
          <a:prstGeom prst="rect">
            <a:avLst/>
          </a:prstGeom>
        </p:spPr>
        <p:txBody>
          <a:bodyPr vert="horz" wrap="square" lIns="0" tIns="12700" rIns="0" bIns="0" rtlCol="0">
            <a:spAutoFit/>
          </a:bodyPr>
          <a:lstStyle/>
          <a:p>
            <a:pPr marR="0" lvl="0">
              <a:lnSpc>
                <a:spcPct val="114000"/>
              </a:lnSpc>
              <a:spcBef>
                <a:spcPts val="0"/>
              </a:spcBef>
              <a:spcAft>
                <a:spcPts val="0"/>
              </a:spcAft>
            </a:pPr>
            <a:r>
              <a:rPr lang="ru-RU"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Личный кабинет </a:t>
            </a:r>
            <a:r>
              <a:rPr lang="ru-RU" sz="2800" dirty="0" err="1">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USCIS</a:t>
            </a:r>
            <a:r>
              <a:rPr lang="ru-RU"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 </a:t>
            </a:r>
          </a:p>
        </p:txBody>
      </p:sp>
      <p:sp>
        <p:nvSpPr>
          <p:cNvPr id="2" name="TextBox 1">
            <a:extLst>
              <a:ext uri="{FF2B5EF4-FFF2-40B4-BE49-F238E27FC236}">
                <a16:creationId xmlns:a16="http://schemas.microsoft.com/office/drawing/2014/main" id="{27009833-463E-2FB8-9FAE-8DAA0A25FD6B}"/>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E5B94E2F-D339-7A8A-5496-2EB9D1F18110}"/>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60966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A1DA6-F399-BDC3-1946-95AB0F737E03}"/>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190CFBA3-D727-9BE4-2ADE-03A41855060F}"/>
              </a:ext>
            </a:extLst>
          </p:cNvPr>
          <p:cNvPicPr/>
          <p:nvPr/>
        </p:nvPicPr>
        <p:blipFill>
          <a:blip r:embed="rId3" cstate="print"/>
          <a:stretch>
            <a:fillRect/>
          </a:stretch>
        </p:blipFill>
        <p:spPr>
          <a:xfrm>
            <a:off x="6705600" y="1524000"/>
            <a:ext cx="410366" cy="410365"/>
          </a:xfrm>
          <a:prstGeom prst="rect">
            <a:avLst/>
          </a:prstGeom>
        </p:spPr>
      </p:pic>
      <p:sp>
        <p:nvSpPr>
          <p:cNvPr id="4" name="object 4">
            <a:extLst>
              <a:ext uri="{FF2B5EF4-FFF2-40B4-BE49-F238E27FC236}">
                <a16:creationId xmlns:a16="http://schemas.microsoft.com/office/drawing/2014/main" id="{F3ED4304-370D-25EE-F9A8-464CC9E4BC2D}"/>
              </a:ext>
            </a:extLst>
          </p:cNvPr>
          <p:cNvSpPr txBox="1">
            <a:spLocks noGrp="1"/>
          </p:cNvSpPr>
          <p:nvPr>
            <p:ph type="title"/>
          </p:nvPr>
        </p:nvSpPr>
        <p:spPr>
          <a:xfrm>
            <a:off x="7287071" y="1396825"/>
            <a:ext cx="4527550" cy="2761077"/>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468"/>
                </a:solidFill>
                <a:latin typeface="Roboto Slab" pitchFamily="2" charset="0"/>
                <a:cs typeface="Times New Roman"/>
              </a:rPr>
              <a:t>Что произойдет, если я не выполню требования?</a:t>
            </a:r>
          </a:p>
        </p:txBody>
      </p:sp>
      <p:pic>
        <p:nvPicPr>
          <p:cNvPr id="9" name="object 2">
            <a:extLst>
              <a:ext uri="{FF2B5EF4-FFF2-40B4-BE49-F238E27FC236}">
                <a16:creationId xmlns:a16="http://schemas.microsoft.com/office/drawing/2014/main" id="{4BA1713F-6983-D4D8-2F16-C713D32F952D}"/>
              </a:ext>
            </a:extLst>
          </p:cNvPr>
          <p:cNvPicPr/>
          <p:nvPr/>
        </p:nvPicPr>
        <p:blipFill>
          <a:blip r:embed="rId4" cstate="print"/>
          <a:stretch>
            <a:fillRect/>
          </a:stretch>
        </p:blipFill>
        <p:spPr>
          <a:xfrm>
            <a:off x="-12356" y="1"/>
            <a:ext cx="6095999" cy="6857999"/>
          </a:xfrm>
          <a:prstGeom prst="rect">
            <a:avLst/>
          </a:prstGeom>
        </p:spPr>
      </p:pic>
      <p:pic>
        <p:nvPicPr>
          <p:cNvPr id="6" name="Picture 5" descr="A white sign with a exclamation mark&#10;&#10;Description automatically generated">
            <a:extLst>
              <a:ext uri="{FF2B5EF4-FFF2-40B4-BE49-F238E27FC236}">
                <a16:creationId xmlns:a16="http://schemas.microsoft.com/office/drawing/2014/main" id="{6825A4B8-2B7A-2234-0A7E-BA7FC4FB8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63" y="838200"/>
            <a:ext cx="5740481" cy="4743450"/>
          </a:xfrm>
          <a:prstGeom prst="rect">
            <a:avLst/>
          </a:prstGeom>
        </p:spPr>
      </p:pic>
      <p:sp>
        <p:nvSpPr>
          <p:cNvPr id="7" name="object 7">
            <a:extLst>
              <a:ext uri="{FF2B5EF4-FFF2-40B4-BE49-F238E27FC236}">
                <a16:creationId xmlns:a16="http://schemas.microsoft.com/office/drawing/2014/main" id="{5674EAAA-3400-6B76-EEA5-E8B039136498}"/>
              </a:ext>
            </a:extLst>
          </p:cNvPr>
          <p:cNvSpPr txBox="1"/>
          <p:nvPr/>
        </p:nvSpPr>
        <p:spPr>
          <a:xfrm>
            <a:off x="7279355" y="4482865"/>
            <a:ext cx="3733800" cy="874598"/>
          </a:xfrm>
          <a:prstGeom prst="rect">
            <a:avLst/>
          </a:prstGeom>
        </p:spPr>
        <p:txBody>
          <a:bodyPr vert="horz" wrap="square" lIns="0" tIns="12700" rIns="0" bIns="0" rtlCol="0">
            <a:spAutoFit/>
          </a:bodyPr>
          <a:lstStyle/>
          <a:p>
            <a:pPr marR="0" lvl="0">
              <a:spcBef>
                <a:spcPts val="0"/>
              </a:spcBef>
              <a:spcAft>
                <a:spcPts val="0"/>
              </a:spcAft>
            </a:pPr>
            <a:r>
              <a:rPr lang="ru-RU" sz="2800" dirty="0">
                <a:solidFill>
                  <a:srgbClr val="009A9E"/>
                </a:solidFill>
                <a:effectLst/>
                <a:latin typeface="Roboto Condensed" panose="02000000000000000000" pitchFamily="2" charset="0"/>
                <a:ea typeface="Roboto Condensed" panose="02000000000000000000" pitchFamily="2" charset="0"/>
                <a:cs typeface="Calibri" panose="020F0502020204030204" pitchFamily="34" charset="0"/>
              </a:rPr>
              <a:t>Ваш гуманитарный пароль может оказаться под угрозой</a:t>
            </a:r>
          </a:p>
        </p:txBody>
      </p:sp>
      <p:sp>
        <p:nvSpPr>
          <p:cNvPr id="2" name="TextBox 1">
            <a:extLst>
              <a:ext uri="{FF2B5EF4-FFF2-40B4-BE49-F238E27FC236}">
                <a16:creationId xmlns:a16="http://schemas.microsoft.com/office/drawing/2014/main" id="{A41DE03A-9892-6BD8-63E1-A1E96D575739}"/>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36CA0871-7E57-777B-0C93-36FB3454F53B}"/>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389435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08CE-C2F8-6746-1A79-07B6C7E76DE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345D076-CACB-E71D-650F-E47F274EC4D1}"/>
              </a:ext>
            </a:extLst>
          </p:cNvPr>
          <p:cNvPicPr/>
          <p:nvPr/>
        </p:nvPicPr>
        <p:blipFill>
          <a:blip r:embed="rId3" cstate="print"/>
          <a:stretch>
            <a:fillRect/>
          </a:stretch>
        </p:blipFill>
        <p:spPr>
          <a:xfrm>
            <a:off x="-2" y="-27621"/>
            <a:ext cx="12191999" cy="6857999"/>
          </a:xfrm>
          <a:prstGeom prst="rect">
            <a:avLst/>
          </a:prstGeom>
        </p:spPr>
      </p:pic>
      <p:sp>
        <p:nvSpPr>
          <p:cNvPr id="4" name="object 4">
            <a:extLst>
              <a:ext uri="{FF2B5EF4-FFF2-40B4-BE49-F238E27FC236}">
                <a16:creationId xmlns:a16="http://schemas.microsoft.com/office/drawing/2014/main" id="{85966037-4E4D-6A9F-74FA-EE41B18A510B}"/>
              </a:ext>
            </a:extLst>
          </p:cNvPr>
          <p:cNvSpPr/>
          <p:nvPr/>
        </p:nvSpPr>
        <p:spPr>
          <a:xfrm>
            <a:off x="3071176" y="3700629"/>
            <a:ext cx="6049645" cy="47625"/>
          </a:xfrm>
          <a:custGeom>
            <a:avLst/>
            <a:gdLst/>
            <a:ahLst/>
            <a:cxnLst/>
            <a:rect l="l" t="t" r="r" b="b"/>
            <a:pathLst>
              <a:path w="6049645" h="47625">
                <a:moveTo>
                  <a:pt x="6049499" y="47099"/>
                </a:moveTo>
                <a:lnTo>
                  <a:pt x="0" y="47099"/>
                </a:lnTo>
                <a:lnTo>
                  <a:pt x="0" y="0"/>
                </a:lnTo>
                <a:lnTo>
                  <a:pt x="6049499" y="0"/>
                </a:lnTo>
                <a:lnTo>
                  <a:pt x="6049499" y="47099"/>
                </a:lnTo>
                <a:close/>
              </a:path>
            </a:pathLst>
          </a:custGeom>
          <a:solidFill>
            <a:srgbClr val="FCB537"/>
          </a:solidFill>
        </p:spPr>
        <p:txBody>
          <a:bodyPr wrap="square" lIns="0" tIns="0" rIns="0" bIns="0" rtlCol="0"/>
          <a:lstStyle/>
          <a:p>
            <a:endParaRPr/>
          </a:p>
        </p:txBody>
      </p:sp>
      <p:sp>
        <p:nvSpPr>
          <p:cNvPr id="5" name="object 5">
            <a:extLst>
              <a:ext uri="{FF2B5EF4-FFF2-40B4-BE49-F238E27FC236}">
                <a16:creationId xmlns:a16="http://schemas.microsoft.com/office/drawing/2014/main" id="{3376CE93-4859-A45E-F5B0-13CA33FF51A8}"/>
              </a:ext>
            </a:extLst>
          </p:cNvPr>
          <p:cNvSpPr txBox="1">
            <a:spLocks noGrp="1"/>
          </p:cNvSpPr>
          <p:nvPr>
            <p:ph type="ctrTitle"/>
          </p:nvPr>
        </p:nvSpPr>
        <p:spPr>
          <a:xfrm>
            <a:off x="1015992" y="228075"/>
            <a:ext cx="10591800" cy="3472554"/>
          </a:xfrm>
          <a:prstGeom prst="rect">
            <a:avLst/>
          </a:prstGeom>
        </p:spPr>
        <p:txBody>
          <a:bodyPr vert="horz" wrap="square" lIns="0" tIns="12700" rIns="0" bIns="0" rtlCol="0">
            <a:spAutoFit/>
          </a:bodyPr>
          <a:lstStyle/>
          <a:p>
            <a:pPr marL="12065" marR="5080" algn="ctr">
              <a:lnSpc>
                <a:spcPct val="114000"/>
              </a:lnSpc>
              <a:spcBef>
                <a:spcPts val="100"/>
              </a:spcBef>
            </a:pPr>
            <a:r>
              <a:rPr lang="ru-RU" sz="4000" dirty="0">
                <a:effectLst/>
                <a:latin typeface="Roboto Slab" pitchFamily="2" charset="0"/>
                <a:ea typeface="Roboto Slab" pitchFamily="2" charset="0"/>
              </a:rPr>
              <a:t>Медицинские требования для сохранения статуса пароля в США по программе </a:t>
            </a:r>
            <a:br>
              <a:rPr lang="en-US" sz="4000" dirty="0">
                <a:effectLst/>
                <a:latin typeface="Roboto Slab" pitchFamily="2" charset="0"/>
                <a:ea typeface="Roboto Slab" pitchFamily="2" charset="0"/>
              </a:rPr>
            </a:br>
            <a:r>
              <a:rPr lang="ru-RU" sz="4000" dirty="0">
                <a:effectLst/>
                <a:latin typeface="Roboto Slab" pitchFamily="2" charset="0"/>
                <a:ea typeface="Roboto Slab" pitchFamily="2" charset="0"/>
              </a:rPr>
              <a:t>«Единство ради Украины» </a:t>
            </a:r>
            <a:br>
              <a:rPr lang="en-US" sz="4000" dirty="0">
                <a:effectLst/>
                <a:latin typeface="Roboto Slab" pitchFamily="2" charset="0"/>
                <a:ea typeface="Roboto Slab" pitchFamily="2" charset="0"/>
              </a:rPr>
            </a:br>
            <a:r>
              <a:rPr lang="ru-RU" sz="4000" dirty="0">
                <a:effectLst/>
                <a:latin typeface="Roboto Slab" pitchFamily="2" charset="0"/>
                <a:ea typeface="Roboto Slab" pitchFamily="2" charset="0"/>
              </a:rPr>
              <a:t>(</a:t>
            </a:r>
            <a:r>
              <a:rPr lang="ru-RU" sz="4000" dirty="0" err="1">
                <a:effectLst/>
                <a:latin typeface="Roboto Slab" pitchFamily="2" charset="0"/>
                <a:ea typeface="Roboto Slab" pitchFamily="2" charset="0"/>
              </a:rPr>
              <a:t>Uniting</a:t>
            </a:r>
            <a:r>
              <a:rPr lang="ru-RU" sz="4000" dirty="0">
                <a:effectLst/>
                <a:latin typeface="Roboto Slab" pitchFamily="2" charset="0"/>
                <a:ea typeface="Roboto Slab" pitchFamily="2" charset="0"/>
              </a:rPr>
              <a:t> </a:t>
            </a:r>
            <a:r>
              <a:rPr lang="ru-RU" sz="4000" dirty="0" err="1">
                <a:effectLst/>
                <a:latin typeface="Roboto Slab" pitchFamily="2" charset="0"/>
                <a:ea typeface="Roboto Slab" pitchFamily="2" charset="0"/>
              </a:rPr>
              <a:t>for</a:t>
            </a:r>
            <a:r>
              <a:rPr lang="ru-RU" sz="4000" dirty="0">
                <a:effectLst/>
                <a:latin typeface="Roboto Slab" pitchFamily="2" charset="0"/>
                <a:ea typeface="Roboto Slab" pitchFamily="2" charset="0"/>
              </a:rPr>
              <a:t> Ukraine) </a:t>
            </a:r>
          </a:p>
        </p:txBody>
      </p:sp>
      <p:sp>
        <p:nvSpPr>
          <p:cNvPr id="6" name="TextBox 5">
            <a:extLst>
              <a:ext uri="{FF2B5EF4-FFF2-40B4-BE49-F238E27FC236}">
                <a16:creationId xmlns:a16="http://schemas.microsoft.com/office/drawing/2014/main" id="{64BC0D75-8231-E1E6-6015-FA1794E8804D}"/>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8" name="TextBox 7">
            <a:extLst>
              <a:ext uri="{FF2B5EF4-FFF2-40B4-BE49-F238E27FC236}">
                <a16:creationId xmlns:a16="http://schemas.microsoft.com/office/drawing/2014/main" id="{66B0B51E-82F9-71A6-D403-261DD510ACA0}"/>
              </a:ext>
            </a:extLst>
          </p:cNvPr>
          <p:cNvSpPr txBox="1"/>
          <p:nvPr/>
        </p:nvSpPr>
        <p:spPr>
          <a:xfrm>
            <a:off x="8305800" y="6563333"/>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945888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7FD38-D866-2E08-4817-CC84488C0A1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B3BF3B8-8AC4-0AA3-3B02-5CC6A3FA5283}"/>
              </a:ext>
            </a:extLst>
          </p:cNvPr>
          <p:cNvPicPr/>
          <p:nvPr/>
        </p:nvPicPr>
        <p:blipFill>
          <a:blip r:embed="rId2" cstate="print"/>
          <a:stretch>
            <a:fillRect/>
          </a:stretch>
        </p:blipFill>
        <p:spPr>
          <a:xfrm>
            <a:off x="0" y="0"/>
            <a:ext cx="12191999" cy="6857999"/>
          </a:xfrm>
          <a:prstGeom prst="rect">
            <a:avLst/>
          </a:prstGeom>
        </p:spPr>
      </p:pic>
      <p:sp>
        <p:nvSpPr>
          <p:cNvPr id="4" name="object 4">
            <a:extLst>
              <a:ext uri="{FF2B5EF4-FFF2-40B4-BE49-F238E27FC236}">
                <a16:creationId xmlns:a16="http://schemas.microsoft.com/office/drawing/2014/main" id="{A51E647F-6F48-C745-64C3-39071CFAF2E3}"/>
              </a:ext>
            </a:extLst>
          </p:cNvPr>
          <p:cNvSpPr/>
          <p:nvPr/>
        </p:nvSpPr>
        <p:spPr>
          <a:xfrm>
            <a:off x="3128453" y="4071611"/>
            <a:ext cx="6049645" cy="47625"/>
          </a:xfrm>
          <a:custGeom>
            <a:avLst/>
            <a:gdLst/>
            <a:ahLst/>
            <a:cxnLst/>
            <a:rect l="l" t="t" r="r" b="b"/>
            <a:pathLst>
              <a:path w="6049645" h="47625">
                <a:moveTo>
                  <a:pt x="6049499" y="47099"/>
                </a:moveTo>
                <a:lnTo>
                  <a:pt x="0" y="47099"/>
                </a:lnTo>
                <a:lnTo>
                  <a:pt x="0" y="0"/>
                </a:lnTo>
                <a:lnTo>
                  <a:pt x="6049499" y="0"/>
                </a:lnTo>
                <a:lnTo>
                  <a:pt x="6049499" y="47099"/>
                </a:lnTo>
                <a:close/>
              </a:path>
            </a:pathLst>
          </a:custGeom>
          <a:solidFill>
            <a:srgbClr val="FCB537"/>
          </a:solidFill>
        </p:spPr>
        <p:txBody>
          <a:bodyPr wrap="square" lIns="0" tIns="0" rIns="0" bIns="0" rtlCol="0"/>
          <a:lstStyle/>
          <a:p>
            <a:endParaRPr/>
          </a:p>
        </p:txBody>
      </p:sp>
      <p:sp>
        <p:nvSpPr>
          <p:cNvPr id="5" name="object 5">
            <a:extLst>
              <a:ext uri="{FF2B5EF4-FFF2-40B4-BE49-F238E27FC236}">
                <a16:creationId xmlns:a16="http://schemas.microsoft.com/office/drawing/2014/main" id="{BE1B9C8C-383A-FD13-6CCA-723F098CACA7}"/>
              </a:ext>
            </a:extLst>
          </p:cNvPr>
          <p:cNvSpPr txBox="1">
            <a:spLocks noGrp="1"/>
          </p:cNvSpPr>
          <p:nvPr>
            <p:ph type="ctrTitle"/>
          </p:nvPr>
        </p:nvSpPr>
        <p:spPr>
          <a:xfrm>
            <a:off x="1314450" y="2585179"/>
            <a:ext cx="9563100" cy="843821"/>
          </a:xfrm>
          <a:prstGeom prst="rect">
            <a:avLst/>
          </a:prstGeom>
        </p:spPr>
        <p:txBody>
          <a:bodyPr vert="horz" wrap="square" lIns="0" tIns="12700" rIns="0" bIns="0" rtlCol="0">
            <a:spAutoFit/>
          </a:bodyPr>
          <a:lstStyle/>
          <a:p>
            <a:pPr marL="12065" marR="5080" algn="ctr">
              <a:lnSpc>
                <a:spcPct val="100000"/>
              </a:lnSpc>
              <a:spcBef>
                <a:spcPts val="100"/>
              </a:spcBef>
            </a:pPr>
            <a:r>
              <a:rPr lang="ru-RU" sz="5400">
                <a:latin typeface="Roboto Slab" pitchFamily="2" charset="0"/>
                <a:ea typeface="Roboto Slab" pitchFamily="2" charset="0"/>
                <a:cs typeface="Times New Roman"/>
              </a:rPr>
              <a:t>Спасибо!</a:t>
            </a:r>
          </a:p>
        </p:txBody>
      </p:sp>
      <p:sp>
        <p:nvSpPr>
          <p:cNvPr id="6" name="TextBox 5">
            <a:extLst>
              <a:ext uri="{FF2B5EF4-FFF2-40B4-BE49-F238E27FC236}">
                <a16:creationId xmlns:a16="http://schemas.microsoft.com/office/drawing/2014/main" id="{14950D96-DC5E-D9A2-7B5A-B549734AB10F}"/>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58661A65-ED9B-BA0A-14A3-64994DCC10B3}"/>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214927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6095999" cy="6857999"/>
          </a:xfrm>
          <a:prstGeom prst="rect">
            <a:avLst/>
          </a:prstGeom>
        </p:spPr>
      </p:pic>
      <p:pic>
        <p:nvPicPr>
          <p:cNvPr id="3" name="object 3"/>
          <p:cNvPicPr/>
          <p:nvPr/>
        </p:nvPicPr>
        <p:blipFill>
          <a:blip r:embed="rId4" cstate="print"/>
          <a:stretch>
            <a:fillRect/>
          </a:stretch>
        </p:blipFill>
        <p:spPr>
          <a:xfrm>
            <a:off x="6356181" y="2687382"/>
            <a:ext cx="410366" cy="410365"/>
          </a:xfrm>
          <a:prstGeom prst="rect">
            <a:avLst/>
          </a:prstGeom>
        </p:spPr>
      </p:pic>
      <p:sp>
        <p:nvSpPr>
          <p:cNvPr id="4" name="object 4"/>
          <p:cNvSpPr txBox="1"/>
          <p:nvPr/>
        </p:nvSpPr>
        <p:spPr>
          <a:xfrm>
            <a:off x="6933177" y="2499258"/>
            <a:ext cx="4558200" cy="2069093"/>
          </a:xfrm>
          <a:prstGeom prst="rect">
            <a:avLst/>
          </a:prstGeom>
        </p:spPr>
        <p:txBody>
          <a:bodyPr vert="horz" wrap="square" lIns="0" tIns="12700" rIns="0" bIns="0" rtlCol="0">
            <a:spAutoFit/>
          </a:bodyPr>
          <a:lstStyle/>
          <a:p>
            <a:pPr marL="12700">
              <a:lnSpc>
                <a:spcPct val="114000"/>
              </a:lnSpc>
              <a:spcBef>
                <a:spcPts val="100"/>
              </a:spcBef>
            </a:pPr>
            <a:r>
              <a:rPr lang="ru-RU" sz="4000">
                <a:solidFill>
                  <a:srgbClr val="273468"/>
                </a:solidFill>
                <a:latin typeface="Roboto Slab" pitchFamily="2" charset="0"/>
                <a:cs typeface="Times New Roman"/>
              </a:rPr>
              <a:t>Что такое гуманитарный пароль?</a:t>
            </a:r>
          </a:p>
        </p:txBody>
      </p:sp>
      <p:pic>
        <p:nvPicPr>
          <p:cNvPr id="11" name="Picture 10" descr="A white line drawing of a family and a globe&#10;&#10;Description automatically generated">
            <a:extLst>
              <a:ext uri="{FF2B5EF4-FFF2-40B4-BE49-F238E27FC236}">
                <a16:creationId xmlns:a16="http://schemas.microsoft.com/office/drawing/2014/main" id="{EF338029-F409-A68C-855E-61E4CADAE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685799"/>
            <a:ext cx="5385480" cy="5486401"/>
          </a:xfrm>
          <a:prstGeom prst="rect">
            <a:avLst/>
          </a:prstGeom>
        </p:spPr>
      </p:pic>
      <p:sp>
        <p:nvSpPr>
          <p:cNvPr id="5" name="TextBox 4">
            <a:extLst>
              <a:ext uri="{FF2B5EF4-FFF2-40B4-BE49-F238E27FC236}">
                <a16:creationId xmlns:a16="http://schemas.microsoft.com/office/drawing/2014/main" id="{105458C0-54F9-0731-1129-1814B5FFE155}"/>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FB95B1E7-8399-3877-5DE5-79CE3B2D8A06}"/>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5386"/>
            <a:ext cx="12192000" cy="602615"/>
            <a:chOff x="0" y="6255386"/>
            <a:chExt cx="12192000" cy="602615"/>
          </a:xfrm>
        </p:grpSpPr>
        <p:pic>
          <p:nvPicPr>
            <p:cNvPr id="3" name="object 3"/>
            <p:cNvPicPr/>
            <p:nvPr/>
          </p:nvPicPr>
          <p:blipFill>
            <a:blip r:embed="rId3" cstate="print"/>
            <a:stretch>
              <a:fillRect/>
            </a:stretch>
          </p:blipFill>
          <p:spPr>
            <a:xfrm>
              <a:off x="0" y="6284800"/>
              <a:ext cx="12191999" cy="573199"/>
            </a:xfrm>
            <a:prstGeom prst="rect">
              <a:avLst/>
            </a:prstGeom>
          </p:spPr>
        </p:pic>
        <p:sp>
          <p:nvSpPr>
            <p:cNvPr id="4" name="object 4"/>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567692" y="554988"/>
            <a:ext cx="410366" cy="410366"/>
          </a:xfrm>
          <a:prstGeom prst="rect">
            <a:avLst/>
          </a:prstGeom>
        </p:spPr>
      </p:pic>
      <p:sp>
        <p:nvSpPr>
          <p:cNvPr id="6" name="object 6"/>
          <p:cNvSpPr txBox="1">
            <a:spLocks noGrp="1"/>
          </p:cNvSpPr>
          <p:nvPr>
            <p:ph type="title"/>
          </p:nvPr>
        </p:nvSpPr>
        <p:spPr>
          <a:xfrm>
            <a:off x="1143000" y="34115"/>
            <a:ext cx="10524699" cy="1041747"/>
          </a:xfrm>
          <a:prstGeom prst="rect">
            <a:avLst/>
          </a:prstGeom>
        </p:spPr>
        <p:txBody>
          <a:bodyPr vert="horz" wrap="square" lIns="0" tIns="467792" rIns="0" bIns="0" rtlCol="0">
            <a:spAutoFit/>
          </a:bodyPr>
          <a:lstStyle/>
          <a:p>
            <a:pPr marL="12700">
              <a:lnSpc>
                <a:spcPct val="100000"/>
              </a:lnSpc>
              <a:spcBef>
                <a:spcPts val="100"/>
              </a:spcBef>
            </a:pPr>
            <a:r>
              <a:rPr lang="ru-RU" sz="3600">
                <a:solidFill>
                  <a:srgbClr val="273468"/>
                </a:solidFill>
                <a:latin typeface="Roboto Slab" pitchFamily="2" charset="0"/>
                <a:cs typeface="Times New Roman"/>
              </a:rPr>
              <a:t>Что такое гуманитарный пароль?</a:t>
            </a:r>
          </a:p>
        </p:txBody>
      </p:sp>
      <p:sp>
        <p:nvSpPr>
          <p:cNvPr id="7" name="object 7"/>
          <p:cNvSpPr txBox="1"/>
          <p:nvPr/>
        </p:nvSpPr>
        <p:spPr>
          <a:xfrm>
            <a:off x="1274156" y="1264048"/>
            <a:ext cx="10524699" cy="4422557"/>
          </a:xfrm>
          <a:prstGeom prst="rect">
            <a:avLst/>
          </a:prstGeom>
        </p:spPr>
        <p:txBody>
          <a:bodyPr vert="horz" wrap="square" lIns="0" tIns="12700" rIns="0" bIns="0" rtlCol="0">
            <a:spAutoFit/>
          </a:bodyPr>
          <a:lstStyle/>
          <a:p>
            <a:pPr marL="469266" marR="810260" indent="-457200">
              <a:lnSpc>
                <a:spcPct val="114000"/>
              </a:lnSpc>
              <a:spcAft>
                <a:spcPts val="800"/>
              </a:spcAft>
              <a:buFont typeface="Wingdings" pitchFamily="2" charset="2"/>
              <a:buChar char="§"/>
              <a:tabLst>
                <a:tab pos="447675" algn="l"/>
              </a:tabLst>
            </a:pPr>
            <a:r>
              <a:rPr lang="ru-RU" sz="2800" dirty="0">
                <a:solidFill>
                  <a:schemeClr val="tx1">
                    <a:lumMod val="85000"/>
                    <a:lumOff val="15000"/>
                  </a:schemeClr>
                </a:solidFill>
                <a:latin typeface="Roboto Condensed Light" panose="02000000000000000000" pitchFamily="2" charset="0"/>
                <a:ea typeface="Roboto Condensed Light" panose="02000000000000000000" pitchFamily="2" charset="0"/>
                <a:cs typeface="Arial"/>
              </a:rPr>
              <a:t>Предоставляется правительством США.</a:t>
            </a:r>
          </a:p>
          <a:p>
            <a:pPr marL="469266" marR="810260" indent="-457200">
              <a:lnSpc>
                <a:spcPct val="114000"/>
              </a:lnSpc>
              <a:spcAft>
                <a:spcPts val="800"/>
              </a:spcAft>
              <a:buFont typeface="Wingdings" pitchFamily="2" charset="2"/>
              <a:buChar char="§"/>
              <a:tabLst>
                <a:tab pos="447675" algn="l"/>
              </a:tabLst>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Позволяет некоторым людям из других стран, переживающих кризис и конфликт, находиться в США. </a:t>
            </a:r>
          </a:p>
          <a:p>
            <a:pPr marL="469266" marR="810260" indent="-457200">
              <a:lnSpc>
                <a:spcPct val="114000"/>
              </a:lnSpc>
              <a:spcAft>
                <a:spcPts val="800"/>
              </a:spcAft>
              <a:buFont typeface="Wingdings" pitchFamily="2" charset="2"/>
              <a:buChar char="§"/>
              <a:tabLst>
                <a:tab pos="447675" algn="l"/>
              </a:tabLst>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Для украинцев, перемещенных вследствие текущего конфликта: </a:t>
            </a:r>
          </a:p>
          <a:p>
            <a:pPr marL="742950" marR="0" lvl="1" indent="-285750">
              <a:lnSpc>
                <a:spcPct val="114000"/>
              </a:lnSpc>
              <a:spcAft>
                <a:spcPts val="800"/>
              </a:spcAft>
              <a:buFont typeface="Courier New" panose="02070309020205020404" pitchFamily="49" charset="0"/>
              <a:buChar char="o"/>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программа «Единство ради Украины» (U4U);</a:t>
            </a:r>
          </a:p>
          <a:p>
            <a:pPr marL="742950" marR="0" lvl="1" indent="-285750">
              <a:lnSpc>
                <a:spcPct val="114000"/>
              </a:lnSpc>
              <a:spcAft>
                <a:spcPts val="800"/>
              </a:spcAft>
              <a:buFont typeface="Courier New" panose="02070309020205020404" pitchFamily="49" charset="0"/>
              <a:buChar char="o"/>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два года; </a:t>
            </a:r>
          </a:p>
          <a:p>
            <a:pPr marL="742950" marR="0" lvl="1" indent="-285750">
              <a:lnSpc>
                <a:spcPct val="114000"/>
              </a:lnSpc>
              <a:spcAft>
                <a:spcPts val="800"/>
              </a:spcAft>
              <a:buFont typeface="Courier New" panose="02070309020205020404" pitchFamily="49" charset="0"/>
              <a:buChar char="o"/>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три медицинских требования.</a:t>
            </a:r>
          </a:p>
        </p:txBody>
      </p:sp>
      <p:sp>
        <p:nvSpPr>
          <p:cNvPr id="9" name="TextBox 8">
            <a:extLst>
              <a:ext uri="{FF2B5EF4-FFF2-40B4-BE49-F238E27FC236}">
                <a16:creationId xmlns:a16="http://schemas.microsoft.com/office/drawing/2014/main" id="{24EF0BD6-C05D-60BC-7717-AA4EF073C5D1}"/>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2" name="TextBox 11">
            <a:extLst>
              <a:ext uri="{FF2B5EF4-FFF2-40B4-BE49-F238E27FC236}">
                <a16:creationId xmlns:a16="http://schemas.microsoft.com/office/drawing/2014/main" id="{AFF51BF6-3E10-CD6E-24D6-DA3B13FAEB1D}"/>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51BDE-8A14-FB73-C26C-24BF167DC51C}"/>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E1C87453-B8E6-43EF-C812-52F88BA32D85}"/>
              </a:ext>
            </a:extLst>
          </p:cNvPr>
          <p:cNvPicPr/>
          <p:nvPr/>
        </p:nvPicPr>
        <p:blipFill>
          <a:blip r:embed="rId3" cstate="print"/>
          <a:stretch>
            <a:fillRect/>
          </a:stretch>
        </p:blipFill>
        <p:spPr>
          <a:xfrm>
            <a:off x="558009" y="2699805"/>
            <a:ext cx="410366" cy="410365"/>
          </a:xfrm>
          <a:prstGeom prst="rect">
            <a:avLst/>
          </a:prstGeom>
        </p:spPr>
      </p:pic>
      <p:sp>
        <p:nvSpPr>
          <p:cNvPr id="4" name="object 4">
            <a:extLst>
              <a:ext uri="{FF2B5EF4-FFF2-40B4-BE49-F238E27FC236}">
                <a16:creationId xmlns:a16="http://schemas.microsoft.com/office/drawing/2014/main" id="{DEBB8097-B8C3-308A-552B-7C175405993B}"/>
              </a:ext>
            </a:extLst>
          </p:cNvPr>
          <p:cNvSpPr txBox="1">
            <a:spLocks noGrp="1"/>
          </p:cNvSpPr>
          <p:nvPr>
            <p:ph type="title"/>
          </p:nvPr>
        </p:nvSpPr>
        <p:spPr>
          <a:xfrm>
            <a:off x="1143000" y="2590800"/>
            <a:ext cx="4527550" cy="2069093"/>
          </a:xfrm>
          <a:prstGeom prst="rect">
            <a:avLst/>
          </a:prstGeom>
        </p:spPr>
        <p:txBody>
          <a:bodyPr vert="horz" wrap="square" lIns="0" tIns="12700" rIns="0" bIns="0" rtlCol="0">
            <a:spAutoFit/>
          </a:bodyPr>
          <a:lstStyle/>
          <a:p>
            <a:pPr marL="12700" marR="5080">
              <a:lnSpc>
                <a:spcPct val="114000"/>
              </a:lnSpc>
              <a:spcBef>
                <a:spcPts val="100"/>
              </a:spcBef>
            </a:pPr>
            <a:r>
              <a:rPr lang="ru-RU" sz="4000" dirty="0">
                <a:solidFill>
                  <a:srgbClr val="273468"/>
                </a:solidFill>
                <a:latin typeface="Roboto Slab" pitchFamily="2" charset="0"/>
                <a:cs typeface="Times New Roman"/>
              </a:rPr>
              <a:t>Медицинские требования программы U4U</a:t>
            </a:r>
          </a:p>
        </p:txBody>
      </p:sp>
      <p:pic>
        <p:nvPicPr>
          <p:cNvPr id="6" name="object 2">
            <a:extLst>
              <a:ext uri="{FF2B5EF4-FFF2-40B4-BE49-F238E27FC236}">
                <a16:creationId xmlns:a16="http://schemas.microsoft.com/office/drawing/2014/main" id="{06C170DE-63A2-D642-A9F8-FBC592B491DD}"/>
              </a:ext>
            </a:extLst>
          </p:cNvPr>
          <p:cNvPicPr/>
          <p:nvPr/>
        </p:nvPicPr>
        <p:blipFill>
          <a:blip r:embed="rId4" cstate="print"/>
          <a:stretch>
            <a:fillRect/>
          </a:stretch>
        </p:blipFill>
        <p:spPr>
          <a:xfrm>
            <a:off x="6096001" y="0"/>
            <a:ext cx="6095999" cy="6857999"/>
          </a:xfrm>
          <a:prstGeom prst="rect">
            <a:avLst/>
          </a:prstGeom>
        </p:spPr>
      </p:pic>
      <p:pic>
        <p:nvPicPr>
          <p:cNvPr id="9" name="Picture 8" descr="A white line drawing of a clipboard with a check mark&#10;&#10;Description automatically generated">
            <a:extLst>
              <a:ext uri="{FF2B5EF4-FFF2-40B4-BE49-F238E27FC236}">
                <a16:creationId xmlns:a16="http://schemas.microsoft.com/office/drawing/2014/main" id="{5E444848-D38C-DD11-1A55-5814AF053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9591" y="533400"/>
            <a:ext cx="4724400" cy="5460669"/>
          </a:xfrm>
          <a:prstGeom prst="rect">
            <a:avLst/>
          </a:prstGeom>
        </p:spPr>
      </p:pic>
      <p:sp>
        <p:nvSpPr>
          <p:cNvPr id="2" name="TextBox 1">
            <a:extLst>
              <a:ext uri="{FF2B5EF4-FFF2-40B4-BE49-F238E27FC236}">
                <a16:creationId xmlns:a16="http://schemas.microsoft.com/office/drawing/2014/main" id="{BDB73AEF-D700-2401-AF56-EAEB8C92A50F}"/>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tx1">
                    <a:lumMod val="50000"/>
                    <a:lumOff val="50000"/>
                  </a:schemeClr>
                </a:solidFill>
                <a:latin typeface="Roboto Condensed Light" panose="02000000000000000000" pitchFamily="2" charset="0"/>
                <a:ea typeface="Roboto Condensed Light" panose="02000000000000000000" pitchFamily="2" charset="0"/>
              </a:rPr>
              <a:t>Last Updated: Feb. 9, 2024</a:t>
            </a:r>
          </a:p>
        </p:txBody>
      </p:sp>
      <p:sp>
        <p:nvSpPr>
          <p:cNvPr id="7" name="TextBox 6">
            <a:extLst>
              <a:ext uri="{FF2B5EF4-FFF2-40B4-BE49-F238E27FC236}">
                <a16:creationId xmlns:a16="http://schemas.microsoft.com/office/drawing/2014/main" id="{CB62507B-55E0-0D51-D308-AF1A64EA64A1}"/>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42722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rotWithShape="1">
          <a:blip r:embed="rId3" cstate="print"/>
          <a:srcRect r="49310"/>
          <a:stretch/>
        </p:blipFill>
        <p:spPr>
          <a:xfrm>
            <a:off x="1" y="0"/>
            <a:ext cx="2057400" cy="6857999"/>
          </a:xfrm>
          <a:prstGeom prst="rect">
            <a:avLst/>
          </a:prstGeom>
        </p:spPr>
      </p:pic>
      <p:pic>
        <p:nvPicPr>
          <p:cNvPr id="3" name="object 3"/>
          <p:cNvPicPr/>
          <p:nvPr/>
        </p:nvPicPr>
        <p:blipFill>
          <a:blip r:embed="rId4" cstate="print"/>
          <a:stretch>
            <a:fillRect/>
          </a:stretch>
        </p:blipFill>
        <p:spPr>
          <a:xfrm>
            <a:off x="2209800" y="455330"/>
            <a:ext cx="410365" cy="410366"/>
          </a:xfrm>
          <a:prstGeom prst="rect">
            <a:avLst/>
          </a:prstGeom>
        </p:spPr>
      </p:pic>
      <p:sp>
        <p:nvSpPr>
          <p:cNvPr id="4" name="object 4"/>
          <p:cNvSpPr txBox="1">
            <a:spLocks noGrp="1"/>
          </p:cNvSpPr>
          <p:nvPr>
            <p:ph type="title"/>
          </p:nvPr>
        </p:nvSpPr>
        <p:spPr>
          <a:xfrm>
            <a:off x="-1447800" y="-63647"/>
            <a:ext cx="11967021" cy="1607341"/>
          </a:xfrm>
          <a:prstGeom prst="rect">
            <a:avLst/>
          </a:prstGeom>
        </p:spPr>
        <p:txBody>
          <a:bodyPr vert="horz" wrap="square" lIns="0" tIns="464036" rIns="0" bIns="0" rtlCol="0">
            <a:spAutoFit/>
          </a:bodyPr>
          <a:lstStyle/>
          <a:p>
            <a:pPr marL="4276725">
              <a:lnSpc>
                <a:spcPct val="100000"/>
              </a:lnSpc>
              <a:spcBef>
                <a:spcPts val="100"/>
              </a:spcBef>
            </a:pPr>
            <a:r>
              <a:rPr lang="ru-RU" sz="3700" dirty="0">
                <a:solidFill>
                  <a:srgbClr val="273468"/>
                </a:solidFill>
                <a:latin typeface="Roboto Slab" pitchFamily="2" charset="0"/>
                <a:cs typeface="Times New Roman"/>
              </a:rPr>
              <a:t>Медицинские требования  программы U4U</a:t>
            </a:r>
          </a:p>
        </p:txBody>
      </p:sp>
      <p:sp>
        <p:nvSpPr>
          <p:cNvPr id="18" name="object 7">
            <a:extLst>
              <a:ext uri="{FF2B5EF4-FFF2-40B4-BE49-F238E27FC236}">
                <a16:creationId xmlns:a16="http://schemas.microsoft.com/office/drawing/2014/main" id="{FB13B994-D02F-6276-C69F-07A632031831}"/>
              </a:ext>
            </a:extLst>
          </p:cNvPr>
          <p:cNvSpPr txBox="1"/>
          <p:nvPr/>
        </p:nvSpPr>
        <p:spPr>
          <a:xfrm>
            <a:off x="2617271" y="1788169"/>
            <a:ext cx="9194456" cy="4190378"/>
          </a:xfrm>
          <a:prstGeom prst="rect">
            <a:avLst/>
          </a:prstGeom>
        </p:spPr>
        <p:txBody>
          <a:bodyPr vert="horz" wrap="square" lIns="0" tIns="12700" rIns="0" bIns="0" rtlCol="0">
            <a:spAutoFit/>
          </a:bodyPr>
          <a:lstStyle/>
          <a:p>
            <a:pPr marL="457200" marR="0" lvl="0"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Аттестация перед поездкой:</a:t>
            </a:r>
          </a:p>
          <a:p>
            <a:pPr marL="914400" marR="0" lvl="1"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вакцинация против кори;</a:t>
            </a:r>
          </a:p>
          <a:p>
            <a:pPr marL="914400" marR="0" lvl="1"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вакцинация против полиомиелита;</a:t>
            </a:r>
          </a:p>
          <a:p>
            <a:pPr marL="914400" marR="0" lvl="1"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вакцинация против COVID-19.</a:t>
            </a:r>
          </a:p>
          <a:p>
            <a:pPr marL="457200" marR="0" lvl="0"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Аттестация, требуемая в течение 90 дней после прибытия в США: </a:t>
            </a:r>
          </a:p>
          <a:p>
            <a:pPr marL="914400" marR="0" lvl="1"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скрининг</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на туберкулез (анализ крови IGRA);</a:t>
            </a:r>
          </a:p>
          <a:p>
            <a:pPr marL="914400" marR="0" lvl="1"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е</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сли применимо:</a:t>
            </a:r>
          </a:p>
          <a:p>
            <a:pPr marL="1371600" marR="0" lvl="2"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вакцинация против полиомиелита;</a:t>
            </a:r>
          </a:p>
          <a:p>
            <a:pPr marL="1371600" marR="0" lvl="2"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вакцинация против COVID-19.</a:t>
            </a:r>
          </a:p>
          <a:p>
            <a:pPr marL="457200" marR="0" lvl="0" indent="-457200">
              <a:lnSpc>
                <a:spcPct val="114000"/>
              </a:lnSpc>
              <a:spcBef>
                <a:spcPts val="0"/>
              </a:spcBef>
              <a:spcAft>
                <a:spcPts val="6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Аттестацию необходимо подтвердить в вашем личном кабинете USCIS.</a:t>
            </a:r>
          </a:p>
        </p:txBody>
      </p:sp>
      <p:sp>
        <p:nvSpPr>
          <p:cNvPr id="5" name="TextBox 4">
            <a:extLst>
              <a:ext uri="{FF2B5EF4-FFF2-40B4-BE49-F238E27FC236}">
                <a16:creationId xmlns:a16="http://schemas.microsoft.com/office/drawing/2014/main" id="{C64B77E8-C04C-BD0F-2803-8BCA68B0DC93}"/>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6" name="TextBox 5">
            <a:extLst>
              <a:ext uri="{FF2B5EF4-FFF2-40B4-BE49-F238E27FC236}">
                <a16:creationId xmlns:a16="http://schemas.microsoft.com/office/drawing/2014/main" id="{2FB16936-8607-1FE3-C4AA-D80D7A51399D}"/>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tx1">
                    <a:lumMod val="50000"/>
                    <a:lumOff val="50000"/>
                  </a:schemeClr>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255386"/>
            <a:ext cx="12192000" cy="602615"/>
            <a:chOff x="0" y="6255386"/>
            <a:chExt cx="12192000" cy="602615"/>
          </a:xfrm>
        </p:grpSpPr>
        <p:pic>
          <p:nvPicPr>
            <p:cNvPr id="3" name="object 3"/>
            <p:cNvPicPr/>
            <p:nvPr/>
          </p:nvPicPr>
          <p:blipFill>
            <a:blip r:embed="rId3" cstate="print"/>
            <a:stretch>
              <a:fillRect/>
            </a:stretch>
          </p:blipFill>
          <p:spPr>
            <a:xfrm>
              <a:off x="0" y="6284800"/>
              <a:ext cx="12191999" cy="573199"/>
            </a:xfrm>
            <a:prstGeom prst="rect">
              <a:avLst/>
            </a:prstGeom>
          </p:spPr>
        </p:pic>
        <p:sp>
          <p:nvSpPr>
            <p:cNvPr id="4" name="object 4"/>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p:cNvPicPr/>
          <p:nvPr/>
        </p:nvPicPr>
        <p:blipFill>
          <a:blip r:embed="rId4" cstate="print"/>
          <a:stretch>
            <a:fillRect/>
          </a:stretch>
        </p:blipFill>
        <p:spPr>
          <a:xfrm>
            <a:off x="271208" y="470269"/>
            <a:ext cx="410366" cy="410366"/>
          </a:xfrm>
          <a:prstGeom prst="rect">
            <a:avLst/>
          </a:prstGeom>
        </p:spPr>
      </p:pic>
      <p:sp>
        <p:nvSpPr>
          <p:cNvPr id="6" name="object 6"/>
          <p:cNvSpPr txBox="1">
            <a:spLocks noGrp="1"/>
          </p:cNvSpPr>
          <p:nvPr>
            <p:ph type="title"/>
          </p:nvPr>
        </p:nvSpPr>
        <p:spPr>
          <a:xfrm>
            <a:off x="903707" y="-135700"/>
            <a:ext cx="10524699" cy="1087350"/>
          </a:xfrm>
          <a:prstGeom prst="rect">
            <a:avLst/>
          </a:prstGeom>
        </p:spPr>
        <p:txBody>
          <a:bodyPr vert="horz" wrap="square" lIns="0" tIns="478854" rIns="0" bIns="0" rtlCol="0">
            <a:spAutoFit/>
          </a:bodyPr>
          <a:lstStyle/>
          <a:p>
            <a:pPr marL="12700">
              <a:lnSpc>
                <a:spcPct val="114000"/>
              </a:lnSpc>
              <a:spcBef>
                <a:spcPts val="100"/>
              </a:spcBef>
            </a:pPr>
            <a:r>
              <a:rPr lang="ru-RU" sz="3700">
                <a:solidFill>
                  <a:srgbClr val="273468"/>
                </a:solidFill>
                <a:latin typeface="Roboto Slab" pitchFamily="2" charset="0"/>
                <a:cs typeface="Times New Roman"/>
              </a:rPr>
              <a:t>Аттестация перед поездкой: вакцинация против кори</a:t>
            </a:r>
          </a:p>
        </p:txBody>
      </p:sp>
      <p:sp>
        <p:nvSpPr>
          <p:cNvPr id="7" name="object 7">
            <a:extLst>
              <a:ext uri="{FF2B5EF4-FFF2-40B4-BE49-F238E27FC236}">
                <a16:creationId xmlns:a16="http://schemas.microsoft.com/office/drawing/2014/main" id="{FC5D6922-08D9-1ABD-2705-47F753C8031D}"/>
              </a:ext>
            </a:extLst>
          </p:cNvPr>
          <p:cNvSpPr txBox="1"/>
          <p:nvPr/>
        </p:nvSpPr>
        <p:spPr>
          <a:xfrm>
            <a:off x="898452" y="1660342"/>
            <a:ext cx="5643351" cy="3520964"/>
          </a:xfrm>
          <a:prstGeom prst="rect">
            <a:avLst/>
          </a:prstGeom>
        </p:spPr>
        <p:txBody>
          <a:bodyPr vert="horz" wrap="square" lIns="0" tIns="12700" rIns="0" bIns="0" rtlCol="0">
            <a:spAutoFit/>
          </a:bodyPr>
          <a:lstStyle/>
          <a:p>
            <a:pPr marL="457200" marR="0" lvl="0" indent="-457200">
              <a:lnSpc>
                <a:spcPct val="114000"/>
              </a:lnSpc>
              <a:spcBef>
                <a:spcPts val="0"/>
              </a:spcBef>
              <a:spcAft>
                <a:spcPts val="800"/>
              </a:spcAft>
              <a:buFont typeface="Wingdings" pitchFamily="2" charset="2"/>
              <a:buChar char="§"/>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Все лица в возрасте от 12 месяцев должны получить хотя бы одну дозу вакцины против кори.</a:t>
            </a:r>
          </a:p>
          <a:p>
            <a:pPr marL="457200" marR="0" lvl="0" indent="-457200">
              <a:lnSpc>
                <a:spcPct val="114000"/>
              </a:lnSpc>
              <a:spcBef>
                <a:spcPts val="0"/>
              </a:spcBef>
              <a:spcAft>
                <a:spcPts val="800"/>
              </a:spcAft>
              <a:buFont typeface="Wingdings" pitchFamily="2" charset="2"/>
              <a:buChar char="§"/>
            </a:pPr>
            <a:r>
              <a:rPr lang="ru-RU" sz="28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Могут применяться некоторые исключения (см. страницу Vaccine Attestation программы U4U на веб-сайте USCIS).</a:t>
            </a:r>
          </a:p>
        </p:txBody>
      </p:sp>
      <p:pic>
        <p:nvPicPr>
          <p:cNvPr id="9" name="Picture 8" descr="A blue and white circle with a syringe&#10;&#10;Description automatically generated">
            <a:extLst>
              <a:ext uri="{FF2B5EF4-FFF2-40B4-BE49-F238E27FC236}">
                <a16:creationId xmlns:a16="http://schemas.microsoft.com/office/drawing/2014/main" id="{41B9C5DA-2290-2E9E-9D87-18239DC169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627" y="1219200"/>
            <a:ext cx="4495800" cy="4203126"/>
          </a:xfrm>
          <a:prstGeom prst="rect">
            <a:avLst/>
          </a:prstGeom>
        </p:spPr>
      </p:pic>
      <p:sp>
        <p:nvSpPr>
          <p:cNvPr id="8" name="TextBox 7">
            <a:extLst>
              <a:ext uri="{FF2B5EF4-FFF2-40B4-BE49-F238E27FC236}">
                <a16:creationId xmlns:a16="http://schemas.microsoft.com/office/drawing/2014/main" id="{616BE220-EA64-B901-EB7F-1F32FD137F4B}"/>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10" name="TextBox 9">
            <a:extLst>
              <a:ext uri="{FF2B5EF4-FFF2-40B4-BE49-F238E27FC236}">
                <a16:creationId xmlns:a16="http://schemas.microsoft.com/office/drawing/2014/main" id="{C72CC91B-53C9-D880-C279-B8B2E031629F}"/>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5EF5-EA6D-0EF0-C570-A36A7ED651EC}"/>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A7D0380B-8C48-0809-6F59-E510447054DF}"/>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ED871A9B-C0CD-CE8D-E484-B311A4EA30A6}"/>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6E7DB7A3-ABF9-F55B-EC5A-E18465E1E0BB}"/>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9DF7B92F-FB81-5B1A-2A21-3ECE4011D7D3}"/>
              </a:ext>
            </a:extLst>
          </p:cNvPr>
          <p:cNvPicPr/>
          <p:nvPr/>
        </p:nvPicPr>
        <p:blipFill>
          <a:blip r:embed="rId4" cstate="print"/>
          <a:stretch>
            <a:fillRect/>
          </a:stretch>
        </p:blipFill>
        <p:spPr>
          <a:xfrm>
            <a:off x="514981" y="420395"/>
            <a:ext cx="410366" cy="410366"/>
          </a:xfrm>
          <a:prstGeom prst="rect">
            <a:avLst/>
          </a:prstGeom>
        </p:spPr>
      </p:pic>
      <p:sp>
        <p:nvSpPr>
          <p:cNvPr id="6" name="object 6">
            <a:extLst>
              <a:ext uri="{FF2B5EF4-FFF2-40B4-BE49-F238E27FC236}">
                <a16:creationId xmlns:a16="http://schemas.microsoft.com/office/drawing/2014/main" id="{22DE52AF-68C7-D2B7-9BD0-36A7606535E3}"/>
              </a:ext>
            </a:extLst>
          </p:cNvPr>
          <p:cNvSpPr txBox="1">
            <a:spLocks noGrp="1"/>
          </p:cNvSpPr>
          <p:nvPr>
            <p:ph type="title"/>
          </p:nvPr>
        </p:nvSpPr>
        <p:spPr>
          <a:xfrm>
            <a:off x="1066800" y="-175062"/>
            <a:ext cx="10524699" cy="1052917"/>
          </a:xfrm>
          <a:prstGeom prst="rect">
            <a:avLst/>
          </a:prstGeom>
        </p:spPr>
        <p:txBody>
          <a:bodyPr vert="horz" wrap="square" lIns="0" tIns="478854" rIns="0" bIns="0" rtlCol="0">
            <a:spAutoFit/>
          </a:bodyPr>
          <a:lstStyle/>
          <a:p>
            <a:pPr marL="12700">
              <a:lnSpc>
                <a:spcPct val="100000"/>
              </a:lnSpc>
              <a:spcBef>
                <a:spcPts val="100"/>
              </a:spcBef>
            </a:pPr>
            <a:r>
              <a:rPr lang="ru-RU" sz="3600">
                <a:solidFill>
                  <a:srgbClr val="273468"/>
                </a:solidFill>
                <a:latin typeface="Roboto Slab" pitchFamily="2" charset="0"/>
                <a:cs typeface="Times New Roman"/>
              </a:rPr>
              <a:t>Аттестация перед поездкой: вакцинация против COVID-19</a:t>
            </a:r>
          </a:p>
        </p:txBody>
      </p:sp>
      <p:sp>
        <p:nvSpPr>
          <p:cNvPr id="7" name="object 7">
            <a:extLst>
              <a:ext uri="{FF2B5EF4-FFF2-40B4-BE49-F238E27FC236}">
                <a16:creationId xmlns:a16="http://schemas.microsoft.com/office/drawing/2014/main" id="{D9CDCBD6-7376-DAB9-80E5-158697CA2411}"/>
              </a:ext>
            </a:extLst>
          </p:cNvPr>
          <p:cNvSpPr txBox="1"/>
          <p:nvPr/>
        </p:nvSpPr>
        <p:spPr>
          <a:xfrm>
            <a:off x="4572000" y="1276269"/>
            <a:ext cx="6858000" cy="4507388"/>
          </a:xfrm>
          <a:prstGeom prst="rect">
            <a:avLst/>
          </a:prstGeom>
        </p:spPr>
        <p:txBody>
          <a:bodyPr vert="horz" wrap="square" lIns="0" tIns="12700" rIns="0" bIns="0" rtlCol="0">
            <a:spAutoFit/>
          </a:bodyPr>
          <a:lstStyle/>
          <a:p>
            <a:pPr marL="342900" marR="0" lvl="0"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Каждый, кому исполнилось шесть месяцев, должен получить хотя бы одну дозу вакцины против COVID-19 до поездки.</a:t>
            </a:r>
          </a:p>
          <a:p>
            <a:pPr marL="742950" marR="0" lvl="1" indent="-28575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Эта вакцина должна быть одобрена Управлением по Контролю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К</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ачества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П</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ищевых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П</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родуктов и Лекарственных </a:t>
            </a:r>
            <a:r>
              <a:rPr lang="ru-RU" sz="2000" dirty="0">
                <a:solidFill>
                  <a:schemeClr val="tx1">
                    <a:lumMod val="85000"/>
                    <a:lumOff val="15000"/>
                  </a:schemeClr>
                </a:solidFill>
                <a:latin typeface="Roboto Condensed Light" panose="02000000000000000000" pitchFamily="2" charset="0"/>
                <a:ea typeface="Roboto Condensed Light" panose="02000000000000000000" pitchFamily="2" charset="0"/>
                <a:cs typeface="Calibri" panose="020F0502020204030204" pitchFamily="34" charset="0"/>
              </a:rPr>
              <a:t>С</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редств США (</a:t>
            </a:r>
            <a:r>
              <a:rPr lang="ru-RU"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U.S</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Food </a:t>
            </a:r>
            <a:r>
              <a:rPr lang="ru-RU"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and</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t>
            </a:r>
            <a:r>
              <a:rPr lang="ru-RU"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Drug</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Administration, </a:t>
            </a:r>
            <a:r>
              <a:rPr lang="ru-RU"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FDA</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 или включена в перечень ВОЗ для использования в чрезвычайных ситуациях (WHO </a:t>
            </a:r>
            <a:r>
              <a:rPr lang="ru-RU" sz="2000" dirty="0" err="1">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EUL</a:t>
            </a: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a:t>
            </a:r>
          </a:p>
          <a:p>
            <a:pPr marL="342900" marR="0" lvl="0"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Все лица должны подтвердить, что они пройдут рекомендованный курс первичной вакцинации после прибытия в США.</a:t>
            </a:r>
          </a:p>
          <a:p>
            <a:pPr marL="342900" marR="0" lvl="0"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Могут применяться некоторые исключения (см. страницу Vaccine Attestation программы U4U на веб-сайте USCIS).</a:t>
            </a:r>
          </a:p>
        </p:txBody>
      </p:sp>
      <p:pic>
        <p:nvPicPr>
          <p:cNvPr id="13" name="Picture 12" descr="A blue circle with a white and black circle with a white face mask on it&#10;&#10;Description automatically generated">
            <a:extLst>
              <a:ext uri="{FF2B5EF4-FFF2-40B4-BE49-F238E27FC236}">
                <a16:creationId xmlns:a16="http://schemas.microsoft.com/office/drawing/2014/main" id="{E1D9169C-01CA-1B5F-4308-1E4B6C67E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229175"/>
            <a:ext cx="4373769" cy="4241936"/>
          </a:xfrm>
          <a:prstGeom prst="rect">
            <a:avLst/>
          </a:prstGeom>
        </p:spPr>
      </p:pic>
      <p:sp>
        <p:nvSpPr>
          <p:cNvPr id="8" name="TextBox 7">
            <a:extLst>
              <a:ext uri="{FF2B5EF4-FFF2-40B4-BE49-F238E27FC236}">
                <a16:creationId xmlns:a16="http://schemas.microsoft.com/office/drawing/2014/main" id="{9EB7D971-0B46-FB4F-606C-C9FAC89478AD}"/>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6DC37ECB-0699-50A9-7D64-31921150A942}"/>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82724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CC09-D19C-EA14-7786-F55AB9035AA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3D894DC6-E368-94FB-C371-3E75E0913B65}"/>
              </a:ext>
            </a:extLst>
          </p:cNvPr>
          <p:cNvGrpSpPr/>
          <p:nvPr/>
        </p:nvGrpSpPr>
        <p:grpSpPr>
          <a:xfrm>
            <a:off x="0" y="6255386"/>
            <a:ext cx="12192000" cy="602615"/>
            <a:chOff x="0" y="6255386"/>
            <a:chExt cx="12192000" cy="602615"/>
          </a:xfrm>
        </p:grpSpPr>
        <p:pic>
          <p:nvPicPr>
            <p:cNvPr id="3" name="object 3">
              <a:extLst>
                <a:ext uri="{FF2B5EF4-FFF2-40B4-BE49-F238E27FC236}">
                  <a16:creationId xmlns:a16="http://schemas.microsoft.com/office/drawing/2014/main" id="{25E22D1C-44E9-11DD-26DC-ABD793DE7279}"/>
                </a:ext>
              </a:extLst>
            </p:cNvPr>
            <p:cNvPicPr/>
            <p:nvPr/>
          </p:nvPicPr>
          <p:blipFill>
            <a:blip r:embed="rId3" cstate="print"/>
            <a:stretch>
              <a:fillRect/>
            </a:stretch>
          </p:blipFill>
          <p:spPr>
            <a:xfrm>
              <a:off x="0" y="6284800"/>
              <a:ext cx="12191999" cy="573199"/>
            </a:xfrm>
            <a:prstGeom prst="rect">
              <a:avLst/>
            </a:prstGeom>
          </p:spPr>
        </p:pic>
        <p:sp>
          <p:nvSpPr>
            <p:cNvPr id="4" name="object 4">
              <a:extLst>
                <a:ext uri="{FF2B5EF4-FFF2-40B4-BE49-F238E27FC236}">
                  <a16:creationId xmlns:a16="http://schemas.microsoft.com/office/drawing/2014/main" id="{EA2187A1-77EC-3A7C-4E21-1C32A0E89E97}"/>
                </a:ext>
              </a:extLst>
            </p:cNvPr>
            <p:cNvSpPr/>
            <p:nvPr/>
          </p:nvSpPr>
          <p:spPr>
            <a:xfrm>
              <a:off x="0" y="6255386"/>
              <a:ext cx="12192000" cy="47625"/>
            </a:xfrm>
            <a:custGeom>
              <a:avLst/>
              <a:gdLst/>
              <a:ahLst/>
              <a:cxnLst/>
              <a:rect l="l" t="t" r="r" b="b"/>
              <a:pathLst>
                <a:path w="12192000" h="47625">
                  <a:moveTo>
                    <a:pt x="12191999" y="47099"/>
                  </a:moveTo>
                  <a:lnTo>
                    <a:pt x="0" y="47099"/>
                  </a:lnTo>
                  <a:lnTo>
                    <a:pt x="0" y="0"/>
                  </a:lnTo>
                  <a:lnTo>
                    <a:pt x="12191999" y="0"/>
                  </a:lnTo>
                  <a:lnTo>
                    <a:pt x="12191999" y="47099"/>
                  </a:lnTo>
                  <a:close/>
                </a:path>
              </a:pathLst>
            </a:custGeom>
            <a:solidFill>
              <a:srgbClr val="FCB537"/>
            </a:solidFill>
          </p:spPr>
          <p:txBody>
            <a:bodyPr wrap="square" lIns="0" tIns="0" rIns="0" bIns="0" rtlCol="0"/>
            <a:lstStyle/>
            <a:p>
              <a:endParaRPr/>
            </a:p>
          </p:txBody>
        </p:sp>
      </p:grpSp>
      <p:pic>
        <p:nvPicPr>
          <p:cNvPr id="5" name="object 5">
            <a:extLst>
              <a:ext uri="{FF2B5EF4-FFF2-40B4-BE49-F238E27FC236}">
                <a16:creationId xmlns:a16="http://schemas.microsoft.com/office/drawing/2014/main" id="{0BF48E0E-B188-EC03-2EC2-E46B373ABC8F}"/>
              </a:ext>
            </a:extLst>
          </p:cNvPr>
          <p:cNvPicPr/>
          <p:nvPr/>
        </p:nvPicPr>
        <p:blipFill>
          <a:blip r:embed="rId4" cstate="print"/>
          <a:stretch>
            <a:fillRect/>
          </a:stretch>
        </p:blipFill>
        <p:spPr>
          <a:xfrm>
            <a:off x="498058" y="435545"/>
            <a:ext cx="410366" cy="410366"/>
          </a:xfrm>
          <a:prstGeom prst="rect">
            <a:avLst/>
          </a:prstGeom>
        </p:spPr>
      </p:pic>
      <p:sp>
        <p:nvSpPr>
          <p:cNvPr id="6" name="object 6">
            <a:extLst>
              <a:ext uri="{FF2B5EF4-FFF2-40B4-BE49-F238E27FC236}">
                <a16:creationId xmlns:a16="http://schemas.microsoft.com/office/drawing/2014/main" id="{4D6AB38E-8041-D94B-9241-B3E0AA2BF9E1}"/>
              </a:ext>
            </a:extLst>
          </p:cNvPr>
          <p:cNvSpPr txBox="1">
            <a:spLocks noGrp="1"/>
          </p:cNvSpPr>
          <p:nvPr>
            <p:ph type="title"/>
          </p:nvPr>
        </p:nvSpPr>
        <p:spPr>
          <a:xfrm>
            <a:off x="1056503" y="-102996"/>
            <a:ext cx="10524699" cy="1052917"/>
          </a:xfrm>
          <a:prstGeom prst="rect">
            <a:avLst/>
          </a:prstGeom>
        </p:spPr>
        <p:txBody>
          <a:bodyPr vert="horz" wrap="square" lIns="0" tIns="478854" rIns="0" bIns="0" rtlCol="0">
            <a:spAutoFit/>
          </a:bodyPr>
          <a:lstStyle/>
          <a:p>
            <a:pPr marL="12700">
              <a:lnSpc>
                <a:spcPct val="100000"/>
              </a:lnSpc>
              <a:spcBef>
                <a:spcPts val="100"/>
              </a:spcBef>
            </a:pPr>
            <a:r>
              <a:rPr lang="ru-RU" sz="3600">
                <a:solidFill>
                  <a:srgbClr val="273468"/>
                </a:solidFill>
                <a:latin typeface="Roboto Slab" pitchFamily="2" charset="0"/>
                <a:cs typeface="Times New Roman"/>
              </a:rPr>
              <a:t>Аттестация перед поездкой: вакцинация против полиомиелита</a:t>
            </a:r>
          </a:p>
        </p:txBody>
      </p:sp>
      <p:sp>
        <p:nvSpPr>
          <p:cNvPr id="7" name="object 7">
            <a:extLst>
              <a:ext uri="{FF2B5EF4-FFF2-40B4-BE49-F238E27FC236}">
                <a16:creationId xmlns:a16="http://schemas.microsoft.com/office/drawing/2014/main" id="{2A18C06C-FB5A-6DCA-410D-EF38244324C5}"/>
              </a:ext>
            </a:extLst>
          </p:cNvPr>
          <p:cNvSpPr txBox="1"/>
          <p:nvPr/>
        </p:nvSpPr>
        <p:spPr>
          <a:xfrm>
            <a:off x="1015992" y="1605833"/>
            <a:ext cx="6639697" cy="4361707"/>
          </a:xfrm>
          <a:prstGeom prst="rect">
            <a:avLst/>
          </a:prstGeom>
        </p:spPr>
        <p:txBody>
          <a:bodyPr vert="horz" wrap="square" lIns="0" tIns="12700" rIns="0" bIns="0" rtlCol="0">
            <a:spAutoFit/>
          </a:bodyPr>
          <a:lstStyle/>
          <a:p>
            <a:pPr marL="342900" marR="0" lvl="0"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Все лица в возрасте от 6 недель должны получить прививку против полиомиелита.</a:t>
            </a:r>
          </a:p>
          <a:p>
            <a:pPr marL="342900" marR="0" lvl="0"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Могут применяться некоторые исключения:</a:t>
            </a:r>
          </a:p>
          <a:p>
            <a:pPr marL="800100" marR="0" lvl="1"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если ребенок младше 6 недель;</a:t>
            </a:r>
          </a:p>
          <a:p>
            <a:pPr marL="800100" marR="0" lvl="1"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если вакцина не одобрена или не зарегистрирована для применения в возрастной группе данного человека;</a:t>
            </a:r>
          </a:p>
          <a:p>
            <a:pPr marL="800100" marR="0" lvl="1"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если человек попадает под исключение по медицинским показаниям.</a:t>
            </a:r>
          </a:p>
          <a:p>
            <a:pPr marL="342900" marR="0" lvl="0" indent="-342900">
              <a:lnSpc>
                <a:spcPct val="114000"/>
              </a:lnSpc>
              <a:spcBef>
                <a:spcPts val="0"/>
              </a:spcBef>
              <a:spcAft>
                <a:spcPts val="800"/>
              </a:spcAft>
              <a:buFont typeface="Wingdings" pitchFamily="2" charset="2"/>
              <a:buChar char="§"/>
            </a:pPr>
            <a:r>
              <a:rPr lang="ru-RU" sz="2000" dirty="0">
                <a:solidFill>
                  <a:schemeClr val="tx1">
                    <a:lumMod val="85000"/>
                    <a:lumOff val="15000"/>
                  </a:schemeClr>
                </a:solidFill>
                <a:effectLst/>
                <a:latin typeface="Roboto Condensed Light" panose="02000000000000000000" pitchFamily="2" charset="0"/>
                <a:ea typeface="Roboto Condensed Light" panose="02000000000000000000" pitchFamily="2" charset="0"/>
                <a:cs typeface="Calibri" panose="020F0502020204030204" pitchFamily="34" charset="0"/>
              </a:rPr>
              <a:t>Более подробную информацию см. на странице Vaccine Attestation программы U4U.</a:t>
            </a:r>
          </a:p>
        </p:txBody>
      </p:sp>
      <p:pic>
        <p:nvPicPr>
          <p:cNvPr id="10" name="Picture 9" descr="A blue and white circle with a white outline of a ambulance&#10;&#10;Description automatically generated">
            <a:extLst>
              <a:ext uri="{FF2B5EF4-FFF2-40B4-BE49-F238E27FC236}">
                <a16:creationId xmlns:a16="http://schemas.microsoft.com/office/drawing/2014/main" id="{633BFA5F-86EE-3777-0717-74C892DB08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2341" y="1299433"/>
            <a:ext cx="4559300" cy="4259133"/>
          </a:xfrm>
          <a:prstGeom prst="rect">
            <a:avLst/>
          </a:prstGeom>
        </p:spPr>
      </p:pic>
      <p:sp>
        <p:nvSpPr>
          <p:cNvPr id="8" name="TextBox 7">
            <a:extLst>
              <a:ext uri="{FF2B5EF4-FFF2-40B4-BE49-F238E27FC236}">
                <a16:creationId xmlns:a16="http://schemas.microsoft.com/office/drawing/2014/main" id="{C79D1C36-A6C5-09B6-66D8-E2DF5615387B}"/>
              </a:ext>
            </a:extLst>
          </p:cNvPr>
          <p:cNvSpPr txBox="1"/>
          <p:nvPr/>
        </p:nvSpPr>
        <p:spPr>
          <a:xfrm>
            <a:off x="111141" y="6620651"/>
            <a:ext cx="1809703" cy="261610"/>
          </a:xfrm>
          <a:prstGeom prst="rect">
            <a:avLst/>
          </a:prstGeom>
          <a:noFill/>
        </p:spPr>
        <p:txBody>
          <a:bodyPr wrap="square" rtlCol="0">
            <a:spAutoFit/>
          </a:bodyPr>
          <a:lstStyle/>
          <a:p>
            <a:pPr algn="l"/>
            <a:r>
              <a:rPr lang="ru-RU" sz="1050" i="1">
                <a:solidFill>
                  <a:schemeClr val="bg1"/>
                </a:solidFill>
                <a:latin typeface="Roboto Condensed Light" panose="02000000000000000000" pitchFamily="2" charset="0"/>
                <a:ea typeface="Roboto Condensed Light" panose="02000000000000000000" pitchFamily="2" charset="0"/>
              </a:rPr>
              <a:t>Last Updated: Feb. 9, 2024</a:t>
            </a:r>
          </a:p>
        </p:txBody>
      </p:sp>
      <p:sp>
        <p:nvSpPr>
          <p:cNvPr id="9" name="TextBox 8">
            <a:extLst>
              <a:ext uri="{FF2B5EF4-FFF2-40B4-BE49-F238E27FC236}">
                <a16:creationId xmlns:a16="http://schemas.microsoft.com/office/drawing/2014/main" id="{ADF2780D-DD3A-65D1-498C-C8FD1E12A084}"/>
              </a:ext>
            </a:extLst>
          </p:cNvPr>
          <p:cNvSpPr txBox="1"/>
          <p:nvPr/>
        </p:nvSpPr>
        <p:spPr>
          <a:xfrm>
            <a:off x="8305800" y="6557024"/>
            <a:ext cx="3886200" cy="253916"/>
          </a:xfrm>
          <a:prstGeom prst="rect">
            <a:avLst/>
          </a:prstGeom>
          <a:noFill/>
        </p:spPr>
        <p:txBody>
          <a:bodyPr wrap="square" rtlCol="0">
            <a:spAutoFit/>
          </a:bodyPr>
          <a:lstStyle/>
          <a:p>
            <a:pPr algn="r"/>
            <a:r>
              <a:rPr lang="ru-RU" sz="1050">
                <a:solidFill>
                  <a:schemeClr val="bg1"/>
                </a:solidFill>
                <a:latin typeface="Roboto Condensed Light" panose="02000000000000000000" pitchFamily="2" charset="0"/>
                <a:ea typeface="Roboto Condensed Light" panose="02000000000000000000" pitchFamily="2" charset="0"/>
              </a:rPr>
              <a:t>National Resource Center for Refugees, Immigrants and Migrants</a:t>
            </a:r>
          </a:p>
        </p:txBody>
      </p:sp>
    </p:spTree>
    <p:extLst>
      <p:ext uri="{BB962C8B-B14F-4D97-AF65-F5344CB8AC3E}">
        <p14:creationId xmlns:p14="http://schemas.microsoft.com/office/powerpoint/2010/main" val="157860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865</TotalTime>
  <Words>3134</Words>
  <Application>Microsoft Macintosh PowerPoint</Application>
  <PresentationFormat>Widescreen</PresentationFormat>
  <Paragraphs>185</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Roboto Condensed</vt:lpstr>
      <vt:lpstr>Roboto Condensed Light</vt:lpstr>
      <vt:lpstr>Roboto Slab</vt:lpstr>
      <vt:lpstr>Segoe UI</vt:lpstr>
      <vt:lpstr>Symbol</vt:lpstr>
      <vt:lpstr>Wingdings</vt:lpstr>
      <vt:lpstr>Office Theme</vt:lpstr>
      <vt:lpstr>PowerPoint Presentation</vt:lpstr>
      <vt:lpstr>Медицинские требования для сохранения статуса пароля в США по программе  «Единство ради Украины»  (Uniting for Ukraine) </vt:lpstr>
      <vt:lpstr>PowerPoint Presentation</vt:lpstr>
      <vt:lpstr>Что такое гуманитарный пароль?</vt:lpstr>
      <vt:lpstr>Медицинские требования программы U4U</vt:lpstr>
      <vt:lpstr>Медицинские требования  программы U4U</vt:lpstr>
      <vt:lpstr>Аттестация перед поездкой: вакцинация против кори</vt:lpstr>
      <vt:lpstr>Аттестация перед поездкой: вакцинация против COVID-19</vt:lpstr>
      <vt:lpstr>Аттестация перед поездкой: вакцинация против полиомиелита</vt:lpstr>
      <vt:lpstr>Аттестация в течение 90 дней после прибытия в США: скрининг на туберкулез</vt:lpstr>
      <vt:lpstr>Аттестация на Туберкулез</vt:lpstr>
      <vt:lpstr>Аттестация в течение 90 дней после прибытия в США: Вакцинация Против Полиомиелита</vt:lpstr>
      <vt:lpstr>Аттестация в течение 90 дней после прибытия в США: Вакцинация Против COVID-19</vt:lpstr>
      <vt:lpstr>Поиск Вакцин и Скрининга на Туберкулез</vt:lpstr>
      <vt:lpstr>Поиск Вакцин и Скрининга на Туберкулез</vt:lpstr>
      <vt:lpstr>Оплата Вакцинации и Скрининга</vt:lpstr>
      <vt:lpstr>Оплата Вакцинации и Скрининга</vt:lpstr>
      <vt:lpstr>Где Подтвердить Аттестацию?</vt:lpstr>
      <vt:lpstr>Что произойдет, если я не выполню требования?</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Wu</dc:creator>
  <cp:lastModifiedBy>Gladys Aguirre</cp:lastModifiedBy>
  <cp:revision>81</cp:revision>
  <dcterms:created xsi:type="dcterms:W3CDTF">2024-01-22T15:32:56Z</dcterms:created>
  <dcterms:modified xsi:type="dcterms:W3CDTF">2024-03-28T17:13:51Z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2023-05-09T00:00:00Z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2023-05-09T00:00:00Z</vt:filetime>
  </property>
</Properties>
</file>