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305" r:id="rId3"/>
    <p:sldId id="259" r:id="rId4"/>
    <p:sldId id="260" r:id="rId5"/>
    <p:sldId id="307" r:id="rId6"/>
    <p:sldId id="262" r:id="rId7"/>
    <p:sldId id="265" r:id="rId8"/>
    <p:sldId id="316" r:id="rId9"/>
    <p:sldId id="318" r:id="rId10"/>
    <p:sldId id="309" r:id="rId11"/>
    <p:sldId id="320" r:id="rId12"/>
    <p:sldId id="322" r:id="rId13"/>
    <p:sldId id="323" r:id="rId14"/>
    <p:sldId id="324" r:id="rId15"/>
    <p:sldId id="308" r:id="rId16"/>
    <p:sldId id="325" r:id="rId17"/>
    <p:sldId id="326" r:id="rId18"/>
    <p:sldId id="327" r:id="rId19"/>
    <p:sldId id="328" r:id="rId20"/>
    <p:sldId id="314"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3A1"/>
    <a:srgbClr val="273070"/>
    <a:srgbClr val="009A9E"/>
    <a:srgbClr val="4A4A4B"/>
    <a:srgbClr val="0B2C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143" autoAdjust="0"/>
  </p:normalViewPr>
  <p:slideViewPr>
    <p:cSldViewPr>
      <p:cViewPr>
        <p:scale>
          <a:sx n="97" d="100"/>
          <a:sy n="97" d="100"/>
        </p:scale>
        <p:origin x="1608" y="14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A21FC87-1003-0F40-9EE1-A76184CA4785}" type="datetimeFigureOut">
              <a:rPr lang="en-US" smtClean="0"/>
              <a:t>2/9/24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7B1DD34-5FC2-A74C-A904-E3786CAF0A04}" type="slidenum">
              <a:rPr lang="en-US" smtClean="0"/>
              <a:t>‹#›</a:t>
            </a:fld>
            <a:endParaRPr lang="en-US"/>
          </a:p>
        </p:txBody>
      </p:sp>
    </p:spTree>
    <p:extLst>
      <p:ext uri="{BB962C8B-B14F-4D97-AF65-F5344CB8AC3E}">
        <p14:creationId xmlns:p14="http://schemas.microsoft.com/office/powerpoint/2010/main" val="382953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VRL@rescue.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findahealthcenter.hrsa.gov/"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icaid.gov/medicaid/benefit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edicaid.gov/medicaid/benefits/mandatory-optional-medicaid-benefits/index.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scis.gov/humanitarian/uniting-for-ukraine/uniting-for-ukraine-vaccine-attestation-russi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scis.gov/humanitarian/atestaciya-vakci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B1DD34-5FC2-A74C-A904-E3786CAF0A04}" type="slidenum">
              <a:rPr lang="en-US" smtClean="0"/>
              <a:t>1</a:t>
            </a:fld>
            <a:endParaRPr lang="en-US"/>
          </a:p>
        </p:txBody>
      </p:sp>
    </p:spTree>
    <p:extLst>
      <p:ext uri="{BB962C8B-B14F-4D97-AF65-F5344CB8AC3E}">
        <p14:creationId xmlns:p14="http://schemas.microsoft.com/office/powerpoint/2010/main" val="7000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Tuberculosis is an airborne disease that can cause severe illness and death. The Government requires Ukrainian humanitarian parolees two years and older to be screened for Tuberculosis within 90 days after arriving to the U.S. This screening must be completed using an interferon-gamma release assay (IGRA) blood test. When you make your screening appointment, make sure to ask for an IGRA blood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Children under two years old qualify for an exception to this health requirement.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10</a:t>
            </a:fld>
            <a:endParaRPr lang="en-US"/>
          </a:p>
        </p:txBody>
      </p:sp>
    </p:spTree>
    <p:extLst>
      <p:ext uri="{BB962C8B-B14F-4D97-AF65-F5344CB8AC3E}">
        <p14:creationId xmlns:p14="http://schemas.microsoft.com/office/powerpoint/2010/main" val="79860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After you complete the IGRA blood test, you will receive your test results. Based on these results, you will need to attest to one of three things: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test result was negative</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This means you do not have tuberculosis.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test result was indeterminate</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This means the blood test results came back uncertain. If this happens, on the attestation, you will need to agree to have more testing and follow-up with a medical professional. The place where you got tested will tell you what steps to take next.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test result was positive</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This means you tested positive for tuberculosis. If this happens, you will need to get a chest x-ray to see if the tuberculosis is active or not. If you receive a positive test result, you must attest that you will get treated and follow medical recommendations.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It is important to keep a copy of all test results and documentation to prove that you have followed all the recommended testing and treatment.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11</a:t>
            </a:fld>
            <a:endParaRPr lang="en-US"/>
          </a:p>
        </p:txBody>
      </p:sp>
    </p:spTree>
    <p:extLst>
      <p:ext uri="{BB962C8B-B14F-4D97-AF65-F5344CB8AC3E}">
        <p14:creationId xmlns:p14="http://schemas.microsoft.com/office/powerpoint/2010/main" val="336070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B55CC-36D4-398D-1A71-D1C39C5D0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1F903-0233-A729-935A-5D74A16D3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0B740-0DA9-FE0F-811C-8B1F44373ADC}"/>
              </a:ext>
            </a:extLst>
          </p:cNvPr>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Polio is a severe illness that can cause long-term disability or even death. To ensure that Polio remains under control in the U.S., the Government requires Ukrainian humanitarian parolees over the age of 6 weeks to receive the Polio vaccine prior to arrival to the U.S. However, if your baby was too young to be vaccinated prior to travel or if the vaccine was not approved or licensed for use where you were residing, they must have attestation completed confirming that they have been vaccinated against Polio within 90 days after arriving to the U.S. Some exceptions may apply to this requirement. For more information, please see the Uniting for Ukraine Vaccine Attestation page on the USCIS website.</a:t>
            </a:r>
          </a:p>
          <a:p>
            <a:pPr marL="0" marR="0">
              <a:spcBef>
                <a:spcPts val="0"/>
              </a:spcBef>
              <a:spcAft>
                <a:spcPts val="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Polio vaccines are safe and effective. They are available at pharmacies and many medical clinics in the 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EA0BC44-C116-D7DE-5B8F-1607575E1B20}"/>
              </a:ext>
            </a:extLst>
          </p:cNvPr>
          <p:cNvSpPr>
            <a:spLocks noGrp="1"/>
          </p:cNvSpPr>
          <p:nvPr>
            <p:ph type="sldNum" sz="quarter" idx="5"/>
          </p:nvPr>
        </p:nvSpPr>
        <p:spPr/>
        <p:txBody>
          <a:bodyPr/>
          <a:lstStyle/>
          <a:p>
            <a:fld id="{F7B1DD34-5FC2-A74C-A904-E3786CAF0A04}" type="slidenum">
              <a:rPr lang="en-US" smtClean="0"/>
              <a:t>12</a:t>
            </a:fld>
            <a:endParaRPr lang="en-US"/>
          </a:p>
        </p:txBody>
      </p:sp>
    </p:spTree>
    <p:extLst>
      <p:ext uri="{BB962C8B-B14F-4D97-AF65-F5344CB8AC3E}">
        <p14:creationId xmlns:p14="http://schemas.microsoft.com/office/powerpoint/2010/main" val="295052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74769-C59C-8F59-4D9F-91ECA7A96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394FE-40D0-CE82-F56C-CA1CBB44B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4D453-F9BE-EC34-9959-E50F35D1B546}"/>
              </a:ext>
            </a:extLst>
          </p:cNvPr>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As discussed earlier, all individuals six months and older must complete at least one dose of a U.S. Food and Drug Administration (FDA) or World Health Organization Emergency Use Listing (WHO EUL) approved COVID-19 vaccine pre-travel. However, children too young to be vaccinated before arriving to the U.S. and individuals who were residing in places where the COVID-19 vaccine was not approved or licensed for their age group, must start their COVID-19 vaccine series within 90 days of arrival to the U.S., or when they reach the eligible age (6 months). Everyone must also attest that they will complete the recommended primary vaccine series according to current Centers for Disease Control and Prevention (CDC) guidelines after arriving to the U.S. Some exceptions may apply to this requirement. For more information, please see the Uniting for Ukraine Vaccine Attestation page on the USCIS website.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880210-0EF8-BD14-0BBF-8618BE7818F4}"/>
              </a:ext>
            </a:extLst>
          </p:cNvPr>
          <p:cNvSpPr>
            <a:spLocks noGrp="1"/>
          </p:cNvSpPr>
          <p:nvPr>
            <p:ph type="sldNum" sz="quarter" idx="5"/>
          </p:nvPr>
        </p:nvSpPr>
        <p:spPr/>
        <p:txBody>
          <a:bodyPr/>
          <a:lstStyle/>
          <a:p>
            <a:fld id="{F7B1DD34-5FC2-A74C-A904-E3786CAF0A04}" type="slidenum">
              <a:rPr lang="en-US" smtClean="0"/>
              <a:t>13</a:t>
            </a:fld>
            <a:endParaRPr lang="en-US"/>
          </a:p>
        </p:txBody>
      </p:sp>
    </p:spTree>
    <p:extLst>
      <p:ext uri="{BB962C8B-B14F-4D97-AF65-F5344CB8AC3E}">
        <p14:creationId xmlns:p14="http://schemas.microsoft.com/office/powerpoint/2010/main" val="160493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There are several places you can go to get needed vaccines or to get your TB test.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Ask your caseworker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Contact the Virtual Resettlement Line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Call (212) 551-3010 (available Monday-Friday, 9 am - 5 pm EST) or email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VRL@rescue.org</a:t>
            </a: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Find a Federally Qualified Health Center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https://findahealthcenter.hrsa.gov/</a:t>
            </a: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Call 2-1-1, a phone number for information and referrals to local community services.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If you don’t speak English, say, “No English. I need a Ukrainian interpreter.”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Then, wait on the line. It may take a few minutes.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15</a:t>
            </a:fld>
            <a:endParaRPr lang="en-US"/>
          </a:p>
        </p:txBody>
      </p:sp>
    </p:spTree>
    <p:extLst>
      <p:ext uri="{BB962C8B-B14F-4D97-AF65-F5344CB8AC3E}">
        <p14:creationId xmlns:p14="http://schemas.microsoft.com/office/powerpoint/2010/main" val="95030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D9477-5C49-BD55-B13B-494BF648F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AE9CA-A66F-E28F-6F38-46C19F549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10E52-0F75-DAA9-C76B-01161B7E7377}"/>
              </a:ext>
            </a:extLst>
          </p:cNvPr>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Most Ukrainians who have come to the U.S. through the U4U program have government health insurance called Medicaid. Medicaid is a type of health insurance the U.S. government provides for people who may qualify for free or low-cost medical care. Once you receive your insurance card number, you can schedule an appointment with a primary care physician and get a referral for a vaccine or screening.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However, there are some exceptions to this. Some Ukrainians who have come to the U.S. under the U4U program may no longer have Medicaid because they have gotten a job and earn too much money to qualify for government health insurance. In addition, if you came to the U.S. after October 1, 2023, you are not eligible for the Office of Refugee Resettlement (ORR) benefits, which includes Medicaid. There are some exceptions so speak to your caseworker for more information.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Even if you don’t have Medicaid, there are several options. Most Federally Qualified Health Centers have services that are free or at significantly reduced costs. You can also check with your caseworker to learn about local available options. You may also consider calling the Virtual Resettlement Line or 2-1-1.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COVID-19 vaccines </a:t>
            </a: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can</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be free, depending on where you live and if you have insurance. Ask your caseworker if you can get a free vaccine and where to get vaccinated.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Tuberculosis (TB) tests can be done at a primary care facility, a refugee clinic, a state health department clinic, or a diagnostic laboratory. If you need a doctor’s referral, you can obtain it from your primary care physician under Medicaid. Your insurance may cover the test. If you do not have health insurance, a test will cost between $80 and $200. You may be able to find lower-cost tests at community clinics or health departments near you.</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For facilitators: Optional coverage for Medicaid varies </a:t>
            </a:r>
            <a:r>
              <a:rPr lang="en-US"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hlinkClick r:id="rId3"/>
              </a:rPr>
              <a:t>per state (https://www.medicaid.gov/medicaid/benefits/index.html).</a:t>
            </a: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Your script for mandatory coverage can be tailored using the </a:t>
            </a:r>
            <a:r>
              <a:rPr lang="en-US"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hlinkClick r:id="rId4"/>
              </a:rPr>
              <a:t>complete benefits list</a:t>
            </a:r>
            <a:r>
              <a:rPr lang="en-US"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(https://www.medicaid.gov/medicaid/benefits/mandatory-optional-medicaid-benefits/index.html)</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89DE2E-488A-08FD-740B-11704F2282CA}"/>
              </a:ext>
            </a:extLst>
          </p:cNvPr>
          <p:cNvSpPr>
            <a:spLocks noGrp="1"/>
          </p:cNvSpPr>
          <p:nvPr>
            <p:ph type="sldNum" sz="quarter" idx="5"/>
          </p:nvPr>
        </p:nvSpPr>
        <p:spPr/>
        <p:txBody>
          <a:bodyPr/>
          <a:lstStyle/>
          <a:p>
            <a:fld id="{F7B1DD34-5FC2-A74C-A904-E3786CAF0A04}" type="slidenum">
              <a:rPr lang="en-US" smtClean="0"/>
              <a:t>17</a:t>
            </a:fld>
            <a:endParaRPr lang="en-US"/>
          </a:p>
        </p:txBody>
      </p:sp>
    </p:spTree>
    <p:extLst>
      <p:ext uri="{BB962C8B-B14F-4D97-AF65-F5344CB8AC3E}">
        <p14:creationId xmlns:p14="http://schemas.microsoft.com/office/powerpoint/2010/main" val="52789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You can attest to completing these requirements online in your USCIS account.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Confirming that you have completed all health requirements is simple. You only need to log into your USCIS online account, where you will find the form to confirm that you have completed the health requirements.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For facilitators: A preview of the attestation options can be found in </a:t>
            </a:r>
            <a:r>
              <a:rPr lang="en-US"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English</a:t>
            </a: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r>
              <a:rPr lang="en-US"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Ukrainian</a:t>
            </a: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and </a:t>
            </a:r>
            <a:r>
              <a:rPr lang="en-US"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Russian</a:t>
            </a: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When conducting the presentation, you should demonstrate the preview.</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English: https://www.uscis.gov/humanitarian/uniting-for-ukraine/uniting-for-ukraine-vaccine-attestation</a:t>
            </a:r>
          </a:p>
          <a:p>
            <a:pPr marL="0" marR="0">
              <a:spcBef>
                <a:spcPts val="0"/>
              </a:spcBef>
              <a:spcAft>
                <a:spcPts val="0"/>
              </a:spcAft>
            </a:pP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Ukrainian: https://www.uscis.gov/humanitarian/atestaciya-vakcin</a:t>
            </a:r>
          </a:p>
          <a:p>
            <a:pPr marL="0" marR="0">
              <a:spcBef>
                <a:spcPts val="0"/>
              </a:spcBef>
              <a:spcAft>
                <a:spcPts val="0"/>
              </a:spcAft>
            </a:pP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Russian: https://www.uscis.gov/humanitarian/uniting-for-ukraine/uniting-for-ukraine-vaccine-attestation-russian</a:t>
            </a:r>
            <a:endParaRPr lang="en-US" sz="1800" i="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18</a:t>
            </a:fld>
            <a:endParaRPr lang="en-US"/>
          </a:p>
        </p:txBody>
      </p:sp>
    </p:spTree>
    <p:extLst>
      <p:ext uri="{BB962C8B-B14F-4D97-AF65-F5344CB8AC3E}">
        <p14:creationId xmlns:p14="http://schemas.microsoft.com/office/powerpoint/2010/main" val="36412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Right now, the U.S. Government is mostly taking people’s word for whether they have fulfilled the requirements for U4U. However, this could change at any time. If someone did not complete the requirements, it could put their humanitarian parole at risk. If someone lied and the government found out, it could also put their humanitarian parole, or any future application for asylum or any other immigration benefit, at risk. While it is uncertain what the government might do if they found out someone was untruthful or did not meet the requirements, there is a risk that it could result in the termination of parole or denial of subsequent applications for immigration benefits.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7B1DD34-5FC2-A74C-A904-E3786CAF0A04}" type="slidenum">
              <a:rPr lang="en-US" smtClean="0"/>
              <a:t>19</a:t>
            </a:fld>
            <a:endParaRPr lang="en-US"/>
          </a:p>
        </p:txBody>
      </p:sp>
    </p:spTree>
    <p:extLst>
      <p:ext uri="{BB962C8B-B14F-4D97-AF65-F5344CB8AC3E}">
        <p14:creationId xmlns:p14="http://schemas.microsoft.com/office/powerpoint/2010/main" val="147273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2</a:t>
            </a:fld>
            <a:endParaRPr lang="en-US"/>
          </a:p>
        </p:txBody>
      </p:sp>
    </p:spTree>
    <p:extLst>
      <p:ext uri="{BB962C8B-B14F-4D97-AF65-F5344CB8AC3E}">
        <p14:creationId xmlns:p14="http://schemas.microsoft.com/office/powerpoint/2010/main" val="239557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3</a:t>
            </a:fld>
            <a:endParaRPr lang="en-US"/>
          </a:p>
        </p:txBody>
      </p:sp>
    </p:spTree>
    <p:extLst>
      <p:ext uri="{BB962C8B-B14F-4D97-AF65-F5344CB8AC3E}">
        <p14:creationId xmlns:p14="http://schemas.microsoft.com/office/powerpoint/2010/main" val="88348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Humanitarian Parole allows some people from other countries experiencing crisis or conflict to come to the U.S. and stay for a set period of time. In April 2022, the U.S. Government created a program to allow Ukrainians displaced by the war in Ukraine to apply for humanitarian parole and come to the U.S. for two years. That program is called Uniting for Ukraine (U4U).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U4U program requires everyone who comes to the U.S. through the program to complete three health requirements. It is essential to meet these health requirements because not doing so will put your status at risk.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7B1DD34-5FC2-A74C-A904-E3786CAF0A04}" type="slidenum">
              <a:rPr lang="en-US" smtClean="0"/>
              <a:t>4</a:t>
            </a:fld>
            <a:endParaRPr lang="en-US"/>
          </a:p>
        </p:txBody>
      </p:sp>
    </p:spTree>
    <p:extLst>
      <p:ext uri="{BB962C8B-B14F-4D97-AF65-F5344CB8AC3E}">
        <p14:creationId xmlns:p14="http://schemas.microsoft.com/office/powerpoint/2010/main" val="26959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5</a:t>
            </a:fld>
            <a:endParaRPr lang="en-US"/>
          </a:p>
        </p:txBody>
      </p:sp>
    </p:spTree>
    <p:extLst>
      <p:ext uri="{BB962C8B-B14F-4D97-AF65-F5344CB8AC3E}">
        <p14:creationId xmlns:p14="http://schemas.microsoft.com/office/powerpoint/2010/main" val="94299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Prior to entering the U.S. through the U4U program, you are required to confirm that you have been vaccinated against Measles, Polio, and have received at least one dose of the COVID-19 vaccine. Once you have been paroled into the U.S. under U4U, you must complete a second medical attestation in your U.S. Citizenship and Immigration Services (USCIS) account within 90 days of arrival. Here, you will need to attest that you have completed the Tuberculosis screening, specifically the interferon-gamma release assay (IGRA) blood test, as well as the second dose of the COVID-19 vaccine (if you haven’t received it already).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Some exceptions may apply to these requirements. For more information, please see the Uniting for Ukraine Vaccine Attestation page on the USCIS website, available in English, Ukrainian, and Russian.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6</a:t>
            </a:fld>
            <a:endParaRPr lang="en-US"/>
          </a:p>
        </p:txBody>
      </p:sp>
    </p:spTree>
    <p:extLst>
      <p:ext uri="{BB962C8B-B14F-4D97-AF65-F5344CB8AC3E}">
        <p14:creationId xmlns:p14="http://schemas.microsoft.com/office/powerpoint/2010/main" val="386281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E101A"/>
                </a:solidFill>
                <a:effectLst/>
                <a:latin typeface="Calibri" panose="020F0502020204030204" pitchFamily="34" charset="0"/>
                <a:ea typeface="Calibri" panose="020F0502020204030204" pitchFamily="34" charset="0"/>
              </a:rPr>
              <a:t>Measles is a very contagious virus that can lead to respiratory illness and complications. Symptoms often include, but are not limited to, high fever, cough, runny nose, and rash. Measles can be dangerous, especially for babies and young children. To prevent the spread of Measles, the Measles vaccine is a pre-travel health requirement. Prior to coming to the U.S., all individuals who are 12 months and older will need to attest that they have received at least one dose of the Measles vaccine. Some exceptions may apply to this requirement. For more information, please see the Uniting for Ukraine Vaccine Attestation page on the USCIS website.</a:t>
            </a:r>
            <a:r>
              <a:rPr lang="en-US" dirty="0">
                <a:effectLst/>
              </a:rPr>
              <a:t> </a:t>
            </a:r>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7</a:t>
            </a:fld>
            <a:endParaRPr lang="en-US"/>
          </a:p>
        </p:txBody>
      </p:sp>
    </p:spTree>
    <p:extLst>
      <p:ext uri="{BB962C8B-B14F-4D97-AF65-F5344CB8AC3E}">
        <p14:creationId xmlns:p14="http://schemas.microsoft.com/office/powerpoint/2010/main" val="170295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Over 1 million people have died of COVID-19 in the U.S. To help protect the public, the U.S. Government requires Ukrainians with humanitarian parole to be vaccinated for COVID-19. This means all individuals six months and older must complete at least one dose of a U.S. Food and Drug Administration (FDA) or World Health Organization Emergency Use Listing (WHO EUL) approved COVID-19 vaccine. Children too young to be vaccinated before arriving to the U.S. must start their COVID-19 vaccine series within 90 days of arrival to the U.S., or when they reach the eligible age (6 months). Some exceptions may apply to this requirement. For more information, please see the Uniting for Ukraine Vaccine Attestation page on the USCIS website.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Over 12.7 billion people around the world have gotten the COVID-19 vaccine. It is safe and effective at reducing serious illness and death. COVID-19 vaccines are available at pharmacies and many medical clinics in the 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8</a:t>
            </a:fld>
            <a:endParaRPr lang="en-US"/>
          </a:p>
        </p:txBody>
      </p:sp>
    </p:spTree>
    <p:extLst>
      <p:ext uri="{BB962C8B-B14F-4D97-AF65-F5344CB8AC3E}">
        <p14:creationId xmlns:p14="http://schemas.microsoft.com/office/powerpoint/2010/main" val="287430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Polio is a severe illness that can cause long-term disability or even death. To ensure that Polio remains under control in the U.S., the Government requires Ukrainian humanitarian parolees over the age of 6 weeks to receive the Polio vaccine prior to arrival to the U.S. Babies too young to be vaccinated prior to travel must have attestation completed confirming that they have been vaccinated against Polio within 90 days after arriving to the U.S. Some exceptions may apply to this requirement. For more information, please see the Uniting for Ukraine Vaccine Attestation page on the USCIS website.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Polio vaccines are safe and effective. They are available at pharmacies and many medical clinics in the 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9</a:t>
            </a:fld>
            <a:endParaRPr lang="en-US"/>
          </a:p>
        </p:txBody>
      </p:sp>
    </p:spTree>
    <p:extLst>
      <p:ext uri="{BB962C8B-B14F-4D97-AF65-F5344CB8AC3E}">
        <p14:creationId xmlns:p14="http://schemas.microsoft.com/office/powerpoint/2010/main" val="41784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1811" y="1362248"/>
            <a:ext cx="9563100" cy="553998"/>
          </a:xfrm>
          <a:prstGeom prst="rect">
            <a:avLst/>
          </a:prstGeom>
        </p:spPr>
        <p:txBody>
          <a:bodyPr wrap="square" lIns="0" tIns="0" rIns="0" bIns="0">
            <a:spAutoFit/>
          </a:bodyPr>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sz="2400" b="0" i="0">
                <a:solidFill>
                  <a:srgbClr val="003765"/>
                </a:solidFill>
                <a:latin typeface="Roboto Condensed" panose="02000000000000000000"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body" idx="1"/>
          </p:nvPr>
        </p:nvSpPr>
        <p:spPr/>
        <p:txBody>
          <a:bodyPr lIns="0" tIns="0" rIns="0" bIns="0"/>
          <a:lstStyle>
            <a:lvl1pPr>
              <a:defRPr sz="2400" b="0" i="0">
                <a:solidFill>
                  <a:srgbClr val="003765"/>
                </a:solidFill>
                <a:latin typeface="Roboto Condensed" panose="02000000000000000000"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b="0" i="0">
                <a:latin typeface="Roboto Condensed" panose="02000000000000000000" pitchFamily="2" charset="0"/>
              </a:defRPr>
            </a:lvl1pPr>
          </a:lstStyle>
          <a:p>
            <a:endParaRPr dirty="0"/>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b="0" i="0">
                <a:latin typeface="Roboto Condensed" panose="02000000000000000000" pitchFamily="2"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6298" y="287832"/>
            <a:ext cx="10524699" cy="553998"/>
          </a:xfrm>
          <a:prstGeom prst="rect">
            <a:avLst/>
          </a:prstGeom>
        </p:spPr>
        <p:txBody>
          <a:bodyPr wrap="square" lIns="0" tIns="0" rIns="0" bIns="0">
            <a:spAutoFit/>
          </a:bodyPr>
          <a:lstStyle>
            <a:lvl1pPr>
              <a:defRPr sz="3600" b="0" i="0">
                <a:solidFill>
                  <a:schemeClr val="bg1"/>
                </a:solidFill>
                <a:latin typeface="Arial"/>
                <a:cs typeface="Arial"/>
              </a:defRPr>
            </a:lvl1pPr>
          </a:lstStyle>
          <a:p>
            <a:endParaRPr dirty="0"/>
          </a:p>
        </p:txBody>
      </p:sp>
      <p:sp>
        <p:nvSpPr>
          <p:cNvPr id="3" name="Holder 3"/>
          <p:cNvSpPr>
            <a:spLocks noGrp="1"/>
          </p:cNvSpPr>
          <p:nvPr>
            <p:ph type="body" idx="1"/>
          </p:nvPr>
        </p:nvSpPr>
        <p:spPr>
          <a:xfrm>
            <a:off x="617774" y="1838831"/>
            <a:ext cx="5783580" cy="369332"/>
          </a:xfrm>
          <a:prstGeom prst="rect">
            <a:avLst/>
          </a:prstGeom>
        </p:spPr>
        <p:txBody>
          <a:bodyPr wrap="square" lIns="0" tIns="0" rIns="0" bIns="0">
            <a:spAutoFit/>
          </a:bodyPr>
          <a:lstStyle>
            <a:lvl1pPr>
              <a:defRPr sz="2400" b="1" i="0">
                <a:solidFill>
                  <a:srgbClr val="003765"/>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1225" y="6466763"/>
            <a:ext cx="451484" cy="153888"/>
          </a:xfrm>
          <a:prstGeom prst="rect">
            <a:avLst/>
          </a:prstGeom>
        </p:spPr>
        <p:txBody>
          <a:bodyPr wrap="square" lIns="0" tIns="0" rIns="0" bIns="0">
            <a:spAutoFit/>
          </a:bodyPr>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Roboto Condensed" panose="02000000000000000000" pitchFamily="2" charset="0"/>
          <a:ea typeface="+mj-ea"/>
          <a:cs typeface="+mj-cs"/>
        </a:defRPr>
      </a:lvl1pPr>
    </p:titleStyle>
    <p:bodyStyle>
      <a:lvl1pPr marL="0">
        <a:defRPr b="0" i="0">
          <a:latin typeface="Roboto Condensed" panose="02000000000000000000" pitchFamily="2"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hyperlink" Target="https://findahealthcenter.hrsa.gov/" TargetMode="External"/><Relationship Id="rId5" Type="http://schemas.openxmlformats.org/officeDocument/2006/relationships/image" Target="../media/image15.png"/><Relationship Id="rId10" Type="http://schemas.openxmlformats.org/officeDocument/2006/relationships/hyperlink" Target="mailto:VRL@rescue.org" TargetMode="External"/><Relationship Id="rId4" Type="http://schemas.openxmlformats.org/officeDocument/2006/relationships/image" Target="../media/image4.png"/><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4.svg"/><Relationship Id="rId4" Type="http://schemas.openxmlformats.org/officeDocument/2006/relationships/image" Target="../media/image4.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erson and person standing together&#10;&#10;Description automatically generated">
            <a:extLst>
              <a:ext uri="{FF2B5EF4-FFF2-40B4-BE49-F238E27FC236}">
                <a16:creationId xmlns:a16="http://schemas.microsoft.com/office/drawing/2014/main" id="{F9D78DE3-B230-767A-E6EE-5D9492C5FECD}"/>
              </a:ext>
            </a:extLst>
          </p:cNvPr>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5596"/>
          <a:stretch/>
        </p:blipFill>
        <p:spPr>
          <a:xfrm>
            <a:off x="1" y="0"/>
            <a:ext cx="12191999" cy="6857970"/>
          </a:xfrm>
          <a:prstGeom prst="rect">
            <a:avLst/>
          </a:prstGeom>
          <a:noFill/>
        </p:spPr>
      </p:pic>
      <p:pic>
        <p:nvPicPr>
          <p:cNvPr id="2" name="object 2"/>
          <p:cNvPicPr/>
          <p:nvPr/>
        </p:nvPicPr>
        <p:blipFill>
          <a:blip r:embed="rId5" cstate="print">
            <a:alphaModFix amt="70000"/>
          </a:blip>
          <a:stretch>
            <a:fillRect/>
          </a:stretch>
        </p:blipFill>
        <p:spPr>
          <a:xfrm>
            <a:off x="1" y="-29"/>
            <a:ext cx="12191999" cy="6857999"/>
          </a:xfrm>
          <a:prstGeom prst="rect">
            <a:avLst/>
          </a:prstGeom>
        </p:spPr>
      </p:pic>
      <p:sp>
        <p:nvSpPr>
          <p:cNvPr id="19" name="object 7">
            <a:extLst>
              <a:ext uri="{FF2B5EF4-FFF2-40B4-BE49-F238E27FC236}">
                <a16:creationId xmlns:a16="http://schemas.microsoft.com/office/drawing/2014/main" id="{7C3CD9AE-CFAD-04DE-A610-4DEA95BBB47B}"/>
              </a:ext>
            </a:extLst>
          </p:cNvPr>
          <p:cNvSpPr txBox="1"/>
          <p:nvPr/>
        </p:nvSpPr>
        <p:spPr>
          <a:xfrm>
            <a:off x="4267200" y="3810000"/>
            <a:ext cx="3961129" cy="936154"/>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FFFFFF"/>
                </a:solidFill>
                <a:latin typeface="Roboto Slab" pitchFamily="2" charset="0"/>
                <a:ea typeface="Roboto Slab" pitchFamily="2" charset="0"/>
                <a:cs typeface="Times New Roman"/>
              </a:rPr>
              <a:t>Welcome!</a:t>
            </a:r>
            <a:endParaRPr sz="6000" dirty="0">
              <a:latin typeface="Roboto Slab" pitchFamily="2" charset="0"/>
              <a:ea typeface="Roboto Slab" pitchFamily="2" charset="0"/>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64986-0197-DD64-950A-721E015AF83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887F9F3-7305-A152-D31A-46B2E6624CA0}"/>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EC4D20CB-E0BA-F623-8174-2A6F67CBD382}"/>
              </a:ext>
            </a:extLst>
          </p:cNvPr>
          <p:cNvPicPr/>
          <p:nvPr/>
        </p:nvPicPr>
        <p:blipFill>
          <a:blip r:embed="rId4" cstate="print"/>
          <a:stretch>
            <a:fillRect/>
          </a:stretch>
        </p:blipFill>
        <p:spPr>
          <a:xfrm>
            <a:off x="972827" y="526002"/>
            <a:ext cx="410366" cy="410365"/>
          </a:xfrm>
          <a:prstGeom prst="rect">
            <a:avLst/>
          </a:prstGeom>
        </p:spPr>
      </p:pic>
      <p:sp>
        <p:nvSpPr>
          <p:cNvPr id="4" name="object 4">
            <a:extLst>
              <a:ext uri="{FF2B5EF4-FFF2-40B4-BE49-F238E27FC236}">
                <a16:creationId xmlns:a16="http://schemas.microsoft.com/office/drawing/2014/main" id="{7009558A-8945-DA8D-F342-2017129DB9EB}"/>
              </a:ext>
            </a:extLst>
          </p:cNvPr>
          <p:cNvSpPr txBox="1">
            <a:spLocks noGrp="1"/>
          </p:cNvSpPr>
          <p:nvPr>
            <p:ph type="title"/>
          </p:nvPr>
        </p:nvSpPr>
        <p:spPr>
          <a:xfrm>
            <a:off x="1575486" y="381000"/>
            <a:ext cx="10402329" cy="1367362"/>
          </a:xfrm>
          <a:prstGeom prst="rect">
            <a:avLst/>
          </a:prstGeom>
        </p:spPr>
        <p:txBody>
          <a:bodyPr vert="horz" wrap="square" lIns="0" tIns="12700" rIns="0" bIns="0" rtlCol="0">
            <a:spAutoFit/>
          </a:bodyPr>
          <a:lstStyle/>
          <a:p>
            <a:pPr marL="12700" marR="5080">
              <a:lnSpc>
                <a:spcPct val="114000"/>
              </a:lnSpc>
              <a:spcBef>
                <a:spcPts val="100"/>
              </a:spcBef>
            </a:pPr>
            <a:r>
              <a:rPr lang="en-US" sz="4000" dirty="0">
                <a:solidFill>
                  <a:srgbClr val="273070"/>
                </a:solidFill>
                <a:latin typeface="Roboto Slab" pitchFamily="2" charset="0"/>
                <a:cs typeface="Times New Roman"/>
              </a:rPr>
              <a:t>Attestation Within 90 Days After U.S. Arrival: Tuberculosis Screening</a:t>
            </a:r>
            <a:endParaRPr sz="4000" dirty="0">
              <a:solidFill>
                <a:srgbClr val="273070"/>
              </a:solidFill>
              <a:latin typeface="Roboto Slab" pitchFamily="2" charset="0"/>
              <a:cs typeface="Times New Roman"/>
            </a:endParaRPr>
          </a:p>
        </p:txBody>
      </p:sp>
      <p:sp>
        <p:nvSpPr>
          <p:cNvPr id="7" name="object 7">
            <a:extLst>
              <a:ext uri="{FF2B5EF4-FFF2-40B4-BE49-F238E27FC236}">
                <a16:creationId xmlns:a16="http://schemas.microsoft.com/office/drawing/2014/main" id="{D452B3F9-39DD-12E6-BEEE-C599089BA67E}"/>
              </a:ext>
            </a:extLst>
          </p:cNvPr>
          <p:cNvSpPr txBox="1"/>
          <p:nvPr/>
        </p:nvSpPr>
        <p:spPr>
          <a:xfrm>
            <a:off x="1575486" y="2133600"/>
            <a:ext cx="5892114" cy="3623556"/>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Everyone two years and older must complete a Tuberculosis (TB) screening within 90 days after arrival.</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914400" marR="0" lvl="1" indent="-457200">
              <a:lnSpc>
                <a:spcPct val="114000"/>
              </a:lnSpc>
              <a:spcBef>
                <a:spcPts val="0"/>
              </a:spcBef>
              <a:spcAft>
                <a:spcPts val="8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Interferon-gamma release assay (IGRA) blood test</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457200" marR="0" lvl="0" indent="-457200">
              <a:lnSpc>
                <a:spcPct val="114000"/>
              </a:lnSpc>
              <a:spcBef>
                <a:spcPts val="0"/>
              </a:spcBef>
              <a:spcAft>
                <a:spcPts val="8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Available at most public health and community health clinics.</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9" name="Picture 8" descr="A blue circle with a white line on it with a building and a cross on it&#10;&#10;Description automatically generated">
            <a:extLst>
              <a:ext uri="{FF2B5EF4-FFF2-40B4-BE49-F238E27FC236}">
                <a16:creationId xmlns:a16="http://schemas.microsoft.com/office/drawing/2014/main" id="{CAEE2961-62FE-B912-5C31-34B852860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6915" y="1925160"/>
            <a:ext cx="4660900" cy="4258009"/>
          </a:xfrm>
          <a:prstGeom prst="rect">
            <a:avLst/>
          </a:prstGeom>
        </p:spPr>
      </p:pic>
      <p:sp>
        <p:nvSpPr>
          <p:cNvPr id="6" name="TextBox 5">
            <a:extLst>
              <a:ext uri="{FF2B5EF4-FFF2-40B4-BE49-F238E27FC236}">
                <a16:creationId xmlns:a16="http://schemas.microsoft.com/office/drawing/2014/main" id="{7F41AB02-461A-C214-F7E2-CECA8A76ED3A}"/>
              </a:ext>
            </a:extLst>
          </p:cNvPr>
          <p:cNvSpPr txBox="1"/>
          <p:nvPr/>
        </p:nvSpPr>
        <p:spPr>
          <a:xfrm>
            <a:off x="953702" y="6620651"/>
            <a:ext cx="1809703" cy="261610"/>
          </a:xfrm>
          <a:prstGeom prst="rect">
            <a:avLst/>
          </a:prstGeom>
          <a:noFill/>
        </p:spPr>
        <p:txBody>
          <a:bodyPr wrap="square" rtlCol="0">
            <a:spAutoFit/>
          </a:bodyPr>
          <a:lstStyle/>
          <a:p>
            <a:pPr algn="l"/>
            <a:r>
              <a:rPr lang="en-US" sz="1050" i="1" dirty="0">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754A2066-E232-45F5-057D-8FC4E7807F6F}"/>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60246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1F2E2-5AF8-6A59-E2D9-D798D367A54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E7001E76-8678-9E85-E620-4CE7DDCD9CAB}"/>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CA3BFDBE-13B7-8FFB-0443-48F479F86B00}"/>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68B7FA16-1A59-B78C-9905-A37C2E3EFA49}"/>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4F3643B7-6AEE-DFA0-075B-59BEA71C933C}"/>
              </a:ext>
            </a:extLst>
          </p:cNvPr>
          <p:cNvPicPr/>
          <p:nvPr/>
        </p:nvPicPr>
        <p:blipFill>
          <a:blip r:embed="rId4" cstate="print"/>
          <a:stretch>
            <a:fillRect/>
          </a:stretch>
        </p:blipFill>
        <p:spPr>
          <a:xfrm>
            <a:off x="551115" y="650890"/>
            <a:ext cx="410366" cy="410366"/>
          </a:xfrm>
          <a:prstGeom prst="rect">
            <a:avLst/>
          </a:prstGeom>
        </p:spPr>
      </p:pic>
      <p:sp>
        <p:nvSpPr>
          <p:cNvPr id="6" name="object 6">
            <a:extLst>
              <a:ext uri="{FF2B5EF4-FFF2-40B4-BE49-F238E27FC236}">
                <a16:creationId xmlns:a16="http://schemas.microsoft.com/office/drawing/2014/main" id="{1DF7B06F-10AC-3411-BA07-FE19E0E7D87B}"/>
              </a:ext>
            </a:extLst>
          </p:cNvPr>
          <p:cNvSpPr txBox="1">
            <a:spLocks noGrp="1"/>
          </p:cNvSpPr>
          <p:nvPr>
            <p:ph type="title"/>
          </p:nvPr>
        </p:nvSpPr>
        <p:spPr>
          <a:xfrm>
            <a:off x="1109560" y="112349"/>
            <a:ext cx="10524699" cy="1052917"/>
          </a:xfrm>
          <a:prstGeom prst="rect">
            <a:avLst/>
          </a:prstGeom>
        </p:spPr>
        <p:txBody>
          <a:bodyPr vert="horz" wrap="square" lIns="0" tIns="478854" rIns="0" bIns="0" rtlCol="0">
            <a:spAutoFit/>
          </a:bodyPr>
          <a:lstStyle/>
          <a:p>
            <a:pPr marL="12700">
              <a:lnSpc>
                <a:spcPct val="100000"/>
              </a:lnSpc>
              <a:spcBef>
                <a:spcPts val="100"/>
              </a:spcBef>
            </a:pPr>
            <a:r>
              <a:rPr lang="en-US" sz="3600" dirty="0">
                <a:solidFill>
                  <a:srgbClr val="273070"/>
                </a:solidFill>
                <a:latin typeface="Roboto Slab" pitchFamily="2" charset="0"/>
                <a:cs typeface="Times New Roman"/>
              </a:rPr>
              <a:t>Tuberculosis Attestation</a:t>
            </a:r>
            <a:endParaRPr sz="3700" dirty="0">
              <a:latin typeface="Roboto Slab" pitchFamily="2" charset="0"/>
              <a:cs typeface="Times New Roman"/>
            </a:endParaRPr>
          </a:p>
        </p:txBody>
      </p:sp>
      <p:sp>
        <p:nvSpPr>
          <p:cNvPr id="7" name="object 7">
            <a:extLst>
              <a:ext uri="{FF2B5EF4-FFF2-40B4-BE49-F238E27FC236}">
                <a16:creationId xmlns:a16="http://schemas.microsoft.com/office/drawing/2014/main" id="{DD567077-0BA7-603D-0B85-F84C523DCF37}"/>
              </a:ext>
            </a:extLst>
          </p:cNvPr>
          <p:cNvSpPr txBox="1"/>
          <p:nvPr/>
        </p:nvSpPr>
        <p:spPr>
          <a:xfrm>
            <a:off x="1109560" y="1524000"/>
            <a:ext cx="10091840" cy="4497898"/>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Everyone two years and older will have to declare one of three IGRA blood test results: </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914400" marR="0" lvl="1" indent="-457200">
              <a:lnSpc>
                <a:spcPct val="114000"/>
              </a:lnSpc>
              <a:spcBef>
                <a:spcPts val="0"/>
              </a:spcBef>
              <a:spcAft>
                <a:spcPts val="800"/>
              </a:spcAft>
              <a:buFont typeface="Wingdings" pitchFamily="2" charset="2"/>
              <a:buChar char="§"/>
            </a:pPr>
            <a:r>
              <a:rPr lang="en-US" sz="2600" u="sng"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N</a:t>
            </a:r>
            <a:r>
              <a:rPr lang="en-US" sz="26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egative</a:t>
            </a: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914400" marR="0" lvl="1" indent="-457200">
              <a:lnSpc>
                <a:spcPct val="114000"/>
              </a:lnSpc>
              <a:spcBef>
                <a:spcPts val="0"/>
              </a:spcBef>
              <a:spcAft>
                <a:spcPts val="800"/>
              </a:spcAft>
              <a:buFont typeface="Wingdings" pitchFamily="2" charset="2"/>
              <a:buChar char="§"/>
            </a:pPr>
            <a:r>
              <a:rPr lang="en-US" sz="2600" u="sng"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I</a:t>
            </a:r>
            <a:r>
              <a:rPr lang="en-US" sz="26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ndeterminate (uncertain): </a:t>
            </a: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Agree to follow up with a doctor to complete any additional testing and treatment.</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914400" marR="0" lvl="1" indent="-457200">
              <a:lnSpc>
                <a:spcPct val="114000"/>
              </a:lnSpc>
              <a:spcBef>
                <a:spcPts val="0"/>
              </a:spcBef>
              <a:spcAft>
                <a:spcPts val="800"/>
              </a:spcAft>
              <a:buFont typeface="Wingdings" pitchFamily="2" charset="2"/>
              <a:buChar char="§"/>
            </a:pPr>
            <a:r>
              <a:rPr lang="en-US" sz="26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Positive</a:t>
            </a: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Agree to receive a chest x-ray, and if abnormal or other symptoms are present, to follow the isolation and treatment recommendations.</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457200" marR="0" lvl="0" indent="-457200">
              <a:lnSpc>
                <a:spcPct val="114000"/>
              </a:lnSpc>
              <a:spcBef>
                <a:spcPts val="0"/>
              </a:spcBef>
              <a:spcAft>
                <a:spcPts val="800"/>
              </a:spcAft>
              <a:buFont typeface="Wingdings" pitchFamily="2" charset="2"/>
              <a:buChar char="§"/>
            </a:pP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Please remember to keep all test results!</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7234BF5-9228-BF55-2EB3-1D4BD9891A6A}"/>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55C21FF3-0714-F50E-0191-D7A6B6BD8850}"/>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75653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288E-331C-7106-DBD9-E73C42C0705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051FE6C-45EB-2B6D-6451-DFE268E8A3FE}"/>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1718427E-DD95-1EF2-C3F9-A80AE37BD47F}"/>
              </a:ext>
            </a:extLst>
          </p:cNvPr>
          <p:cNvPicPr/>
          <p:nvPr/>
        </p:nvPicPr>
        <p:blipFill>
          <a:blip r:embed="rId4" cstate="print"/>
          <a:stretch>
            <a:fillRect/>
          </a:stretch>
        </p:blipFill>
        <p:spPr>
          <a:xfrm>
            <a:off x="972827" y="526002"/>
            <a:ext cx="410366" cy="410365"/>
          </a:xfrm>
          <a:prstGeom prst="rect">
            <a:avLst/>
          </a:prstGeom>
        </p:spPr>
      </p:pic>
      <p:sp>
        <p:nvSpPr>
          <p:cNvPr id="4" name="object 4">
            <a:extLst>
              <a:ext uri="{FF2B5EF4-FFF2-40B4-BE49-F238E27FC236}">
                <a16:creationId xmlns:a16="http://schemas.microsoft.com/office/drawing/2014/main" id="{4A5EAAA9-50E3-8499-096C-A06E60DFBDB2}"/>
              </a:ext>
            </a:extLst>
          </p:cNvPr>
          <p:cNvSpPr txBox="1">
            <a:spLocks noGrp="1"/>
          </p:cNvSpPr>
          <p:nvPr>
            <p:ph type="title"/>
          </p:nvPr>
        </p:nvSpPr>
        <p:spPr>
          <a:xfrm>
            <a:off x="1575486" y="381000"/>
            <a:ext cx="10239135" cy="1367362"/>
          </a:xfrm>
          <a:prstGeom prst="rect">
            <a:avLst/>
          </a:prstGeom>
        </p:spPr>
        <p:txBody>
          <a:bodyPr vert="horz" wrap="square" lIns="0" tIns="12700" rIns="0" bIns="0" rtlCol="0">
            <a:spAutoFit/>
          </a:bodyPr>
          <a:lstStyle/>
          <a:p>
            <a:pPr marL="12700" marR="5080">
              <a:lnSpc>
                <a:spcPct val="114000"/>
              </a:lnSpc>
              <a:spcBef>
                <a:spcPts val="100"/>
              </a:spcBef>
            </a:pPr>
            <a:r>
              <a:rPr lang="en-US" sz="4000" dirty="0">
                <a:solidFill>
                  <a:srgbClr val="273070"/>
                </a:solidFill>
                <a:latin typeface="Roboto Slab" pitchFamily="2" charset="0"/>
                <a:cs typeface="Times New Roman"/>
              </a:rPr>
              <a:t>Attestation Within 90 Days After U.S. Arrival: Polio Vaccine</a:t>
            </a:r>
            <a:endParaRPr sz="4000" dirty="0">
              <a:solidFill>
                <a:srgbClr val="273070"/>
              </a:solidFill>
              <a:latin typeface="Roboto Slab" pitchFamily="2" charset="0"/>
              <a:cs typeface="Times New Roman"/>
            </a:endParaRPr>
          </a:p>
        </p:txBody>
      </p:sp>
      <p:sp>
        <p:nvSpPr>
          <p:cNvPr id="7" name="object 7">
            <a:extLst>
              <a:ext uri="{FF2B5EF4-FFF2-40B4-BE49-F238E27FC236}">
                <a16:creationId xmlns:a16="http://schemas.microsoft.com/office/drawing/2014/main" id="{DA043292-26AF-E136-EDBE-BF3834A70BF7}"/>
              </a:ext>
            </a:extLst>
          </p:cNvPr>
          <p:cNvSpPr txBox="1"/>
          <p:nvPr/>
        </p:nvSpPr>
        <p:spPr>
          <a:xfrm>
            <a:off x="1540475" y="1847057"/>
            <a:ext cx="6196914" cy="4135748"/>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en-US" sz="25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This is a </a:t>
            </a:r>
            <a:r>
              <a:rPr lang="en-US" sz="2500" i="1"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pre-arrival requirement</a:t>
            </a:r>
            <a:r>
              <a:rPr lang="en-US" sz="25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for all individuals 6 weeks and older.</a:t>
            </a:r>
            <a:endParaRPr lang="en-US" sz="25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457200" marR="0" lvl="0" indent="-457200">
              <a:lnSpc>
                <a:spcPct val="114000"/>
              </a:lnSpc>
              <a:spcBef>
                <a:spcPts val="0"/>
              </a:spcBef>
              <a:spcAft>
                <a:spcPts val="800"/>
              </a:spcAft>
              <a:buFont typeface="Wingdings" pitchFamily="2" charset="2"/>
              <a:buChar char="§"/>
            </a:pPr>
            <a:r>
              <a:rPr lang="en-US" sz="25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If </a:t>
            </a:r>
            <a:r>
              <a:rPr lang="en-US" sz="25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an </a:t>
            </a:r>
            <a:r>
              <a:rPr lang="en-US" sz="25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individual was too young to receive the vaccine or if the vaccine was not approved for the age group, they must complete this vaccine within 90 days after arriving to the U.S. </a:t>
            </a:r>
            <a:endParaRPr lang="en-US" sz="25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457200" marR="0" lvl="0" indent="-457200">
              <a:lnSpc>
                <a:spcPct val="114000"/>
              </a:lnSpc>
              <a:spcBef>
                <a:spcPts val="0"/>
              </a:spcBef>
              <a:spcAft>
                <a:spcPts val="800"/>
              </a:spcAft>
              <a:buFont typeface="Wingdings" pitchFamily="2" charset="2"/>
              <a:buChar char="§"/>
            </a:pPr>
            <a:r>
              <a:rPr lang="en-US" sz="25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Some exceptions may apply (please see the USCIS U4U Vaccine Attestation page).</a:t>
            </a:r>
            <a:endParaRPr lang="en-US" sz="25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9" name="Picture 8" descr="A blue circle with a white line on it with a building and a cross on it&#10;&#10;Description automatically generated">
            <a:extLst>
              <a:ext uri="{FF2B5EF4-FFF2-40B4-BE49-F238E27FC236}">
                <a16:creationId xmlns:a16="http://schemas.microsoft.com/office/drawing/2014/main" id="{581F5BE9-0906-2F0D-9FA4-F59A2ED3C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6111" y="1910744"/>
            <a:ext cx="4660900" cy="4258009"/>
          </a:xfrm>
          <a:prstGeom prst="rect">
            <a:avLst/>
          </a:prstGeom>
        </p:spPr>
      </p:pic>
      <p:sp>
        <p:nvSpPr>
          <p:cNvPr id="6" name="TextBox 5">
            <a:extLst>
              <a:ext uri="{FF2B5EF4-FFF2-40B4-BE49-F238E27FC236}">
                <a16:creationId xmlns:a16="http://schemas.microsoft.com/office/drawing/2014/main" id="{182989AD-681A-E147-104B-60B6B5D004A3}"/>
              </a:ext>
            </a:extLst>
          </p:cNvPr>
          <p:cNvSpPr txBox="1"/>
          <p:nvPr/>
        </p:nvSpPr>
        <p:spPr>
          <a:xfrm>
            <a:off x="914400" y="6620651"/>
            <a:ext cx="1809703" cy="261610"/>
          </a:xfrm>
          <a:prstGeom prst="rect">
            <a:avLst/>
          </a:prstGeom>
          <a:noFill/>
        </p:spPr>
        <p:txBody>
          <a:bodyPr wrap="square" rtlCol="0">
            <a:spAutoFit/>
          </a:bodyPr>
          <a:lstStyle/>
          <a:p>
            <a:pPr algn="l"/>
            <a:r>
              <a:rPr lang="en-US" sz="1050" i="1" dirty="0">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44F91748-2838-7BE6-99AC-14C5A24C2413}"/>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51956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28F61-AD4D-0822-A4E7-FBC05EEDD65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0EDC7CB-A7FD-4C37-F8E8-12815F5C7E02}"/>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84997A37-0DE2-C18B-51B4-9BDCC1433590}"/>
              </a:ext>
            </a:extLst>
          </p:cNvPr>
          <p:cNvPicPr/>
          <p:nvPr/>
        </p:nvPicPr>
        <p:blipFill>
          <a:blip r:embed="rId4" cstate="print"/>
          <a:stretch>
            <a:fillRect/>
          </a:stretch>
        </p:blipFill>
        <p:spPr>
          <a:xfrm>
            <a:off x="1128317" y="456145"/>
            <a:ext cx="410366" cy="410365"/>
          </a:xfrm>
          <a:prstGeom prst="rect">
            <a:avLst/>
          </a:prstGeom>
        </p:spPr>
      </p:pic>
      <p:sp>
        <p:nvSpPr>
          <p:cNvPr id="4" name="object 4">
            <a:extLst>
              <a:ext uri="{FF2B5EF4-FFF2-40B4-BE49-F238E27FC236}">
                <a16:creationId xmlns:a16="http://schemas.microsoft.com/office/drawing/2014/main" id="{5F2AC27C-448B-AED5-BE3B-950F0BEE672D}"/>
              </a:ext>
            </a:extLst>
          </p:cNvPr>
          <p:cNvSpPr txBox="1">
            <a:spLocks noGrp="1"/>
          </p:cNvSpPr>
          <p:nvPr>
            <p:ph type="title"/>
          </p:nvPr>
        </p:nvSpPr>
        <p:spPr>
          <a:xfrm>
            <a:off x="1752600" y="244545"/>
            <a:ext cx="9629272" cy="1367362"/>
          </a:xfrm>
          <a:prstGeom prst="rect">
            <a:avLst/>
          </a:prstGeom>
        </p:spPr>
        <p:txBody>
          <a:bodyPr vert="horz" wrap="square" lIns="0" tIns="12700" rIns="0" bIns="0" rtlCol="0">
            <a:spAutoFit/>
          </a:bodyPr>
          <a:lstStyle/>
          <a:p>
            <a:pPr marL="12700" marR="5080">
              <a:lnSpc>
                <a:spcPct val="114000"/>
              </a:lnSpc>
              <a:spcBef>
                <a:spcPts val="100"/>
              </a:spcBef>
            </a:pPr>
            <a:r>
              <a:rPr lang="en-US" sz="4000" dirty="0">
                <a:solidFill>
                  <a:srgbClr val="273070"/>
                </a:solidFill>
                <a:latin typeface="Roboto Slab" pitchFamily="2" charset="0"/>
                <a:cs typeface="Times New Roman"/>
              </a:rPr>
              <a:t>Attestation Within 90 Days After U.S. Arrival: COVID-19 Vaccine</a:t>
            </a:r>
            <a:endParaRPr sz="4000" dirty="0">
              <a:solidFill>
                <a:srgbClr val="273070"/>
              </a:solidFill>
              <a:latin typeface="Roboto Slab" pitchFamily="2" charset="0"/>
              <a:cs typeface="Times New Roman"/>
            </a:endParaRPr>
          </a:p>
        </p:txBody>
      </p:sp>
      <p:sp>
        <p:nvSpPr>
          <p:cNvPr id="7" name="object 7">
            <a:extLst>
              <a:ext uri="{FF2B5EF4-FFF2-40B4-BE49-F238E27FC236}">
                <a16:creationId xmlns:a16="http://schemas.microsoft.com/office/drawing/2014/main" id="{0E72D655-A82F-E324-4F7A-4828E5B238E8}"/>
              </a:ext>
            </a:extLst>
          </p:cNvPr>
          <p:cNvSpPr txBox="1"/>
          <p:nvPr/>
        </p:nvSpPr>
        <p:spPr>
          <a:xfrm>
            <a:off x="1752600" y="1848094"/>
            <a:ext cx="3733800" cy="4820872"/>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anose="05000000000000000000" pitchFamily="2" charset="2"/>
              <a:buChar char="§"/>
            </a:pPr>
            <a:r>
              <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The first dose of the COVID-19 vaccine is a </a:t>
            </a:r>
            <a:r>
              <a:rPr lang="en-US" sz="2400" i="1"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pre-arrival requirement</a:t>
            </a:r>
            <a:r>
              <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for all individuals 6 months and older.</a:t>
            </a:r>
          </a:p>
          <a:p>
            <a:pPr marL="457200" indent="-457200">
              <a:lnSpc>
                <a:spcPct val="114000"/>
              </a:lnSpc>
              <a:spcAft>
                <a:spcPts val="800"/>
              </a:spcAft>
              <a:buFont typeface="Wingdings" pitchFamily="2" charset="2"/>
              <a:buChar char="§"/>
            </a:pPr>
            <a:r>
              <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All individuals must attest that they will complete the recommended primary vaccine series upon arrival to the U.S.</a:t>
            </a:r>
          </a:p>
          <a:p>
            <a:pPr marL="457200" marR="0" lvl="0" indent="-457200">
              <a:lnSpc>
                <a:spcPct val="114000"/>
              </a:lnSpc>
              <a:spcBef>
                <a:spcPts val="0"/>
              </a:spcBef>
              <a:spcAft>
                <a:spcPts val="800"/>
              </a:spcAft>
              <a:buFont typeface="Wingdings" pitchFamily="2" charset="2"/>
              <a:buChar char="§"/>
            </a:pPr>
            <a:endPar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endParaRPr>
          </a:p>
        </p:txBody>
      </p:sp>
      <p:sp>
        <p:nvSpPr>
          <p:cNvPr id="6" name="object 7">
            <a:extLst>
              <a:ext uri="{FF2B5EF4-FFF2-40B4-BE49-F238E27FC236}">
                <a16:creationId xmlns:a16="http://schemas.microsoft.com/office/drawing/2014/main" id="{4DFDC02A-E0F0-C0DD-6A0B-1D2703BBC622}"/>
              </a:ext>
            </a:extLst>
          </p:cNvPr>
          <p:cNvSpPr txBox="1"/>
          <p:nvPr/>
        </p:nvSpPr>
        <p:spPr>
          <a:xfrm>
            <a:off x="6295770" y="1789020"/>
            <a:ext cx="5413821" cy="3455241"/>
          </a:xfrm>
          <a:prstGeom prst="rect">
            <a:avLst/>
          </a:prstGeom>
        </p:spPr>
        <p:txBody>
          <a:bodyPr vert="horz" wrap="square" lIns="0" tIns="12700" rIns="0" bIns="0" rtlCol="0">
            <a:spAutoFit/>
          </a:bodyPr>
          <a:lstStyle/>
          <a:p>
            <a:pPr marL="473075" marR="0" lvl="0" indent="-473075">
              <a:lnSpc>
                <a:spcPct val="114000"/>
              </a:lnSpc>
              <a:spcBef>
                <a:spcPts val="0"/>
              </a:spcBef>
              <a:spcAft>
                <a:spcPts val="800"/>
              </a:spcAft>
              <a:buFont typeface="Wingdings" pitchFamily="2" charset="2"/>
              <a:buChar char="§"/>
            </a:pPr>
            <a:r>
              <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If individual was too young to receive the first dose or if the vaccine was not approved for the age group, they must receive the first dose within 90 days after arriving to the U.S. and complete the primary series.</a:t>
            </a:r>
            <a:endPar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473075" marR="0" lvl="0" indent="-473075">
              <a:lnSpc>
                <a:spcPct val="114000"/>
              </a:lnSpc>
              <a:spcBef>
                <a:spcPts val="0"/>
              </a:spcBef>
              <a:spcAft>
                <a:spcPts val="800"/>
              </a:spcAft>
              <a:buFont typeface="Wingdings" pitchFamily="2" charset="2"/>
              <a:buChar char="§"/>
            </a:pPr>
            <a:r>
              <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Some exceptions may apply (please see the USCIS U4U Vaccine Attestation page).</a:t>
            </a:r>
            <a:endPar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cxnSp>
        <p:nvCxnSpPr>
          <p:cNvPr id="10" name="Straight Connector 9">
            <a:extLst>
              <a:ext uri="{FF2B5EF4-FFF2-40B4-BE49-F238E27FC236}">
                <a16:creationId xmlns:a16="http://schemas.microsoft.com/office/drawing/2014/main" id="{6D89E9B9-8416-CF3A-9446-DC309E84E595}"/>
              </a:ext>
            </a:extLst>
          </p:cNvPr>
          <p:cNvCxnSpPr/>
          <p:nvPr/>
        </p:nvCxnSpPr>
        <p:spPr>
          <a:xfrm>
            <a:off x="5896231" y="1789020"/>
            <a:ext cx="0" cy="4535580"/>
          </a:xfrm>
          <a:prstGeom prst="line">
            <a:avLst/>
          </a:prstGeom>
          <a:ln w="50800">
            <a:solidFill>
              <a:srgbClr val="009A9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76E5B3-D279-FEBD-4FCA-EBC44363FD41}"/>
              </a:ext>
            </a:extLst>
          </p:cNvPr>
          <p:cNvSpPr txBox="1"/>
          <p:nvPr/>
        </p:nvSpPr>
        <p:spPr>
          <a:xfrm>
            <a:off x="914400" y="6620651"/>
            <a:ext cx="1809703" cy="261610"/>
          </a:xfrm>
          <a:prstGeom prst="rect">
            <a:avLst/>
          </a:prstGeom>
          <a:noFill/>
        </p:spPr>
        <p:txBody>
          <a:bodyPr wrap="square" rtlCol="0">
            <a:spAutoFit/>
          </a:bodyPr>
          <a:lstStyle/>
          <a:p>
            <a:pPr algn="l"/>
            <a:r>
              <a:rPr lang="en-US" sz="1050" i="1" dirty="0">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0E7F5940-C771-BA24-234D-758BACF78649}"/>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96318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141E-A777-09CB-687E-ABBB1832E0E8}"/>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625FBA36-DB12-F2B0-1432-CA61268056C1}"/>
              </a:ext>
            </a:extLst>
          </p:cNvPr>
          <p:cNvPicPr/>
          <p:nvPr/>
        </p:nvPicPr>
        <p:blipFill>
          <a:blip r:embed="rId2" cstate="print"/>
          <a:stretch>
            <a:fillRect/>
          </a:stretch>
        </p:blipFill>
        <p:spPr>
          <a:xfrm>
            <a:off x="558009" y="2699805"/>
            <a:ext cx="410366" cy="410365"/>
          </a:xfrm>
          <a:prstGeom prst="rect">
            <a:avLst/>
          </a:prstGeom>
        </p:spPr>
      </p:pic>
      <p:sp>
        <p:nvSpPr>
          <p:cNvPr id="4" name="object 4">
            <a:extLst>
              <a:ext uri="{FF2B5EF4-FFF2-40B4-BE49-F238E27FC236}">
                <a16:creationId xmlns:a16="http://schemas.microsoft.com/office/drawing/2014/main" id="{D619474D-98A6-6E2A-5030-02BB3504ABCC}"/>
              </a:ext>
            </a:extLst>
          </p:cNvPr>
          <p:cNvSpPr txBox="1">
            <a:spLocks noGrp="1"/>
          </p:cNvSpPr>
          <p:nvPr>
            <p:ph type="title"/>
          </p:nvPr>
        </p:nvSpPr>
        <p:spPr>
          <a:xfrm>
            <a:off x="1143000" y="2590800"/>
            <a:ext cx="4527550" cy="1367362"/>
          </a:xfrm>
          <a:prstGeom prst="rect">
            <a:avLst/>
          </a:prstGeom>
        </p:spPr>
        <p:txBody>
          <a:bodyPr vert="horz" wrap="square" lIns="0" tIns="12700" rIns="0" bIns="0" rtlCol="0">
            <a:spAutoFit/>
          </a:bodyPr>
          <a:lstStyle/>
          <a:p>
            <a:pPr marL="12700" marR="5080">
              <a:lnSpc>
                <a:spcPct val="114000"/>
              </a:lnSpc>
              <a:spcBef>
                <a:spcPts val="100"/>
              </a:spcBef>
            </a:pPr>
            <a:r>
              <a:rPr lang="en-US" sz="4000" dirty="0">
                <a:solidFill>
                  <a:srgbClr val="273468"/>
                </a:solidFill>
                <a:latin typeface="Roboto Slab" pitchFamily="2" charset="0"/>
                <a:cs typeface="Times New Roman"/>
              </a:rPr>
              <a:t>Finding Vaccines and TB Screening</a:t>
            </a:r>
            <a:endParaRPr sz="4000" dirty="0">
              <a:latin typeface="Roboto Slab" pitchFamily="2" charset="0"/>
              <a:cs typeface="Times New Roman"/>
            </a:endParaRPr>
          </a:p>
        </p:txBody>
      </p:sp>
      <p:pic>
        <p:nvPicPr>
          <p:cNvPr id="6" name="object 2">
            <a:extLst>
              <a:ext uri="{FF2B5EF4-FFF2-40B4-BE49-F238E27FC236}">
                <a16:creationId xmlns:a16="http://schemas.microsoft.com/office/drawing/2014/main" id="{0C1246FE-58A8-805A-3DF9-26B2D7770F2D}"/>
              </a:ext>
            </a:extLst>
          </p:cNvPr>
          <p:cNvPicPr/>
          <p:nvPr/>
        </p:nvPicPr>
        <p:blipFill>
          <a:blip r:embed="rId3" cstate="print"/>
          <a:stretch>
            <a:fillRect/>
          </a:stretch>
        </p:blipFill>
        <p:spPr>
          <a:xfrm>
            <a:off x="6096001" y="0"/>
            <a:ext cx="6095999" cy="6857999"/>
          </a:xfrm>
          <a:prstGeom prst="rect">
            <a:avLst/>
          </a:prstGeom>
        </p:spPr>
      </p:pic>
      <p:pic>
        <p:nvPicPr>
          <p:cNvPr id="7" name="Picture 6" descr="A white outline of a syringe&#10;&#10;Description automatically generated">
            <a:extLst>
              <a:ext uri="{FF2B5EF4-FFF2-40B4-BE49-F238E27FC236}">
                <a16:creationId xmlns:a16="http://schemas.microsoft.com/office/drawing/2014/main" id="{0C7BAF29-98CC-8B89-6C88-5E32285E5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041" y="1961258"/>
            <a:ext cx="4038600" cy="4391177"/>
          </a:xfrm>
          <a:prstGeom prst="rect">
            <a:avLst/>
          </a:prstGeom>
        </p:spPr>
      </p:pic>
      <p:pic>
        <p:nvPicPr>
          <p:cNvPr id="10" name="Picture 9" descr="A white map with a pin on it&#10;&#10;Description automatically generated">
            <a:extLst>
              <a:ext uri="{FF2B5EF4-FFF2-40B4-BE49-F238E27FC236}">
                <a16:creationId xmlns:a16="http://schemas.microsoft.com/office/drawing/2014/main" id="{3096ED1E-754B-A686-91B9-A2EB3F331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9508"/>
            <a:ext cx="4876800" cy="3847526"/>
          </a:xfrm>
          <a:prstGeom prst="rect">
            <a:avLst/>
          </a:prstGeom>
        </p:spPr>
      </p:pic>
      <p:sp>
        <p:nvSpPr>
          <p:cNvPr id="2" name="TextBox 1">
            <a:extLst>
              <a:ext uri="{FF2B5EF4-FFF2-40B4-BE49-F238E27FC236}">
                <a16:creationId xmlns:a16="http://schemas.microsoft.com/office/drawing/2014/main" id="{DD627BB6-B1D4-116A-F058-A309407B55A8}"/>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C0A01836-99F3-1B81-D6A3-A150024A038D}"/>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9320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F82B-3C89-2B81-A350-1E87904845F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4E5B14D5-CB7C-34FD-15F9-43B55664BF27}"/>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54B80371-8627-1E4D-75E9-2A0F69A999A8}"/>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0C4E64C1-FDCD-3652-2CAC-57CB5CF2912E}"/>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982321D4-645B-8303-26ED-2307F6079368}"/>
              </a:ext>
            </a:extLst>
          </p:cNvPr>
          <p:cNvPicPr/>
          <p:nvPr/>
        </p:nvPicPr>
        <p:blipFill>
          <a:blip r:embed="rId4" cstate="print"/>
          <a:stretch>
            <a:fillRect/>
          </a:stretch>
        </p:blipFill>
        <p:spPr>
          <a:xfrm>
            <a:off x="271208" y="470269"/>
            <a:ext cx="410366" cy="410366"/>
          </a:xfrm>
          <a:prstGeom prst="rect">
            <a:avLst/>
          </a:prstGeom>
        </p:spPr>
      </p:pic>
      <p:sp>
        <p:nvSpPr>
          <p:cNvPr id="6" name="object 6">
            <a:extLst>
              <a:ext uri="{FF2B5EF4-FFF2-40B4-BE49-F238E27FC236}">
                <a16:creationId xmlns:a16="http://schemas.microsoft.com/office/drawing/2014/main" id="{60C78E3C-788F-E375-4B81-DF67640058B0}"/>
              </a:ext>
            </a:extLst>
          </p:cNvPr>
          <p:cNvSpPr txBox="1">
            <a:spLocks noGrp="1"/>
          </p:cNvSpPr>
          <p:nvPr>
            <p:ph type="title"/>
          </p:nvPr>
        </p:nvSpPr>
        <p:spPr>
          <a:xfrm>
            <a:off x="903707" y="-135700"/>
            <a:ext cx="10524699" cy="1071063"/>
          </a:xfrm>
          <a:prstGeom prst="rect">
            <a:avLst/>
          </a:prstGeom>
        </p:spPr>
        <p:txBody>
          <a:bodyPr vert="horz" wrap="square" lIns="0" tIns="478854" rIns="0" bIns="0" rtlCol="0">
            <a:spAutoFit/>
          </a:bodyPr>
          <a:lstStyle/>
          <a:p>
            <a:pPr marL="12700">
              <a:lnSpc>
                <a:spcPct val="114000"/>
              </a:lnSpc>
              <a:spcBef>
                <a:spcPts val="100"/>
              </a:spcBef>
            </a:pPr>
            <a:r>
              <a:rPr lang="en-US" sz="3600" dirty="0">
                <a:solidFill>
                  <a:srgbClr val="273070"/>
                </a:solidFill>
                <a:latin typeface="Roboto Slab" pitchFamily="2" charset="0"/>
                <a:cs typeface="Times New Roman"/>
              </a:rPr>
              <a:t>Finding Vaccines and TB Screening</a:t>
            </a:r>
            <a:endParaRPr lang="en-US" sz="3700" dirty="0">
              <a:solidFill>
                <a:srgbClr val="273070"/>
              </a:solidFill>
              <a:latin typeface="Roboto Slab" pitchFamily="2" charset="0"/>
              <a:cs typeface="Times New Roman"/>
            </a:endParaRPr>
          </a:p>
        </p:txBody>
      </p:sp>
      <p:sp>
        <p:nvSpPr>
          <p:cNvPr id="21" name="object 10">
            <a:extLst>
              <a:ext uri="{FF2B5EF4-FFF2-40B4-BE49-F238E27FC236}">
                <a16:creationId xmlns:a16="http://schemas.microsoft.com/office/drawing/2014/main" id="{136BED4A-52B8-8445-67EE-045DED6C671F}"/>
              </a:ext>
            </a:extLst>
          </p:cNvPr>
          <p:cNvSpPr txBox="1"/>
          <p:nvPr/>
        </p:nvSpPr>
        <p:spPr>
          <a:xfrm>
            <a:off x="1570202" y="2128948"/>
            <a:ext cx="4795778" cy="408317"/>
          </a:xfrm>
          <a:prstGeom prst="rect">
            <a:avLst/>
          </a:prstGeom>
        </p:spPr>
        <p:txBody>
          <a:bodyPr vert="horz" wrap="square" lIns="0" tIns="12700" rIns="0" bIns="0" rtlCol="0">
            <a:spAutoFit/>
          </a:bodyPr>
          <a:lstStyle/>
          <a:p>
            <a:pPr marL="244475" marR="5080" indent="-232410">
              <a:lnSpc>
                <a:spcPct val="114000"/>
              </a:lnSpc>
              <a:spcBef>
                <a:spcPts val="100"/>
              </a:spcBef>
              <a:spcAft>
                <a:spcPts val="600"/>
              </a:spcAft>
            </a:pPr>
            <a:r>
              <a:rPr lang="en-US" sz="24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Ask your caseworker</a:t>
            </a:r>
            <a:endParaRPr sz="24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endParaRPr>
          </a:p>
        </p:txBody>
      </p:sp>
      <p:pic>
        <p:nvPicPr>
          <p:cNvPr id="28" name="object 16" descr="Call center with solid fill">
            <a:extLst>
              <a:ext uri="{FF2B5EF4-FFF2-40B4-BE49-F238E27FC236}">
                <a16:creationId xmlns:a16="http://schemas.microsoft.com/office/drawing/2014/main" id="{95D7ED7A-41BC-6829-47BC-75FF4EB01E3D}"/>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8495" y="1502761"/>
            <a:ext cx="1375826" cy="1375826"/>
          </a:xfrm>
          <a:prstGeom prst="rect">
            <a:avLst/>
          </a:prstGeom>
        </p:spPr>
      </p:pic>
      <p:pic>
        <p:nvPicPr>
          <p:cNvPr id="30" name="object 19">
            <a:extLst>
              <a:ext uri="{FF2B5EF4-FFF2-40B4-BE49-F238E27FC236}">
                <a16:creationId xmlns:a16="http://schemas.microsoft.com/office/drawing/2014/main" id="{9D9FCF97-2A56-4647-C9A9-ED39542D80A4}"/>
              </a:ext>
            </a:extLst>
          </p:cNvPr>
          <p:cNvPicPr/>
          <p:nvPr/>
        </p:nvPicPr>
        <p:blipFill>
          <a:blip r:embed="rId7" cstate="print"/>
          <a:stretch>
            <a:fillRect/>
          </a:stretch>
        </p:blipFill>
        <p:spPr>
          <a:xfrm>
            <a:off x="215794" y="3631819"/>
            <a:ext cx="1375826" cy="1375826"/>
          </a:xfrm>
          <a:prstGeom prst="rect">
            <a:avLst/>
          </a:prstGeom>
        </p:spPr>
      </p:pic>
      <p:pic>
        <p:nvPicPr>
          <p:cNvPr id="31" name="object 21" descr="Home with solid fill">
            <a:extLst>
              <a:ext uri="{FF2B5EF4-FFF2-40B4-BE49-F238E27FC236}">
                <a16:creationId xmlns:a16="http://schemas.microsoft.com/office/drawing/2014/main" id="{6F549DB0-AF42-2A14-3DBB-B5B396B00188}"/>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258486" y="1724015"/>
            <a:ext cx="1136379" cy="1136379"/>
          </a:xfrm>
          <a:prstGeom prst="rect">
            <a:avLst/>
          </a:prstGeom>
        </p:spPr>
      </p:pic>
      <p:sp>
        <p:nvSpPr>
          <p:cNvPr id="32" name="object 10">
            <a:extLst>
              <a:ext uri="{FF2B5EF4-FFF2-40B4-BE49-F238E27FC236}">
                <a16:creationId xmlns:a16="http://schemas.microsoft.com/office/drawing/2014/main" id="{8B3ED284-6355-3D86-892D-8B61C603E77F}"/>
              </a:ext>
            </a:extLst>
          </p:cNvPr>
          <p:cNvSpPr txBox="1"/>
          <p:nvPr/>
        </p:nvSpPr>
        <p:spPr>
          <a:xfrm>
            <a:off x="1587501" y="3912253"/>
            <a:ext cx="4509513" cy="2234073"/>
          </a:xfrm>
          <a:prstGeom prst="rect">
            <a:avLst/>
          </a:prstGeom>
        </p:spPr>
        <p:txBody>
          <a:bodyPr vert="horz" wrap="square" lIns="0" tIns="12700" rIns="0" bIns="0" rtlCol="0">
            <a:spAutoFit/>
          </a:bodyPr>
          <a:lstStyle/>
          <a:p>
            <a:pPr marR="0" lvl="0">
              <a:lnSpc>
                <a:spcPct val="114000"/>
              </a:lnSpc>
              <a:spcBef>
                <a:spcPts val="0"/>
              </a:spcBef>
              <a:spcAft>
                <a:spcPts val="600"/>
              </a:spcAft>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Contact the Virtual Resettlement Line</a:t>
            </a:r>
          </a:p>
          <a:p>
            <a:pPr marL="742950" marR="0" lvl="1" indent="-285750">
              <a:lnSpc>
                <a:spcPct val="114000"/>
              </a:lnSpc>
              <a:spcBef>
                <a:spcPts val="0"/>
              </a:spcBef>
              <a:spcAft>
                <a:spcPts val="600"/>
              </a:spcAft>
              <a:buFont typeface="Courier New" panose="02070309020205020404" pitchFamily="49" charset="0"/>
              <a:buChar char="o"/>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(212) 551-3010 (available Monday-Friday, 9 am - 5 pm EST)</a:t>
            </a:r>
            <a:endPar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742950" marR="0" lvl="1" indent="-285750">
              <a:lnSpc>
                <a:spcPct val="114000"/>
              </a:lnSpc>
              <a:spcBef>
                <a:spcPts val="0"/>
              </a:spcBef>
              <a:spcAft>
                <a:spcPts val="600"/>
              </a:spcAft>
              <a:buFont typeface="Courier New" panose="02070309020205020404" pitchFamily="49" charset="0"/>
              <a:buChar char="o"/>
            </a:pPr>
            <a:r>
              <a:rPr lang="en-US" sz="23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10">
                  <a:extLst>
                    <a:ext uri="{A12FA001-AC4F-418D-AE19-62706E023703}">
                      <ahyp:hlinkClr xmlns:ahyp="http://schemas.microsoft.com/office/drawing/2018/hyperlinkcolor" val="tx"/>
                    </a:ext>
                  </a:extLst>
                </a:hlinkClick>
              </a:rPr>
              <a:t>VRL@rescue.org</a:t>
            </a: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endPar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R="0" lvl="0">
              <a:lnSpc>
                <a:spcPct val="114000"/>
              </a:lnSpc>
              <a:spcBef>
                <a:spcPts val="0"/>
              </a:spcBef>
              <a:spcAft>
                <a:spcPts val="600"/>
              </a:spcAft>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endPar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33" name="object 10">
            <a:extLst>
              <a:ext uri="{FF2B5EF4-FFF2-40B4-BE49-F238E27FC236}">
                <a16:creationId xmlns:a16="http://schemas.microsoft.com/office/drawing/2014/main" id="{BF5CF7A9-8FA2-D71A-38BF-633B4827E9AD}"/>
              </a:ext>
            </a:extLst>
          </p:cNvPr>
          <p:cNvSpPr txBox="1"/>
          <p:nvPr/>
        </p:nvSpPr>
        <p:spPr>
          <a:xfrm>
            <a:off x="7468721" y="2080153"/>
            <a:ext cx="4345900" cy="1196225"/>
          </a:xfrm>
          <a:prstGeom prst="rect">
            <a:avLst/>
          </a:prstGeom>
        </p:spPr>
        <p:txBody>
          <a:bodyPr vert="horz" wrap="square" lIns="0" tIns="12700" rIns="0" bIns="0" rtlCol="0">
            <a:spAutoFit/>
          </a:bodyPr>
          <a:lstStyle/>
          <a:p>
            <a:pPr marR="0" lvl="0">
              <a:lnSpc>
                <a:spcPct val="114000"/>
              </a:lnSpc>
              <a:spcBef>
                <a:spcPts val="0"/>
              </a:spcBef>
              <a:spcAft>
                <a:spcPts val="600"/>
              </a:spcAft>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Find a Federally Qualified Health Center </a:t>
            </a:r>
            <a:r>
              <a:rPr lang="en-US" sz="23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11">
                  <a:extLst>
                    <a:ext uri="{A12FA001-AC4F-418D-AE19-62706E023703}">
                      <ahyp:hlinkClr xmlns:ahyp="http://schemas.microsoft.com/office/drawing/2018/hyperlinkcolor" val="tx"/>
                    </a:ext>
                  </a:extLst>
                </a:hlinkClick>
              </a:rPr>
              <a:t>https://findahealthcenter.hrsa.gov/</a:t>
            </a: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endPar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34" name="object 10">
            <a:extLst>
              <a:ext uri="{FF2B5EF4-FFF2-40B4-BE49-F238E27FC236}">
                <a16:creationId xmlns:a16="http://schemas.microsoft.com/office/drawing/2014/main" id="{AD7AA8D6-75F1-9623-7D2A-53EC88BC7F6B}"/>
              </a:ext>
            </a:extLst>
          </p:cNvPr>
          <p:cNvSpPr txBox="1"/>
          <p:nvPr/>
        </p:nvSpPr>
        <p:spPr>
          <a:xfrm>
            <a:off x="7468721" y="3741391"/>
            <a:ext cx="4113679" cy="2080185"/>
          </a:xfrm>
          <a:prstGeom prst="rect">
            <a:avLst/>
          </a:prstGeom>
        </p:spPr>
        <p:txBody>
          <a:bodyPr vert="horz" wrap="square" lIns="0" tIns="12700" rIns="0" bIns="0" rtlCol="0">
            <a:spAutoFit/>
          </a:bodyPr>
          <a:lstStyle/>
          <a:p>
            <a:pPr marR="0" lvl="0">
              <a:lnSpc>
                <a:spcPct val="114000"/>
              </a:lnSpc>
              <a:spcBef>
                <a:spcPts val="0"/>
              </a:spcBef>
              <a:spcAft>
                <a:spcPts val="600"/>
              </a:spcAft>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Call 2-1-1 </a:t>
            </a:r>
            <a:endParaRPr lang="en-US" sz="23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panose="020B0604020202020204" pitchFamily="34" charset="0"/>
            </a:endParaRPr>
          </a:p>
          <a:p>
            <a:pPr marR="0" lvl="0">
              <a:lnSpc>
                <a:spcPct val="114000"/>
              </a:lnSpc>
              <a:spcBef>
                <a:spcPts val="0"/>
              </a:spcBef>
              <a:spcAft>
                <a:spcPts val="600"/>
              </a:spcAft>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If you don’t speak English, you can request an interpreter by saying, “No English. I need a Ukrainian interpreter.” </a:t>
            </a:r>
            <a:endPar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pic>
        <p:nvPicPr>
          <p:cNvPr id="36" name="object 21" descr="Receiver with solid fill">
            <a:extLst>
              <a:ext uri="{FF2B5EF4-FFF2-40B4-BE49-F238E27FC236}">
                <a16:creationId xmlns:a16="http://schemas.microsoft.com/office/drawing/2014/main" id="{2F829BEC-4C12-122A-0912-925D3134A475}"/>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337883" y="3631819"/>
            <a:ext cx="977587" cy="1091912"/>
          </a:xfrm>
          <a:prstGeom prst="rect">
            <a:avLst/>
          </a:prstGeom>
        </p:spPr>
      </p:pic>
      <p:sp>
        <p:nvSpPr>
          <p:cNvPr id="7" name="TextBox 6">
            <a:extLst>
              <a:ext uri="{FF2B5EF4-FFF2-40B4-BE49-F238E27FC236}">
                <a16:creationId xmlns:a16="http://schemas.microsoft.com/office/drawing/2014/main" id="{8F1671D6-DB97-F7DA-9234-978598C35E3B}"/>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D0639B90-2D78-7325-72D7-10E8A976F97F}"/>
              </a:ext>
            </a:extLst>
          </p:cNvPr>
          <p:cNvSpPr txBox="1"/>
          <p:nvPr/>
        </p:nvSpPr>
        <p:spPr>
          <a:xfrm>
            <a:off x="8305800" y="6557024"/>
            <a:ext cx="3886200" cy="253916"/>
          </a:xfrm>
          <a:prstGeom prst="rect">
            <a:avLst/>
          </a:prstGeom>
          <a:noFill/>
        </p:spPr>
        <p:txBody>
          <a:bodyPr wrap="square" rtlCol="0">
            <a:spAutoFit/>
          </a:bodyPr>
          <a:lstStyle/>
          <a:p>
            <a:pPr algn="l"/>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82079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72D4D-3062-3820-EAB5-A20C6665FBFD}"/>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025CA89C-3822-6D10-2214-B83497FEDE71}"/>
              </a:ext>
            </a:extLst>
          </p:cNvPr>
          <p:cNvPicPr/>
          <p:nvPr/>
        </p:nvPicPr>
        <p:blipFill>
          <a:blip r:embed="rId2" cstate="print"/>
          <a:stretch>
            <a:fillRect/>
          </a:stretch>
        </p:blipFill>
        <p:spPr>
          <a:xfrm>
            <a:off x="6716496" y="2608263"/>
            <a:ext cx="410366" cy="410365"/>
          </a:xfrm>
          <a:prstGeom prst="rect">
            <a:avLst/>
          </a:prstGeom>
        </p:spPr>
      </p:pic>
      <p:sp>
        <p:nvSpPr>
          <p:cNvPr id="4" name="object 4">
            <a:extLst>
              <a:ext uri="{FF2B5EF4-FFF2-40B4-BE49-F238E27FC236}">
                <a16:creationId xmlns:a16="http://schemas.microsoft.com/office/drawing/2014/main" id="{EC562EAE-8A40-B44D-24FE-92E03EA2087C}"/>
              </a:ext>
            </a:extLst>
          </p:cNvPr>
          <p:cNvSpPr txBox="1">
            <a:spLocks noGrp="1"/>
          </p:cNvSpPr>
          <p:nvPr>
            <p:ph type="title"/>
          </p:nvPr>
        </p:nvSpPr>
        <p:spPr>
          <a:xfrm>
            <a:off x="7301487" y="2499258"/>
            <a:ext cx="4527550" cy="2069093"/>
          </a:xfrm>
          <a:prstGeom prst="rect">
            <a:avLst/>
          </a:prstGeom>
        </p:spPr>
        <p:txBody>
          <a:bodyPr vert="horz" wrap="square" lIns="0" tIns="12700" rIns="0" bIns="0" rtlCol="0">
            <a:spAutoFit/>
          </a:bodyPr>
          <a:lstStyle/>
          <a:p>
            <a:pPr marL="12700" marR="5080">
              <a:lnSpc>
                <a:spcPct val="114000"/>
              </a:lnSpc>
              <a:spcBef>
                <a:spcPts val="100"/>
              </a:spcBef>
            </a:pPr>
            <a:r>
              <a:rPr lang="en-US" sz="4000" dirty="0">
                <a:solidFill>
                  <a:srgbClr val="273468"/>
                </a:solidFill>
                <a:latin typeface="Roboto Slab" pitchFamily="2" charset="0"/>
                <a:cs typeface="Times New Roman"/>
              </a:rPr>
              <a:t>Paying for Vaccines and Screening</a:t>
            </a:r>
            <a:endParaRPr sz="4000" dirty="0">
              <a:latin typeface="Roboto Slab" pitchFamily="2" charset="0"/>
              <a:cs typeface="Times New Roman"/>
            </a:endParaRPr>
          </a:p>
        </p:txBody>
      </p:sp>
      <p:pic>
        <p:nvPicPr>
          <p:cNvPr id="9" name="object 2">
            <a:extLst>
              <a:ext uri="{FF2B5EF4-FFF2-40B4-BE49-F238E27FC236}">
                <a16:creationId xmlns:a16="http://schemas.microsoft.com/office/drawing/2014/main" id="{CCBA185A-6773-9100-7724-1678B568ED85}"/>
              </a:ext>
            </a:extLst>
          </p:cNvPr>
          <p:cNvPicPr/>
          <p:nvPr/>
        </p:nvPicPr>
        <p:blipFill>
          <a:blip r:embed="rId3" cstate="print"/>
          <a:stretch>
            <a:fillRect/>
          </a:stretch>
        </p:blipFill>
        <p:spPr>
          <a:xfrm>
            <a:off x="-12356" y="1"/>
            <a:ext cx="6095999" cy="6857999"/>
          </a:xfrm>
          <a:prstGeom prst="rect">
            <a:avLst/>
          </a:prstGeom>
        </p:spPr>
      </p:pic>
      <p:pic>
        <p:nvPicPr>
          <p:cNvPr id="11" name="Picture 10" descr="A white outline of a syringe&#10;&#10;Description automatically generated">
            <a:extLst>
              <a:ext uri="{FF2B5EF4-FFF2-40B4-BE49-F238E27FC236}">
                <a16:creationId xmlns:a16="http://schemas.microsoft.com/office/drawing/2014/main" id="{89DACB12-798E-1261-220C-BC2BF47D9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684" y="1961259"/>
            <a:ext cx="4038600" cy="4391177"/>
          </a:xfrm>
          <a:prstGeom prst="rect">
            <a:avLst/>
          </a:prstGeom>
        </p:spPr>
      </p:pic>
      <p:pic>
        <p:nvPicPr>
          <p:cNvPr id="12" name="Picture 11" descr="A hand holding a coin&#10;&#10;Description automatically generated">
            <a:extLst>
              <a:ext uri="{FF2B5EF4-FFF2-40B4-BE49-F238E27FC236}">
                <a16:creationId xmlns:a16="http://schemas.microsoft.com/office/drawing/2014/main" id="{44298C7E-DB58-DE16-8666-1EB1A918FE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54" y="505566"/>
            <a:ext cx="4488438" cy="3390900"/>
          </a:xfrm>
          <a:prstGeom prst="rect">
            <a:avLst/>
          </a:prstGeom>
        </p:spPr>
      </p:pic>
      <p:sp>
        <p:nvSpPr>
          <p:cNvPr id="2" name="TextBox 1">
            <a:extLst>
              <a:ext uri="{FF2B5EF4-FFF2-40B4-BE49-F238E27FC236}">
                <a16:creationId xmlns:a16="http://schemas.microsoft.com/office/drawing/2014/main" id="{1FA3214F-6998-919D-67AA-C46762E16044}"/>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6" name="TextBox 5">
            <a:extLst>
              <a:ext uri="{FF2B5EF4-FFF2-40B4-BE49-F238E27FC236}">
                <a16:creationId xmlns:a16="http://schemas.microsoft.com/office/drawing/2014/main" id="{DE9B1C34-66AE-2634-FC0D-4D8A16EC0C7E}"/>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89051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17C14-407A-89AB-FF91-0641A8560AC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2C8753A3-90CA-EA6F-7017-AF33AB801DA3}"/>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53F0C73C-4B45-399B-9E3A-4F7D46749571}"/>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0DCBE638-1EBB-E0C7-780C-FB0FA51846DA}"/>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2F615FDD-EA74-FE83-DC60-78E5EB6E04DA}"/>
              </a:ext>
            </a:extLst>
          </p:cNvPr>
          <p:cNvPicPr/>
          <p:nvPr/>
        </p:nvPicPr>
        <p:blipFill>
          <a:blip r:embed="rId4" cstate="print"/>
          <a:stretch>
            <a:fillRect/>
          </a:stretch>
        </p:blipFill>
        <p:spPr>
          <a:xfrm>
            <a:off x="271208" y="470269"/>
            <a:ext cx="410366" cy="410366"/>
          </a:xfrm>
          <a:prstGeom prst="rect">
            <a:avLst/>
          </a:prstGeom>
        </p:spPr>
      </p:pic>
      <p:sp>
        <p:nvSpPr>
          <p:cNvPr id="6" name="object 6">
            <a:extLst>
              <a:ext uri="{FF2B5EF4-FFF2-40B4-BE49-F238E27FC236}">
                <a16:creationId xmlns:a16="http://schemas.microsoft.com/office/drawing/2014/main" id="{5DAC3CF0-8BED-5343-1198-65C9DF623F47}"/>
              </a:ext>
            </a:extLst>
          </p:cNvPr>
          <p:cNvSpPr txBox="1">
            <a:spLocks noGrp="1"/>
          </p:cNvSpPr>
          <p:nvPr>
            <p:ph type="title"/>
          </p:nvPr>
        </p:nvSpPr>
        <p:spPr>
          <a:xfrm>
            <a:off x="903707" y="-135700"/>
            <a:ext cx="10524699" cy="1071063"/>
          </a:xfrm>
          <a:prstGeom prst="rect">
            <a:avLst/>
          </a:prstGeom>
        </p:spPr>
        <p:txBody>
          <a:bodyPr vert="horz" wrap="square" lIns="0" tIns="478854" rIns="0" bIns="0" rtlCol="0">
            <a:spAutoFit/>
          </a:bodyPr>
          <a:lstStyle/>
          <a:p>
            <a:pPr marL="12700">
              <a:lnSpc>
                <a:spcPct val="114000"/>
              </a:lnSpc>
              <a:spcBef>
                <a:spcPts val="100"/>
              </a:spcBef>
            </a:pPr>
            <a:r>
              <a:rPr lang="en-US" sz="3600" dirty="0">
                <a:solidFill>
                  <a:srgbClr val="273070"/>
                </a:solidFill>
                <a:latin typeface="Roboto Slab" pitchFamily="2" charset="0"/>
                <a:cs typeface="Times New Roman"/>
              </a:rPr>
              <a:t>Paying for Vaccines and Screening</a:t>
            </a:r>
            <a:endParaRPr lang="en-US" sz="3700" dirty="0">
              <a:solidFill>
                <a:srgbClr val="273070"/>
              </a:solidFill>
              <a:latin typeface="Roboto Slab" pitchFamily="2" charset="0"/>
              <a:cs typeface="Times New Roman"/>
            </a:endParaRPr>
          </a:p>
        </p:txBody>
      </p:sp>
      <p:sp>
        <p:nvSpPr>
          <p:cNvPr id="21" name="object 10">
            <a:extLst>
              <a:ext uri="{FF2B5EF4-FFF2-40B4-BE49-F238E27FC236}">
                <a16:creationId xmlns:a16="http://schemas.microsoft.com/office/drawing/2014/main" id="{B1761229-A822-9308-84BC-1C0E8D97F2F2}"/>
              </a:ext>
            </a:extLst>
          </p:cNvPr>
          <p:cNvSpPr txBox="1"/>
          <p:nvPr/>
        </p:nvSpPr>
        <p:spPr>
          <a:xfrm>
            <a:off x="8833674" y="3429000"/>
            <a:ext cx="1676400" cy="833049"/>
          </a:xfrm>
          <a:prstGeom prst="rect">
            <a:avLst/>
          </a:prstGeom>
        </p:spPr>
        <p:txBody>
          <a:bodyPr vert="horz" wrap="square" lIns="0" tIns="12700" rIns="0" bIns="0" rtlCol="0">
            <a:spAutoFit/>
          </a:bodyPr>
          <a:lstStyle/>
          <a:p>
            <a:pPr marL="244475" marR="5080" indent="-232410" algn="ctr">
              <a:lnSpc>
                <a:spcPct val="114000"/>
              </a:lnSpc>
              <a:spcBef>
                <a:spcPts val="100"/>
              </a:spcBef>
              <a:spcAft>
                <a:spcPts val="800"/>
              </a:spcAft>
            </a:pPr>
            <a:r>
              <a:rPr lang="en-US" sz="2400" spc="-145"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Talk to your caseworker</a:t>
            </a:r>
            <a:endParaRPr sz="24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endParaRPr>
          </a:p>
        </p:txBody>
      </p:sp>
      <p:pic>
        <p:nvPicPr>
          <p:cNvPr id="28" name="object 16" descr="Call center with solid fill">
            <a:extLst>
              <a:ext uri="{FF2B5EF4-FFF2-40B4-BE49-F238E27FC236}">
                <a16:creationId xmlns:a16="http://schemas.microsoft.com/office/drawing/2014/main" id="{FD9E37C2-6183-BD7E-71F8-F555CC2E563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113653" y="1992102"/>
            <a:ext cx="1375826" cy="1375826"/>
          </a:xfrm>
          <a:prstGeom prst="rect">
            <a:avLst/>
          </a:prstGeom>
        </p:spPr>
      </p:pic>
      <p:pic>
        <p:nvPicPr>
          <p:cNvPr id="31" name="object 21" descr="Home with solid fill">
            <a:extLst>
              <a:ext uri="{FF2B5EF4-FFF2-40B4-BE49-F238E27FC236}">
                <a16:creationId xmlns:a16="http://schemas.microsoft.com/office/drawing/2014/main" id="{02E827F5-68D8-616D-F8B0-FBAF41762789}"/>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38800" y="1981558"/>
            <a:ext cx="1220989" cy="1220989"/>
          </a:xfrm>
          <a:prstGeom prst="rect">
            <a:avLst/>
          </a:prstGeom>
        </p:spPr>
      </p:pic>
      <p:sp>
        <p:nvSpPr>
          <p:cNvPr id="33" name="object 10">
            <a:extLst>
              <a:ext uri="{FF2B5EF4-FFF2-40B4-BE49-F238E27FC236}">
                <a16:creationId xmlns:a16="http://schemas.microsoft.com/office/drawing/2014/main" id="{FCDEA998-CAE8-6D5E-002A-CF4DBECF0445}"/>
              </a:ext>
            </a:extLst>
          </p:cNvPr>
          <p:cNvSpPr txBox="1"/>
          <p:nvPr/>
        </p:nvSpPr>
        <p:spPr>
          <a:xfrm>
            <a:off x="5016392" y="3335131"/>
            <a:ext cx="2667000" cy="792718"/>
          </a:xfrm>
          <a:prstGeom prst="rect">
            <a:avLst/>
          </a:prstGeom>
        </p:spPr>
        <p:txBody>
          <a:bodyPr vert="horz" wrap="square" lIns="0" tIns="12700" rIns="0" bIns="0" rtlCol="0">
            <a:spAutoFit/>
          </a:bodyPr>
          <a:lstStyle/>
          <a:p>
            <a:pPr marR="0" lvl="0" algn="ctr">
              <a:lnSpc>
                <a:spcPct val="114000"/>
              </a:lnSpc>
              <a:spcBef>
                <a:spcPts val="0"/>
              </a:spcBef>
              <a:spcAft>
                <a:spcPts val="800"/>
              </a:spcAft>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Federally Qualified Health Center </a:t>
            </a:r>
            <a:endPar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7" name="object 21" descr="Heart with pulse with solid fill">
            <a:extLst>
              <a:ext uri="{FF2B5EF4-FFF2-40B4-BE49-F238E27FC236}">
                <a16:creationId xmlns:a16="http://schemas.microsoft.com/office/drawing/2014/main" id="{6F853A11-F3C7-88F5-B24E-5C06BFCF882C}"/>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210305" y="2001259"/>
            <a:ext cx="1375826" cy="1375826"/>
          </a:xfrm>
          <a:prstGeom prst="rect">
            <a:avLst/>
          </a:prstGeom>
        </p:spPr>
      </p:pic>
      <p:sp>
        <p:nvSpPr>
          <p:cNvPr id="8" name="object 10">
            <a:extLst>
              <a:ext uri="{FF2B5EF4-FFF2-40B4-BE49-F238E27FC236}">
                <a16:creationId xmlns:a16="http://schemas.microsoft.com/office/drawing/2014/main" id="{B711555D-5DCE-DDD2-6FA1-8190E0290665}"/>
              </a:ext>
            </a:extLst>
          </p:cNvPr>
          <p:cNvSpPr txBox="1"/>
          <p:nvPr/>
        </p:nvSpPr>
        <p:spPr>
          <a:xfrm>
            <a:off x="944278" y="3416695"/>
            <a:ext cx="3907881" cy="1702325"/>
          </a:xfrm>
          <a:prstGeom prst="rect">
            <a:avLst/>
          </a:prstGeom>
        </p:spPr>
        <p:txBody>
          <a:bodyPr vert="horz" wrap="square" lIns="0" tIns="12700" rIns="0" bIns="0" rtlCol="0">
            <a:spAutoFit/>
          </a:bodyPr>
          <a:lstStyle/>
          <a:p>
            <a:pPr marR="0" lvl="0" algn="ctr">
              <a:lnSpc>
                <a:spcPct val="114000"/>
              </a:lnSpc>
              <a:spcBef>
                <a:spcPts val="0"/>
              </a:spcBef>
              <a:spcAft>
                <a:spcPts val="800"/>
              </a:spcAft>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Medicaid</a:t>
            </a:r>
            <a:endPar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742950" marR="0" lvl="1" indent="-285750" algn="l">
              <a:lnSpc>
                <a:spcPct val="114000"/>
              </a:lnSpc>
              <a:spcBef>
                <a:spcPts val="0"/>
              </a:spcBef>
              <a:spcAft>
                <a:spcPts val="800"/>
              </a:spcAft>
              <a:buFont typeface="Courier New" panose="02070309020205020404" pitchFamily="49" charset="0"/>
              <a:buChar char="o"/>
            </a:pPr>
            <a:r>
              <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People arriving on or after October 1, 2023, may not qualify. </a:t>
            </a:r>
            <a:endParaRPr lang="en-US"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808F1F7D-8024-85FE-B122-C142D7AB90B3}"/>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0" name="TextBox 9">
            <a:extLst>
              <a:ext uri="{FF2B5EF4-FFF2-40B4-BE49-F238E27FC236}">
                <a16:creationId xmlns:a16="http://schemas.microsoft.com/office/drawing/2014/main" id="{53B97504-88AB-BBE4-8981-1D05698DCFDB}"/>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1401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23701-A060-E771-04B4-9C870A8F1EF0}"/>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EDBA7CE7-81E4-4174-6173-3CC464AC302C}"/>
              </a:ext>
            </a:extLst>
          </p:cNvPr>
          <p:cNvPicPr/>
          <p:nvPr/>
        </p:nvPicPr>
        <p:blipFill>
          <a:blip r:embed="rId3" cstate="print"/>
          <a:stretch>
            <a:fillRect/>
          </a:stretch>
        </p:blipFill>
        <p:spPr>
          <a:xfrm>
            <a:off x="634209" y="2471205"/>
            <a:ext cx="410366" cy="410365"/>
          </a:xfrm>
          <a:prstGeom prst="rect">
            <a:avLst/>
          </a:prstGeom>
        </p:spPr>
      </p:pic>
      <p:sp>
        <p:nvSpPr>
          <p:cNvPr id="4" name="object 4">
            <a:extLst>
              <a:ext uri="{FF2B5EF4-FFF2-40B4-BE49-F238E27FC236}">
                <a16:creationId xmlns:a16="http://schemas.microsoft.com/office/drawing/2014/main" id="{BC8679FE-0E42-A89D-39F2-41C2DA6EDC0E}"/>
              </a:ext>
            </a:extLst>
          </p:cNvPr>
          <p:cNvSpPr txBox="1">
            <a:spLocks noGrp="1"/>
          </p:cNvSpPr>
          <p:nvPr>
            <p:ph type="title"/>
          </p:nvPr>
        </p:nvSpPr>
        <p:spPr>
          <a:xfrm>
            <a:off x="1219200" y="2362200"/>
            <a:ext cx="4527550" cy="665631"/>
          </a:xfrm>
          <a:prstGeom prst="rect">
            <a:avLst/>
          </a:prstGeom>
        </p:spPr>
        <p:txBody>
          <a:bodyPr vert="horz" wrap="square" lIns="0" tIns="12700" rIns="0" bIns="0" rtlCol="0">
            <a:spAutoFit/>
          </a:bodyPr>
          <a:lstStyle/>
          <a:p>
            <a:pPr marL="12700" marR="5080">
              <a:lnSpc>
                <a:spcPct val="114000"/>
              </a:lnSpc>
              <a:spcBef>
                <a:spcPts val="100"/>
              </a:spcBef>
            </a:pPr>
            <a:r>
              <a:rPr lang="en-US" sz="4000" dirty="0">
                <a:solidFill>
                  <a:srgbClr val="273468"/>
                </a:solidFill>
                <a:latin typeface="Roboto Slab" pitchFamily="2" charset="0"/>
                <a:cs typeface="Times New Roman"/>
              </a:rPr>
              <a:t>Where Do I Attest?</a:t>
            </a:r>
            <a:endParaRPr sz="4000" dirty="0">
              <a:latin typeface="Roboto Slab" pitchFamily="2" charset="0"/>
              <a:cs typeface="Times New Roman"/>
            </a:endParaRPr>
          </a:p>
        </p:txBody>
      </p:sp>
      <p:pic>
        <p:nvPicPr>
          <p:cNvPr id="6" name="object 2">
            <a:extLst>
              <a:ext uri="{FF2B5EF4-FFF2-40B4-BE49-F238E27FC236}">
                <a16:creationId xmlns:a16="http://schemas.microsoft.com/office/drawing/2014/main" id="{2F9AA9A8-1678-A900-0F92-E82F804C00F0}"/>
              </a:ext>
            </a:extLst>
          </p:cNvPr>
          <p:cNvPicPr/>
          <p:nvPr/>
        </p:nvPicPr>
        <p:blipFill>
          <a:blip r:embed="rId4" cstate="print"/>
          <a:stretch>
            <a:fillRect/>
          </a:stretch>
        </p:blipFill>
        <p:spPr>
          <a:xfrm>
            <a:off x="6096001" y="0"/>
            <a:ext cx="6095999" cy="6857999"/>
          </a:xfrm>
          <a:prstGeom prst="rect">
            <a:avLst/>
          </a:prstGeom>
        </p:spPr>
      </p:pic>
      <p:pic>
        <p:nvPicPr>
          <p:cNvPr id="9" name="Picture 8" descr="A white line drawing of a document with a stamp&#10;&#10;Description automatically generated">
            <a:extLst>
              <a:ext uri="{FF2B5EF4-FFF2-40B4-BE49-F238E27FC236}">
                <a16:creationId xmlns:a16="http://schemas.microsoft.com/office/drawing/2014/main" id="{4D1D9928-FF96-E659-7D0A-1EE44FB3C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376" y="1097400"/>
            <a:ext cx="5473007" cy="4693799"/>
          </a:xfrm>
          <a:prstGeom prst="rect">
            <a:avLst/>
          </a:prstGeom>
        </p:spPr>
      </p:pic>
      <p:sp>
        <p:nvSpPr>
          <p:cNvPr id="10" name="object 7">
            <a:extLst>
              <a:ext uri="{FF2B5EF4-FFF2-40B4-BE49-F238E27FC236}">
                <a16:creationId xmlns:a16="http://schemas.microsoft.com/office/drawing/2014/main" id="{DC199C0E-F563-E48A-8368-09979FAB7905}"/>
              </a:ext>
            </a:extLst>
          </p:cNvPr>
          <p:cNvSpPr txBox="1"/>
          <p:nvPr/>
        </p:nvSpPr>
        <p:spPr>
          <a:xfrm>
            <a:off x="1219200" y="3359144"/>
            <a:ext cx="3733800" cy="471026"/>
          </a:xfrm>
          <a:prstGeom prst="rect">
            <a:avLst/>
          </a:prstGeom>
        </p:spPr>
        <p:txBody>
          <a:bodyPr vert="horz" wrap="square" lIns="0" tIns="12700" rIns="0" bIns="0" rtlCol="0">
            <a:spAutoFit/>
          </a:bodyPr>
          <a:lstStyle/>
          <a:p>
            <a:pPr marR="0" lvl="0">
              <a:lnSpc>
                <a:spcPct val="114000"/>
              </a:lnSpc>
              <a:spcBef>
                <a:spcPts val="0"/>
              </a:spcBef>
              <a:spcAft>
                <a:spcPts val="0"/>
              </a:spcAft>
            </a:pPr>
            <a:r>
              <a:rPr lang="en-US" sz="2800" dirty="0">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USCIS account </a:t>
            </a:r>
            <a:endParaRPr lang="en-US" sz="2800" dirty="0">
              <a:solidFill>
                <a:srgbClr val="009A9E"/>
              </a:solidFill>
              <a:effectLst/>
              <a:latin typeface="Roboto Condensed" panose="02000000000000000000" pitchFamily="2" charset="0"/>
              <a:ea typeface="Roboto Condensed"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27009833-463E-2FB8-9FAE-8DAA0A25FD6B}"/>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E5B94E2F-D339-7A8A-5496-2EB9D1F18110}"/>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60966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A1DA6-F399-BDC3-1946-95AB0F737E03}"/>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190CFBA3-D727-9BE4-2ADE-03A41855060F}"/>
              </a:ext>
            </a:extLst>
          </p:cNvPr>
          <p:cNvPicPr/>
          <p:nvPr/>
        </p:nvPicPr>
        <p:blipFill>
          <a:blip r:embed="rId3" cstate="print"/>
          <a:stretch>
            <a:fillRect/>
          </a:stretch>
        </p:blipFill>
        <p:spPr>
          <a:xfrm>
            <a:off x="6702080" y="2014005"/>
            <a:ext cx="410366" cy="410365"/>
          </a:xfrm>
          <a:prstGeom prst="rect">
            <a:avLst/>
          </a:prstGeom>
        </p:spPr>
      </p:pic>
      <p:sp>
        <p:nvSpPr>
          <p:cNvPr id="4" name="object 4">
            <a:extLst>
              <a:ext uri="{FF2B5EF4-FFF2-40B4-BE49-F238E27FC236}">
                <a16:creationId xmlns:a16="http://schemas.microsoft.com/office/drawing/2014/main" id="{F3ED4304-370D-25EE-F9A8-464CC9E4BC2D}"/>
              </a:ext>
            </a:extLst>
          </p:cNvPr>
          <p:cNvSpPr txBox="1">
            <a:spLocks noGrp="1"/>
          </p:cNvSpPr>
          <p:nvPr>
            <p:ph type="title"/>
          </p:nvPr>
        </p:nvSpPr>
        <p:spPr>
          <a:xfrm>
            <a:off x="7287071" y="1905000"/>
            <a:ext cx="4527550" cy="2069093"/>
          </a:xfrm>
          <a:prstGeom prst="rect">
            <a:avLst/>
          </a:prstGeom>
        </p:spPr>
        <p:txBody>
          <a:bodyPr vert="horz" wrap="square" lIns="0" tIns="12700" rIns="0" bIns="0" rtlCol="0">
            <a:spAutoFit/>
          </a:bodyPr>
          <a:lstStyle/>
          <a:p>
            <a:pPr marL="12700" marR="5080">
              <a:lnSpc>
                <a:spcPct val="114000"/>
              </a:lnSpc>
              <a:spcBef>
                <a:spcPts val="100"/>
              </a:spcBef>
            </a:pPr>
            <a:r>
              <a:rPr lang="en-US" sz="4000" dirty="0">
                <a:solidFill>
                  <a:srgbClr val="273468"/>
                </a:solidFill>
                <a:latin typeface="Roboto Slab" pitchFamily="2" charset="0"/>
                <a:cs typeface="Times New Roman"/>
              </a:rPr>
              <a:t>What Happens If I Don’t Follow Requirements?</a:t>
            </a:r>
            <a:endParaRPr sz="4000" dirty="0">
              <a:latin typeface="Roboto Slab" pitchFamily="2" charset="0"/>
              <a:cs typeface="Times New Roman"/>
            </a:endParaRPr>
          </a:p>
        </p:txBody>
      </p:sp>
      <p:pic>
        <p:nvPicPr>
          <p:cNvPr id="9" name="object 2">
            <a:extLst>
              <a:ext uri="{FF2B5EF4-FFF2-40B4-BE49-F238E27FC236}">
                <a16:creationId xmlns:a16="http://schemas.microsoft.com/office/drawing/2014/main" id="{4BA1713F-6983-D4D8-2F16-C713D32F952D}"/>
              </a:ext>
            </a:extLst>
          </p:cNvPr>
          <p:cNvPicPr/>
          <p:nvPr/>
        </p:nvPicPr>
        <p:blipFill>
          <a:blip r:embed="rId4" cstate="print"/>
          <a:stretch>
            <a:fillRect/>
          </a:stretch>
        </p:blipFill>
        <p:spPr>
          <a:xfrm>
            <a:off x="-12356" y="1"/>
            <a:ext cx="6095999" cy="6857999"/>
          </a:xfrm>
          <a:prstGeom prst="rect">
            <a:avLst/>
          </a:prstGeom>
        </p:spPr>
      </p:pic>
      <p:pic>
        <p:nvPicPr>
          <p:cNvPr id="6" name="Picture 5" descr="A white sign with a exclamation mark&#10;&#10;Description automatically generated">
            <a:extLst>
              <a:ext uri="{FF2B5EF4-FFF2-40B4-BE49-F238E27FC236}">
                <a16:creationId xmlns:a16="http://schemas.microsoft.com/office/drawing/2014/main" id="{6825A4B8-2B7A-2234-0A7E-BA7FC4FB8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63" y="838200"/>
            <a:ext cx="5740481" cy="4743450"/>
          </a:xfrm>
          <a:prstGeom prst="rect">
            <a:avLst/>
          </a:prstGeom>
        </p:spPr>
      </p:pic>
      <p:sp>
        <p:nvSpPr>
          <p:cNvPr id="7" name="object 7">
            <a:extLst>
              <a:ext uri="{FF2B5EF4-FFF2-40B4-BE49-F238E27FC236}">
                <a16:creationId xmlns:a16="http://schemas.microsoft.com/office/drawing/2014/main" id="{5674EAAA-3400-6B76-EEA5-E8B039136498}"/>
              </a:ext>
            </a:extLst>
          </p:cNvPr>
          <p:cNvSpPr txBox="1"/>
          <p:nvPr/>
        </p:nvSpPr>
        <p:spPr>
          <a:xfrm>
            <a:off x="7311785" y="4038600"/>
            <a:ext cx="3733800" cy="874598"/>
          </a:xfrm>
          <a:prstGeom prst="rect">
            <a:avLst/>
          </a:prstGeom>
        </p:spPr>
        <p:txBody>
          <a:bodyPr vert="horz" wrap="square" lIns="0" tIns="12700" rIns="0" bIns="0" rtlCol="0">
            <a:spAutoFit/>
          </a:bodyPr>
          <a:lstStyle/>
          <a:p>
            <a:pPr marR="0" lvl="0">
              <a:spcBef>
                <a:spcPts val="0"/>
              </a:spcBef>
              <a:spcAft>
                <a:spcPts val="0"/>
              </a:spcAft>
            </a:pPr>
            <a:r>
              <a:rPr lang="en-US" sz="2800" dirty="0">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Your humanitarian parole may be at risk</a:t>
            </a:r>
            <a:endParaRPr lang="en-US" sz="2800" dirty="0">
              <a:solidFill>
                <a:srgbClr val="009A9E"/>
              </a:solidFill>
              <a:effectLst/>
              <a:latin typeface="Roboto Condensed" panose="02000000000000000000" pitchFamily="2" charset="0"/>
              <a:ea typeface="Roboto Condensed"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A41DE03A-9892-6BD8-63E1-A1E96D575739}"/>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36CA0871-7E57-777B-0C93-36FB3454F53B}"/>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89435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08CE-C2F8-6746-1A79-07B6C7E76DE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345D076-CACB-E71D-650F-E47F274EC4D1}"/>
              </a:ext>
            </a:extLst>
          </p:cNvPr>
          <p:cNvPicPr/>
          <p:nvPr/>
        </p:nvPicPr>
        <p:blipFill>
          <a:blip r:embed="rId3" cstate="print"/>
          <a:stretch>
            <a:fillRect/>
          </a:stretch>
        </p:blipFill>
        <p:spPr>
          <a:xfrm>
            <a:off x="0" y="0"/>
            <a:ext cx="12191999" cy="6857999"/>
          </a:xfrm>
          <a:prstGeom prst="rect">
            <a:avLst/>
          </a:prstGeom>
        </p:spPr>
      </p:pic>
      <p:sp>
        <p:nvSpPr>
          <p:cNvPr id="4" name="object 4">
            <a:extLst>
              <a:ext uri="{FF2B5EF4-FFF2-40B4-BE49-F238E27FC236}">
                <a16:creationId xmlns:a16="http://schemas.microsoft.com/office/drawing/2014/main" id="{85966037-4E4D-6A9F-74FA-EE41B18A510B}"/>
              </a:ext>
            </a:extLst>
          </p:cNvPr>
          <p:cNvSpPr/>
          <p:nvPr/>
        </p:nvSpPr>
        <p:spPr>
          <a:xfrm>
            <a:off x="3071176" y="3700629"/>
            <a:ext cx="6049645" cy="47625"/>
          </a:xfrm>
          <a:custGeom>
            <a:avLst/>
            <a:gdLst/>
            <a:ahLst/>
            <a:cxnLst/>
            <a:rect l="l" t="t" r="r" b="b"/>
            <a:pathLst>
              <a:path w="6049645" h="47625">
                <a:moveTo>
                  <a:pt x="6049499" y="47099"/>
                </a:moveTo>
                <a:lnTo>
                  <a:pt x="0" y="47099"/>
                </a:lnTo>
                <a:lnTo>
                  <a:pt x="0" y="0"/>
                </a:lnTo>
                <a:lnTo>
                  <a:pt x="6049499" y="0"/>
                </a:lnTo>
                <a:lnTo>
                  <a:pt x="6049499" y="47099"/>
                </a:lnTo>
                <a:close/>
              </a:path>
            </a:pathLst>
          </a:custGeom>
          <a:solidFill>
            <a:srgbClr val="FCB537"/>
          </a:solidFill>
        </p:spPr>
        <p:txBody>
          <a:bodyPr wrap="square" lIns="0" tIns="0" rIns="0" bIns="0" rtlCol="0"/>
          <a:lstStyle/>
          <a:p>
            <a:endParaRPr/>
          </a:p>
        </p:txBody>
      </p:sp>
      <p:sp>
        <p:nvSpPr>
          <p:cNvPr id="5" name="object 5">
            <a:extLst>
              <a:ext uri="{FF2B5EF4-FFF2-40B4-BE49-F238E27FC236}">
                <a16:creationId xmlns:a16="http://schemas.microsoft.com/office/drawing/2014/main" id="{3376CE93-4859-A45E-F5B0-13CA33FF51A8}"/>
              </a:ext>
            </a:extLst>
          </p:cNvPr>
          <p:cNvSpPr txBox="1">
            <a:spLocks noGrp="1"/>
          </p:cNvSpPr>
          <p:nvPr>
            <p:ph type="ctrTitle"/>
          </p:nvPr>
        </p:nvSpPr>
        <p:spPr>
          <a:xfrm>
            <a:off x="1219200" y="1533319"/>
            <a:ext cx="9563100" cy="2069093"/>
          </a:xfrm>
          <a:prstGeom prst="rect">
            <a:avLst/>
          </a:prstGeom>
        </p:spPr>
        <p:txBody>
          <a:bodyPr vert="horz" wrap="square" lIns="0" tIns="12700" rIns="0" bIns="0" rtlCol="0">
            <a:spAutoFit/>
          </a:bodyPr>
          <a:lstStyle/>
          <a:p>
            <a:pPr marL="12065" marR="5080" algn="ctr">
              <a:lnSpc>
                <a:spcPct val="114000"/>
              </a:lnSpc>
              <a:spcBef>
                <a:spcPts val="100"/>
              </a:spcBef>
            </a:pPr>
            <a:r>
              <a:rPr lang="en-US" sz="4000" dirty="0">
                <a:effectLst/>
                <a:latin typeface="Roboto Slab" pitchFamily="2" charset="0"/>
                <a:ea typeface="Roboto Slab" pitchFamily="2" charset="0"/>
              </a:rPr>
              <a:t>Uniting for Ukraine Health Requirements for Maintaining Parolee Status in the U.S. </a:t>
            </a:r>
            <a:endParaRPr lang="en-US" sz="4000" dirty="0">
              <a:latin typeface="Roboto Slab" pitchFamily="2" charset="0"/>
              <a:ea typeface="Roboto Slab" pitchFamily="2" charset="0"/>
              <a:cs typeface="Times New Roman"/>
            </a:endParaRPr>
          </a:p>
        </p:txBody>
      </p:sp>
      <p:sp>
        <p:nvSpPr>
          <p:cNvPr id="6" name="TextBox 5">
            <a:extLst>
              <a:ext uri="{FF2B5EF4-FFF2-40B4-BE49-F238E27FC236}">
                <a16:creationId xmlns:a16="http://schemas.microsoft.com/office/drawing/2014/main" id="{64BC0D75-8231-E1E6-6015-FA1794E8804D}"/>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66B0B51E-82F9-71A6-D403-261DD510ACA0}"/>
              </a:ext>
            </a:extLst>
          </p:cNvPr>
          <p:cNvSpPr txBox="1"/>
          <p:nvPr/>
        </p:nvSpPr>
        <p:spPr>
          <a:xfrm>
            <a:off x="8305800" y="6563333"/>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94588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7FD38-D866-2E08-4817-CC84488C0A1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B3BF3B8-8AC4-0AA3-3B02-5CC6A3FA5283}"/>
              </a:ext>
            </a:extLst>
          </p:cNvPr>
          <p:cNvPicPr/>
          <p:nvPr/>
        </p:nvPicPr>
        <p:blipFill>
          <a:blip r:embed="rId2" cstate="print"/>
          <a:stretch>
            <a:fillRect/>
          </a:stretch>
        </p:blipFill>
        <p:spPr>
          <a:xfrm>
            <a:off x="0" y="0"/>
            <a:ext cx="12191999" cy="6857999"/>
          </a:xfrm>
          <a:prstGeom prst="rect">
            <a:avLst/>
          </a:prstGeom>
        </p:spPr>
      </p:pic>
      <p:sp>
        <p:nvSpPr>
          <p:cNvPr id="4" name="object 4">
            <a:extLst>
              <a:ext uri="{FF2B5EF4-FFF2-40B4-BE49-F238E27FC236}">
                <a16:creationId xmlns:a16="http://schemas.microsoft.com/office/drawing/2014/main" id="{A51E647F-6F48-C745-64C3-39071CFAF2E3}"/>
              </a:ext>
            </a:extLst>
          </p:cNvPr>
          <p:cNvSpPr/>
          <p:nvPr/>
        </p:nvSpPr>
        <p:spPr>
          <a:xfrm>
            <a:off x="3128453" y="4071611"/>
            <a:ext cx="6049645" cy="47625"/>
          </a:xfrm>
          <a:custGeom>
            <a:avLst/>
            <a:gdLst/>
            <a:ahLst/>
            <a:cxnLst/>
            <a:rect l="l" t="t" r="r" b="b"/>
            <a:pathLst>
              <a:path w="6049645" h="47625">
                <a:moveTo>
                  <a:pt x="6049499" y="47099"/>
                </a:moveTo>
                <a:lnTo>
                  <a:pt x="0" y="47099"/>
                </a:lnTo>
                <a:lnTo>
                  <a:pt x="0" y="0"/>
                </a:lnTo>
                <a:lnTo>
                  <a:pt x="6049499" y="0"/>
                </a:lnTo>
                <a:lnTo>
                  <a:pt x="6049499" y="47099"/>
                </a:lnTo>
                <a:close/>
              </a:path>
            </a:pathLst>
          </a:custGeom>
          <a:solidFill>
            <a:srgbClr val="FCB537"/>
          </a:solidFill>
        </p:spPr>
        <p:txBody>
          <a:bodyPr wrap="square" lIns="0" tIns="0" rIns="0" bIns="0" rtlCol="0"/>
          <a:lstStyle/>
          <a:p>
            <a:endParaRPr/>
          </a:p>
        </p:txBody>
      </p:sp>
      <p:sp>
        <p:nvSpPr>
          <p:cNvPr id="5" name="object 5">
            <a:extLst>
              <a:ext uri="{FF2B5EF4-FFF2-40B4-BE49-F238E27FC236}">
                <a16:creationId xmlns:a16="http://schemas.microsoft.com/office/drawing/2014/main" id="{BE1B9C8C-383A-FD13-6CCA-723F098CACA7}"/>
              </a:ext>
            </a:extLst>
          </p:cNvPr>
          <p:cNvSpPr txBox="1">
            <a:spLocks noGrp="1"/>
          </p:cNvSpPr>
          <p:nvPr>
            <p:ph type="ctrTitle"/>
          </p:nvPr>
        </p:nvSpPr>
        <p:spPr>
          <a:xfrm>
            <a:off x="1314450" y="2585179"/>
            <a:ext cx="9563100" cy="843821"/>
          </a:xfrm>
          <a:prstGeom prst="rect">
            <a:avLst/>
          </a:prstGeom>
        </p:spPr>
        <p:txBody>
          <a:bodyPr vert="horz" wrap="square" lIns="0" tIns="12700" rIns="0" bIns="0" rtlCol="0">
            <a:spAutoFit/>
          </a:bodyPr>
          <a:lstStyle/>
          <a:p>
            <a:pPr marL="12065" marR="5080" algn="ctr">
              <a:lnSpc>
                <a:spcPct val="100000"/>
              </a:lnSpc>
              <a:spcBef>
                <a:spcPts val="100"/>
              </a:spcBef>
            </a:pPr>
            <a:r>
              <a:rPr lang="en-US" sz="5400" spc="220" dirty="0">
                <a:latin typeface="Roboto Slab" pitchFamily="2" charset="0"/>
                <a:ea typeface="Roboto Slab" pitchFamily="2" charset="0"/>
                <a:cs typeface="Times New Roman"/>
              </a:rPr>
              <a:t>Thank you</a:t>
            </a:r>
            <a:endParaRPr sz="5400" dirty="0">
              <a:latin typeface="Roboto Slab" pitchFamily="2" charset="0"/>
              <a:ea typeface="Roboto Slab" pitchFamily="2" charset="0"/>
              <a:cs typeface="Times New Roman"/>
            </a:endParaRPr>
          </a:p>
        </p:txBody>
      </p:sp>
      <p:sp>
        <p:nvSpPr>
          <p:cNvPr id="6" name="TextBox 5">
            <a:extLst>
              <a:ext uri="{FF2B5EF4-FFF2-40B4-BE49-F238E27FC236}">
                <a16:creationId xmlns:a16="http://schemas.microsoft.com/office/drawing/2014/main" id="{14950D96-DC5E-D9A2-7B5A-B549734AB10F}"/>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58661A65-ED9B-BA0A-14A3-64994DCC10B3}"/>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14927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6095999" cy="6857999"/>
          </a:xfrm>
          <a:prstGeom prst="rect">
            <a:avLst/>
          </a:prstGeom>
        </p:spPr>
      </p:pic>
      <p:pic>
        <p:nvPicPr>
          <p:cNvPr id="3" name="object 3"/>
          <p:cNvPicPr/>
          <p:nvPr/>
        </p:nvPicPr>
        <p:blipFill>
          <a:blip r:embed="rId4" cstate="print"/>
          <a:stretch>
            <a:fillRect/>
          </a:stretch>
        </p:blipFill>
        <p:spPr>
          <a:xfrm>
            <a:off x="6356181" y="2687382"/>
            <a:ext cx="410366" cy="410365"/>
          </a:xfrm>
          <a:prstGeom prst="rect">
            <a:avLst/>
          </a:prstGeom>
        </p:spPr>
      </p:pic>
      <p:sp>
        <p:nvSpPr>
          <p:cNvPr id="4" name="object 4"/>
          <p:cNvSpPr txBox="1"/>
          <p:nvPr/>
        </p:nvSpPr>
        <p:spPr>
          <a:xfrm>
            <a:off x="6933177" y="2499258"/>
            <a:ext cx="4558200" cy="2069093"/>
          </a:xfrm>
          <a:prstGeom prst="rect">
            <a:avLst/>
          </a:prstGeom>
        </p:spPr>
        <p:txBody>
          <a:bodyPr vert="horz" wrap="square" lIns="0" tIns="12700" rIns="0" bIns="0" rtlCol="0">
            <a:spAutoFit/>
          </a:bodyPr>
          <a:lstStyle/>
          <a:p>
            <a:pPr marL="12700">
              <a:lnSpc>
                <a:spcPct val="114000"/>
              </a:lnSpc>
              <a:spcBef>
                <a:spcPts val="100"/>
              </a:spcBef>
            </a:pPr>
            <a:r>
              <a:rPr lang="en-US" sz="4000" dirty="0">
                <a:solidFill>
                  <a:srgbClr val="273468"/>
                </a:solidFill>
                <a:latin typeface="Roboto Slab" pitchFamily="2" charset="0"/>
                <a:cs typeface="Times New Roman"/>
              </a:rPr>
              <a:t>What is Humanitarian Parole?</a:t>
            </a:r>
            <a:endParaRPr sz="4000" dirty="0">
              <a:latin typeface="Roboto Slab" pitchFamily="2" charset="0"/>
              <a:cs typeface="Times New Roman"/>
            </a:endParaRPr>
          </a:p>
        </p:txBody>
      </p:sp>
      <p:pic>
        <p:nvPicPr>
          <p:cNvPr id="11" name="Picture 10" descr="A white line drawing of a family and a globe&#10;&#10;Description automatically generated">
            <a:extLst>
              <a:ext uri="{FF2B5EF4-FFF2-40B4-BE49-F238E27FC236}">
                <a16:creationId xmlns:a16="http://schemas.microsoft.com/office/drawing/2014/main" id="{EF338029-F409-A68C-855E-61E4CADAE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685799"/>
            <a:ext cx="5385480" cy="5486401"/>
          </a:xfrm>
          <a:prstGeom prst="rect">
            <a:avLst/>
          </a:prstGeom>
        </p:spPr>
      </p:pic>
      <p:sp>
        <p:nvSpPr>
          <p:cNvPr id="5" name="TextBox 4">
            <a:extLst>
              <a:ext uri="{FF2B5EF4-FFF2-40B4-BE49-F238E27FC236}">
                <a16:creationId xmlns:a16="http://schemas.microsoft.com/office/drawing/2014/main" id="{105458C0-54F9-0731-1129-1814B5FFE155}"/>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FB95B1E7-8399-3877-5DE5-79CE3B2D8A06}"/>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55386"/>
            <a:ext cx="12192000" cy="602615"/>
            <a:chOff x="0" y="6255386"/>
            <a:chExt cx="12192000" cy="602615"/>
          </a:xfrm>
        </p:grpSpPr>
        <p:pic>
          <p:nvPicPr>
            <p:cNvPr id="3" name="object 3"/>
            <p:cNvPicPr/>
            <p:nvPr/>
          </p:nvPicPr>
          <p:blipFill>
            <a:blip r:embed="rId3" cstate="print"/>
            <a:stretch>
              <a:fillRect/>
            </a:stretch>
          </p:blipFill>
          <p:spPr>
            <a:xfrm>
              <a:off x="0" y="6284800"/>
              <a:ext cx="12191999" cy="573199"/>
            </a:xfrm>
            <a:prstGeom prst="rect">
              <a:avLst/>
            </a:prstGeom>
          </p:spPr>
        </p:pic>
        <p:sp>
          <p:nvSpPr>
            <p:cNvPr id="4" name="object 4"/>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p:cNvPicPr/>
          <p:nvPr/>
        </p:nvPicPr>
        <p:blipFill>
          <a:blip r:embed="rId4" cstate="print"/>
          <a:stretch>
            <a:fillRect/>
          </a:stretch>
        </p:blipFill>
        <p:spPr>
          <a:xfrm>
            <a:off x="567692" y="554988"/>
            <a:ext cx="410366" cy="410366"/>
          </a:xfrm>
          <a:prstGeom prst="rect">
            <a:avLst/>
          </a:prstGeom>
        </p:spPr>
      </p:pic>
      <p:sp>
        <p:nvSpPr>
          <p:cNvPr id="6" name="object 6"/>
          <p:cNvSpPr txBox="1">
            <a:spLocks noGrp="1"/>
          </p:cNvSpPr>
          <p:nvPr>
            <p:ph type="title"/>
          </p:nvPr>
        </p:nvSpPr>
        <p:spPr>
          <a:xfrm>
            <a:off x="1143000" y="34115"/>
            <a:ext cx="10524699" cy="1041747"/>
          </a:xfrm>
          <a:prstGeom prst="rect">
            <a:avLst/>
          </a:prstGeom>
        </p:spPr>
        <p:txBody>
          <a:bodyPr vert="horz" wrap="square" lIns="0" tIns="467792" rIns="0" bIns="0" rtlCol="0">
            <a:spAutoFit/>
          </a:bodyPr>
          <a:lstStyle/>
          <a:p>
            <a:pPr marL="12700">
              <a:lnSpc>
                <a:spcPct val="100000"/>
              </a:lnSpc>
              <a:spcBef>
                <a:spcPts val="100"/>
              </a:spcBef>
            </a:pPr>
            <a:r>
              <a:rPr lang="en-US" sz="3600" dirty="0">
                <a:solidFill>
                  <a:srgbClr val="273468"/>
                </a:solidFill>
                <a:latin typeface="Roboto Slab" pitchFamily="2" charset="0"/>
                <a:cs typeface="Times New Roman"/>
              </a:rPr>
              <a:t>What is Humanitarian Parole?</a:t>
            </a:r>
            <a:endParaRPr lang="en-US" sz="3600" dirty="0">
              <a:latin typeface="Roboto Slab" pitchFamily="2" charset="0"/>
              <a:cs typeface="Times New Roman"/>
            </a:endParaRPr>
          </a:p>
        </p:txBody>
      </p:sp>
      <p:sp>
        <p:nvSpPr>
          <p:cNvPr id="7" name="object 7"/>
          <p:cNvSpPr txBox="1"/>
          <p:nvPr/>
        </p:nvSpPr>
        <p:spPr>
          <a:xfrm>
            <a:off x="1274156" y="1264048"/>
            <a:ext cx="10524699" cy="3931333"/>
          </a:xfrm>
          <a:prstGeom prst="rect">
            <a:avLst/>
          </a:prstGeom>
        </p:spPr>
        <p:txBody>
          <a:bodyPr vert="horz" wrap="square" lIns="0" tIns="12700" rIns="0" bIns="0" rtlCol="0">
            <a:spAutoFit/>
          </a:bodyPr>
          <a:lstStyle/>
          <a:p>
            <a:pPr marL="469266" marR="810260" indent="-457200">
              <a:lnSpc>
                <a:spcPct val="114000"/>
              </a:lnSpc>
              <a:spcAft>
                <a:spcPts val="800"/>
              </a:spcAft>
              <a:buFont typeface="Wingdings" pitchFamily="2" charset="2"/>
              <a:buChar char="§"/>
              <a:tabLst>
                <a:tab pos="447675" algn="l"/>
              </a:tabLst>
            </a:pPr>
            <a:r>
              <a:rPr lang="en-US" sz="2800" kern="200" spc="1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Granted by the U.S. Government</a:t>
            </a:r>
          </a:p>
          <a:p>
            <a:pPr marL="469266" marR="810260" indent="-457200">
              <a:lnSpc>
                <a:spcPct val="114000"/>
              </a:lnSpc>
              <a:spcAft>
                <a:spcPts val="800"/>
              </a:spcAft>
              <a:buFont typeface="Wingdings" pitchFamily="2" charset="2"/>
              <a:buChar char="§"/>
              <a:tabLst>
                <a:tab pos="447675" algn="l"/>
              </a:tabLst>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Allows some people from other countries experiencing crisis and conflict to come to the U.S. temporarily. </a:t>
            </a:r>
            <a:endParaRPr lang="en-US" sz="2800" kern="200" spc="1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a:endParaRPr>
          </a:p>
          <a:p>
            <a:pPr marL="469266" marR="810260" indent="-457200">
              <a:lnSpc>
                <a:spcPct val="114000"/>
              </a:lnSpc>
              <a:spcAft>
                <a:spcPts val="800"/>
              </a:spcAft>
              <a:buFont typeface="Wingdings" pitchFamily="2" charset="2"/>
              <a:buChar char="§"/>
              <a:tabLst>
                <a:tab pos="447675" algn="l"/>
              </a:tabLst>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For Ukrainians displaced by the current conflict: </a:t>
            </a:r>
          </a:p>
          <a:p>
            <a:pPr marL="742950" marR="0" lvl="1" indent="-285750">
              <a:lnSpc>
                <a:spcPct val="114000"/>
              </a:lnSpc>
              <a:spcAft>
                <a:spcPts val="800"/>
              </a:spcAft>
              <a:buFont typeface="Courier New" panose="02070309020205020404" pitchFamily="49" charset="0"/>
              <a:buChar char="o"/>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Uniting for Ukraine (U4U)</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742950" marR="0" lvl="1" indent="-285750">
              <a:lnSpc>
                <a:spcPct val="114000"/>
              </a:lnSpc>
              <a:spcAft>
                <a:spcPts val="800"/>
              </a:spcAft>
              <a:buFont typeface="Courier New" panose="02070309020205020404" pitchFamily="49" charset="0"/>
              <a:buChar char="o"/>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Two years </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742950" marR="0" lvl="1" indent="-285750">
              <a:lnSpc>
                <a:spcPct val="114000"/>
              </a:lnSpc>
              <a:spcAft>
                <a:spcPts val="800"/>
              </a:spcAft>
              <a:buFont typeface="Courier New" panose="02070309020205020404" pitchFamily="49" charset="0"/>
              <a:buChar char="o"/>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Three health requirements</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24EF0BD6-C05D-60BC-7717-AA4EF073C5D1}"/>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2" name="TextBox 11">
            <a:extLst>
              <a:ext uri="{FF2B5EF4-FFF2-40B4-BE49-F238E27FC236}">
                <a16:creationId xmlns:a16="http://schemas.microsoft.com/office/drawing/2014/main" id="{AFF51BF6-3E10-CD6E-24D6-DA3B13FAEB1D}"/>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51BDE-8A14-FB73-C26C-24BF167DC51C}"/>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E1C87453-B8E6-43EF-C812-52F88BA32D85}"/>
              </a:ext>
            </a:extLst>
          </p:cNvPr>
          <p:cNvPicPr/>
          <p:nvPr/>
        </p:nvPicPr>
        <p:blipFill>
          <a:blip r:embed="rId3" cstate="print"/>
          <a:stretch>
            <a:fillRect/>
          </a:stretch>
        </p:blipFill>
        <p:spPr>
          <a:xfrm>
            <a:off x="558009" y="2699805"/>
            <a:ext cx="410366" cy="410365"/>
          </a:xfrm>
          <a:prstGeom prst="rect">
            <a:avLst/>
          </a:prstGeom>
        </p:spPr>
      </p:pic>
      <p:sp>
        <p:nvSpPr>
          <p:cNvPr id="4" name="object 4">
            <a:extLst>
              <a:ext uri="{FF2B5EF4-FFF2-40B4-BE49-F238E27FC236}">
                <a16:creationId xmlns:a16="http://schemas.microsoft.com/office/drawing/2014/main" id="{DEBB8097-B8C3-308A-552B-7C175405993B}"/>
              </a:ext>
            </a:extLst>
          </p:cNvPr>
          <p:cNvSpPr txBox="1">
            <a:spLocks noGrp="1"/>
          </p:cNvSpPr>
          <p:nvPr>
            <p:ph type="title"/>
          </p:nvPr>
        </p:nvSpPr>
        <p:spPr>
          <a:xfrm>
            <a:off x="1143000" y="2590800"/>
            <a:ext cx="4527550" cy="2069093"/>
          </a:xfrm>
          <a:prstGeom prst="rect">
            <a:avLst/>
          </a:prstGeom>
        </p:spPr>
        <p:txBody>
          <a:bodyPr vert="horz" wrap="square" lIns="0" tIns="12700" rIns="0" bIns="0" rtlCol="0">
            <a:spAutoFit/>
          </a:bodyPr>
          <a:lstStyle/>
          <a:p>
            <a:pPr marL="12700" marR="5080">
              <a:lnSpc>
                <a:spcPct val="114000"/>
              </a:lnSpc>
              <a:spcBef>
                <a:spcPts val="100"/>
              </a:spcBef>
            </a:pPr>
            <a:r>
              <a:rPr lang="en-US" sz="4000" dirty="0">
                <a:solidFill>
                  <a:srgbClr val="273468"/>
                </a:solidFill>
                <a:latin typeface="Roboto Slab" pitchFamily="2" charset="0"/>
                <a:cs typeface="Times New Roman"/>
              </a:rPr>
              <a:t>Health Requirements of U4U</a:t>
            </a:r>
            <a:endParaRPr sz="4000" dirty="0">
              <a:latin typeface="Roboto Slab" pitchFamily="2" charset="0"/>
              <a:cs typeface="Times New Roman"/>
            </a:endParaRPr>
          </a:p>
        </p:txBody>
      </p:sp>
      <p:pic>
        <p:nvPicPr>
          <p:cNvPr id="6" name="object 2">
            <a:extLst>
              <a:ext uri="{FF2B5EF4-FFF2-40B4-BE49-F238E27FC236}">
                <a16:creationId xmlns:a16="http://schemas.microsoft.com/office/drawing/2014/main" id="{06C170DE-63A2-D642-A9F8-FBC592B491DD}"/>
              </a:ext>
            </a:extLst>
          </p:cNvPr>
          <p:cNvPicPr/>
          <p:nvPr/>
        </p:nvPicPr>
        <p:blipFill>
          <a:blip r:embed="rId4" cstate="print"/>
          <a:stretch>
            <a:fillRect/>
          </a:stretch>
        </p:blipFill>
        <p:spPr>
          <a:xfrm>
            <a:off x="6096001" y="0"/>
            <a:ext cx="6095999" cy="6857999"/>
          </a:xfrm>
          <a:prstGeom prst="rect">
            <a:avLst/>
          </a:prstGeom>
        </p:spPr>
      </p:pic>
      <p:pic>
        <p:nvPicPr>
          <p:cNvPr id="9" name="Picture 8" descr="A white line drawing of a clipboard with a check mark&#10;&#10;Description automatically generated">
            <a:extLst>
              <a:ext uri="{FF2B5EF4-FFF2-40B4-BE49-F238E27FC236}">
                <a16:creationId xmlns:a16="http://schemas.microsoft.com/office/drawing/2014/main" id="{5E444848-D38C-DD11-1A55-5814AF053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9591" y="533400"/>
            <a:ext cx="4724400" cy="5460669"/>
          </a:xfrm>
          <a:prstGeom prst="rect">
            <a:avLst/>
          </a:prstGeom>
        </p:spPr>
      </p:pic>
      <p:sp>
        <p:nvSpPr>
          <p:cNvPr id="2" name="TextBox 1">
            <a:extLst>
              <a:ext uri="{FF2B5EF4-FFF2-40B4-BE49-F238E27FC236}">
                <a16:creationId xmlns:a16="http://schemas.microsoft.com/office/drawing/2014/main" id="{BDB73AEF-D700-2401-AF56-EAEB8C92A50F}"/>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CB62507B-55E0-0D51-D308-AF1A64EA64A1}"/>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427222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3" cstate="print"/>
          <a:srcRect r="49310"/>
          <a:stretch/>
        </p:blipFill>
        <p:spPr>
          <a:xfrm>
            <a:off x="1" y="0"/>
            <a:ext cx="2057400" cy="6857999"/>
          </a:xfrm>
          <a:prstGeom prst="rect">
            <a:avLst/>
          </a:prstGeom>
        </p:spPr>
      </p:pic>
      <p:pic>
        <p:nvPicPr>
          <p:cNvPr id="3" name="object 3"/>
          <p:cNvPicPr/>
          <p:nvPr/>
        </p:nvPicPr>
        <p:blipFill>
          <a:blip r:embed="rId4" cstate="print"/>
          <a:stretch>
            <a:fillRect/>
          </a:stretch>
        </p:blipFill>
        <p:spPr>
          <a:xfrm>
            <a:off x="2209800" y="455330"/>
            <a:ext cx="410365" cy="410366"/>
          </a:xfrm>
          <a:prstGeom prst="rect">
            <a:avLst/>
          </a:prstGeom>
        </p:spPr>
      </p:pic>
      <p:sp>
        <p:nvSpPr>
          <p:cNvPr id="4" name="object 4"/>
          <p:cNvSpPr txBox="1">
            <a:spLocks noGrp="1"/>
          </p:cNvSpPr>
          <p:nvPr>
            <p:ph type="title"/>
          </p:nvPr>
        </p:nvSpPr>
        <p:spPr>
          <a:xfrm>
            <a:off x="-1447800" y="-63647"/>
            <a:ext cx="11967021" cy="1037954"/>
          </a:xfrm>
          <a:prstGeom prst="rect">
            <a:avLst/>
          </a:prstGeom>
        </p:spPr>
        <p:txBody>
          <a:bodyPr vert="horz" wrap="square" lIns="0" tIns="464036" rIns="0" bIns="0" rtlCol="0">
            <a:spAutoFit/>
          </a:bodyPr>
          <a:lstStyle/>
          <a:p>
            <a:pPr marL="4276725">
              <a:lnSpc>
                <a:spcPct val="100000"/>
              </a:lnSpc>
              <a:spcBef>
                <a:spcPts val="100"/>
              </a:spcBef>
            </a:pPr>
            <a:r>
              <a:rPr lang="en-US" sz="3700" dirty="0">
                <a:solidFill>
                  <a:srgbClr val="273468"/>
                </a:solidFill>
                <a:latin typeface="Roboto Slab" pitchFamily="2" charset="0"/>
                <a:cs typeface="Times New Roman"/>
              </a:rPr>
              <a:t>Health Requirements of U4U</a:t>
            </a:r>
            <a:endParaRPr sz="3700" dirty="0">
              <a:latin typeface="Roboto Slab" pitchFamily="2" charset="0"/>
              <a:cs typeface="Times New Roman"/>
            </a:endParaRPr>
          </a:p>
        </p:txBody>
      </p:sp>
      <p:sp>
        <p:nvSpPr>
          <p:cNvPr id="18" name="object 7">
            <a:extLst>
              <a:ext uri="{FF2B5EF4-FFF2-40B4-BE49-F238E27FC236}">
                <a16:creationId xmlns:a16="http://schemas.microsoft.com/office/drawing/2014/main" id="{FB13B994-D02F-6276-C69F-07A632031831}"/>
              </a:ext>
            </a:extLst>
          </p:cNvPr>
          <p:cNvSpPr txBox="1"/>
          <p:nvPr/>
        </p:nvSpPr>
        <p:spPr>
          <a:xfrm>
            <a:off x="2620165" y="1123882"/>
            <a:ext cx="9194456" cy="5584542"/>
          </a:xfrm>
          <a:prstGeom prst="rect">
            <a:avLst/>
          </a:prstGeom>
        </p:spPr>
        <p:txBody>
          <a:bodyPr vert="horz" wrap="square" lIns="0" tIns="12700" rIns="0" bIns="0" rtlCol="0">
            <a:spAutoFit/>
          </a:bodyPr>
          <a:lstStyle/>
          <a:p>
            <a:pPr marL="457200" marR="0" lvl="0"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Pre-travel attestation:</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914400" marR="0" lvl="1"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Measles vaccine</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914400" marR="0" lvl="1"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Polio vaccine</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914400" marR="0" lvl="1"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COVID-19 vaccine</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457200" marR="0" lvl="0"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Attestation required within 90 days after U.S. arrival: </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914400" marR="0" lvl="1"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Tuberculosis screening (IGRA blood test)</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914400" marR="0" lvl="1"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If applicable:</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1371600" marR="0" lvl="2"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Polio vaccine</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1371600" marR="0" lvl="2"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COVID-19 vaccine</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457200" marR="0" lvl="0" indent="-457200">
              <a:lnSpc>
                <a:spcPct val="114000"/>
              </a:lnSpc>
              <a:spcBef>
                <a:spcPts val="0"/>
              </a:spcBef>
              <a:spcAft>
                <a:spcPts val="6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Attestations must be completed in your USCIS account.</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C64B77E8-C04C-BD0F-2803-8BCA68B0DC93}"/>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6" name="TextBox 5">
            <a:extLst>
              <a:ext uri="{FF2B5EF4-FFF2-40B4-BE49-F238E27FC236}">
                <a16:creationId xmlns:a16="http://schemas.microsoft.com/office/drawing/2014/main" id="{2FB16936-8607-1FE3-C4AA-D80D7A51399D}"/>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55386"/>
            <a:ext cx="12192000" cy="602615"/>
            <a:chOff x="0" y="6255386"/>
            <a:chExt cx="12192000" cy="602615"/>
          </a:xfrm>
        </p:grpSpPr>
        <p:pic>
          <p:nvPicPr>
            <p:cNvPr id="3" name="object 3"/>
            <p:cNvPicPr/>
            <p:nvPr/>
          </p:nvPicPr>
          <p:blipFill>
            <a:blip r:embed="rId3" cstate="print"/>
            <a:stretch>
              <a:fillRect/>
            </a:stretch>
          </p:blipFill>
          <p:spPr>
            <a:xfrm>
              <a:off x="0" y="6284800"/>
              <a:ext cx="12191999" cy="573199"/>
            </a:xfrm>
            <a:prstGeom prst="rect">
              <a:avLst/>
            </a:prstGeom>
          </p:spPr>
        </p:pic>
        <p:sp>
          <p:nvSpPr>
            <p:cNvPr id="4" name="object 4"/>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p:cNvPicPr/>
          <p:nvPr/>
        </p:nvPicPr>
        <p:blipFill>
          <a:blip r:embed="rId4" cstate="print"/>
          <a:stretch>
            <a:fillRect/>
          </a:stretch>
        </p:blipFill>
        <p:spPr>
          <a:xfrm>
            <a:off x="271208" y="470269"/>
            <a:ext cx="410366" cy="410366"/>
          </a:xfrm>
          <a:prstGeom prst="rect">
            <a:avLst/>
          </a:prstGeom>
        </p:spPr>
      </p:pic>
      <p:sp>
        <p:nvSpPr>
          <p:cNvPr id="6" name="object 6"/>
          <p:cNvSpPr txBox="1">
            <a:spLocks noGrp="1"/>
          </p:cNvSpPr>
          <p:nvPr>
            <p:ph type="title"/>
          </p:nvPr>
        </p:nvSpPr>
        <p:spPr>
          <a:xfrm>
            <a:off x="903707" y="-135700"/>
            <a:ext cx="10524699" cy="1087350"/>
          </a:xfrm>
          <a:prstGeom prst="rect">
            <a:avLst/>
          </a:prstGeom>
        </p:spPr>
        <p:txBody>
          <a:bodyPr vert="horz" wrap="square" lIns="0" tIns="478854" rIns="0" bIns="0" rtlCol="0">
            <a:spAutoFit/>
          </a:bodyPr>
          <a:lstStyle/>
          <a:p>
            <a:pPr marL="12700">
              <a:lnSpc>
                <a:spcPct val="114000"/>
              </a:lnSpc>
              <a:spcBef>
                <a:spcPts val="100"/>
              </a:spcBef>
            </a:pPr>
            <a:r>
              <a:rPr lang="en-US" sz="3700" dirty="0">
                <a:solidFill>
                  <a:srgbClr val="273468"/>
                </a:solidFill>
                <a:latin typeface="Roboto Slab" pitchFamily="2" charset="0"/>
                <a:cs typeface="Times New Roman"/>
              </a:rPr>
              <a:t>Pre-travel Attestation: Measles Vaccine</a:t>
            </a:r>
            <a:endParaRPr lang="en-US" sz="3700" dirty="0">
              <a:latin typeface="Roboto Slab" pitchFamily="2" charset="0"/>
              <a:cs typeface="Times New Roman"/>
            </a:endParaRPr>
          </a:p>
        </p:txBody>
      </p:sp>
      <p:sp>
        <p:nvSpPr>
          <p:cNvPr id="7" name="object 7">
            <a:extLst>
              <a:ext uri="{FF2B5EF4-FFF2-40B4-BE49-F238E27FC236}">
                <a16:creationId xmlns:a16="http://schemas.microsoft.com/office/drawing/2014/main" id="{FC5D6922-08D9-1ABD-2705-47F753C8031D}"/>
              </a:ext>
            </a:extLst>
          </p:cNvPr>
          <p:cNvSpPr txBox="1"/>
          <p:nvPr/>
        </p:nvSpPr>
        <p:spPr>
          <a:xfrm>
            <a:off x="898452" y="1660342"/>
            <a:ext cx="5643351" cy="3004092"/>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All individuals 12 months and older must complete at least one dose of the Measles vaccine.</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457200" marR="0" lvl="0" indent="-457200">
              <a:lnSpc>
                <a:spcPct val="114000"/>
              </a:lnSpc>
              <a:spcBef>
                <a:spcPts val="0"/>
              </a:spcBef>
              <a:spcAft>
                <a:spcPts val="800"/>
              </a:spcAft>
              <a:buFont typeface="Wingdings" pitchFamily="2" charset="2"/>
              <a:buChar char="§"/>
            </a:pPr>
            <a:r>
              <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Some exceptions may apply (please see the USCIS U4U Vaccine Attestation page).</a:t>
            </a:r>
            <a:endParaRPr lang="en-US"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9" name="Picture 8" descr="A blue and white circle with a syringe&#10;&#10;Description automatically generated">
            <a:extLst>
              <a:ext uri="{FF2B5EF4-FFF2-40B4-BE49-F238E27FC236}">
                <a16:creationId xmlns:a16="http://schemas.microsoft.com/office/drawing/2014/main" id="{41B9C5DA-2290-2E9E-9D87-18239DC169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627" y="1219200"/>
            <a:ext cx="4495800" cy="4203126"/>
          </a:xfrm>
          <a:prstGeom prst="rect">
            <a:avLst/>
          </a:prstGeom>
        </p:spPr>
      </p:pic>
      <p:sp>
        <p:nvSpPr>
          <p:cNvPr id="8" name="TextBox 7">
            <a:extLst>
              <a:ext uri="{FF2B5EF4-FFF2-40B4-BE49-F238E27FC236}">
                <a16:creationId xmlns:a16="http://schemas.microsoft.com/office/drawing/2014/main" id="{616BE220-EA64-B901-EB7F-1F32FD137F4B}"/>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0" name="TextBox 9">
            <a:extLst>
              <a:ext uri="{FF2B5EF4-FFF2-40B4-BE49-F238E27FC236}">
                <a16:creationId xmlns:a16="http://schemas.microsoft.com/office/drawing/2014/main" id="{C72CC91B-53C9-D880-C279-B8B2E031629F}"/>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5EF5-EA6D-0EF0-C570-A36A7ED651E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A7D0380B-8C48-0809-6F59-E510447054DF}"/>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ED871A9B-C0CD-CE8D-E484-B311A4EA30A6}"/>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6E7DB7A3-ABF9-F55B-EC5A-E18465E1E0BB}"/>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9DF7B92F-FB81-5B1A-2A21-3ECE4011D7D3}"/>
              </a:ext>
            </a:extLst>
          </p:cNvPr>
          <p:cNvPicPr/>
          <p:nvPr/>
        </p:nvPicPr>
        <p:blipFill>
          <a:blip r:embed="rId4" cstate="print"/>
          <a:stretch>
            <a:fillRect/>
          </a:stretch>
        </p:blipFill>
        <p:spPr>
          <a:xfrm>
            <a:off x="514981" y="420395"/>
            <a:ext cx="410366" cy="410366"/>
          </a:xfrm>
          <a:prstGeom prst="rect">
            <a:avLst/>
          </a:prstGeom>
        </p:spPr>
      </p:pic>
      <p:sp>
        <p:nvSpPr>
          <p:cNvPr id="6" name="object 6">
            <a:extLst>
              <a:ext uri="{FF2B5EF4-FFF2-40B4-BE49-F238E27FC236}">
                <a16:creationId xmlns:a16="http://schemas.microsoft.com/office/drawing/2014/main" id="{22DE52AF-68C7-D2B7-9BD0-36A7606535E3}"/>
              </a:ext>
            </a:extLst>
          </p:cNvPr>
          <p:cNvSpPr txBox="1">
            <a:spLocks noGrp="1"/>
          </p:cNvSpPr>
          <p:nvPr>
            <p:ph type="title"/>
          </p:nvPr>
        </p:nvSpPr>
        <p:spPr>
          <a:xfrm>
            <a:off x="1066800" y="-175062"/>
            <a:ext cx="10524699" cy="1052917"/>
          </a:xfrm>
          <a:prstGeom prst="rect">
            <a:avLst/>
          </a:prstGeom>
        </p:spPr>
        <p:txBody>
          <a:bodyPr vert="horz" wrap="square" lIns="0" tIns="478854" rIns="0" bIns="0" rtlCol="0">
            <a:spAutoFit/>
          </a:bodyPr>
          <a:lstStyle/>
          <a:p>
            <a:pPr marL="12700">
              <a:lnSpc>
                <a:spcPct val="100000"/>
              </a:lnSpc>
              <a:spcBef>
                <a:spcPts val="100"/>
              </a:spcBef>
            </a:pPr>
            <a:r>
              <a:rPr lang="en-US" sz="3600" dirty="0">
                <a:solidFill>
                  <a:srgbClr val="273468"/>
                </a:solidFill>
                <a:latin typeface="Roboto Slab" pitchFamily="2" charset="0"/>
                <a:cs typeface="Times New Roman"/>
              </a:rPr>
              <a:t>Pre-travel Attestation: COVID-19 Vaccine</a:t>
            </a:r>
            <a:endParaRPr sz="3700" dirty="0">
              <a:latin typeface="Roboto Slab" pitchFamily="2" charset="0"/>
              <a:cs typeface="Times New Roman"/>
            </a:endParaRPr>
          </a:p>
        </p:txBody>
      </p:sp>
      <p:sp>
        <p:nvSpPr>
          <p:cNvPr id="7" name="object 7">
            <a:extLst>
              <a:ext uri="{FF2B5EF4-FFF2-40B4-BE49-F238E27FC236}">
                <a16:creationId xmlns:a16="http://schemas.microsoft.com/office/drawing/2014/main" id="{D9CDCBD6-7376-DAB9-80E5-158697CA2411}"/>
              </a:ext>
            </a:extLst>
          </p:cNvPr>
          <p:cNvSpPr txBox="1"/>
          <p:nvPr/>
        </p:nvSpPr>
        <p:spPr>
          <a:xfrm>
            <a:off x="4572000" y="1276269"/>
            <a:ext cx="6858000" cy="4154086"/>
          </a:xfrm>
          <a:prstGeom prst="rect">
            <a:avLst/>
          </a:prstGeom>
        </p:spPr>
        <p:txBody>
          <a:bodyPr vert="horz" wrap="square" lIns="0" tIns="12700" rIns="0" bIns="0" rtlCol="0">
            <a:spAutoFit/>
          </a:bodyPr>
          <a:lstStyle/>
          <a:p>
            <a:pPr marL="342900" marR="0" lvl="0" indent="-342900">
              <a:lnSpc>
                <a:spcPct val="114000"/>
              </a:lnSpc>
              <a:spcBef>
                <a:spcPts val="0"/>
              </a:spcBef>
              <a:spcAft>
                <a:spcPts val="800"/>
              </a:spcAft>
              <a:buFont typeface="Wingdings" pitchFamily="2" charset="2"/>
              <a:buChar char="§"/>
            </a:pPr>
            <a:r>
              <a:rPr lang="en-US" sz="2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Everyone six months and older must complete at least one dose of a COVID-19 vaccine pre-travel.</a:t>
            </a:r>
            <a:endParaRPr lang="en-US" sz="2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742950" marR="0" lvl="1" indent="-285750">
              <a:lnSpc>
                <a:spcPct val="114000"/>
              </a:lnSpc>
              <a:spcBef>
                <a:spcPts val="0"/>
              </a:spcBef>
              <a:spcAft>
                <a:spcPts val="800"/>
              </a:spcAft>
              <a:buFont typeface="Wingdings" pitchFamily="2" charset="2"/>
              <a:buChar char="§"/>
            </a:pPr>
            <a:r>
              <a:rPr lang="en-US" sz="2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This vaccine must be approved by the U.S. Food and Drug Administration (FDA) or the World Health Organization Emergency Use Listing (WHO EUL).</a:t>
            </a:r>
            <a:endParaRPr lang="en-US" sz="2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342900" marR="0" lvl="0" indent="-342900">
              <a:lnSpc>
                <a:spcPct val="114000"/>
              </a:lnSpc>
              <a:spcBef>
                <a:spcPts val="0"/>
              </a:spcBef>
              <a:spcAft>
                <a:spcPts val="800"/>
              </a:spcAft>
              <a:buFont typeface="Wingdings" pitchFamily="2" charset="2"/>
              <a:buChar char="§"/>
            </a:pPr>
            <a:r>
              <a:rPr lang="en-US" sz="2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All individuals must attest that they will complete the recommended primary vaccine series upon arrival to the U.S.</a:t>
            </a:r>
            <a:endParaRPr lang="en-US" sz="2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342900" marR="0" lvl="0" indent="-342900">
              <a:lnSpc>
                <a:spcPct val="114000"/>
              </a:lnSpc>
              <a:spcBef>
                <a:spcPts val="0"/>
              </a:spcBef>
              <a:spcAft>
                <a:spcPts val="800"/>
              </a:spcAft>
              <a:buFont typeface="Wingdings" pitchFamily="2" charset="2"/>
              <a:buChar char="§"/>
            </a:pPr>
            <a:r>
              <a:rPr lang="en-US" sz="2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Some exceptions may apply (please see the USCIS U4U Vaccine Attestation page).</a:t>
            </a:r>
            <a:endParaRPr lang="en-US" sz="2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13" name="Picture 12" descr="A blue circle with a white and black circle with a white face mask on it&#10;&#10;Description automatically generated">
            <a:extLst>
              <a:ext uri="{FF2B5EF4-FFF2-40B4-BE49-F238E27FC236}">
                <a16:creationId xmlns:a16="http://schemas.microsoft.com/office/drawing/2014/main" id="{E1D9169C-01CA-1B5F-4308-1E4B6C67E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229175"/>
            <a:ext cx="4373769" cy="4241936"/>
          </a:xfrm>
          <a:prstGeom prst="rect">
            <a:avLst/>
          </a:prstGeom>
        </p:spPr>
      </p:pic>
      <p:sp>
        <p:nvSpPr>
          <p:cNvPr id="8" name="TextBox 7">
            <a:extLst>
              <a:ext uri="{FF2B5EF4-FFF2-40B4-BE49-F238E27FC236}">
                <a16:creationId xmlns:a16="http://schemas.microsoft.com/office/drawing/2014/main" id="{9EB7D971-0B46-FB4F-606C-C9FAC89478AD}"/>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6DC37ECB-0699-50A9-7D64-31921150A942}"/>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82724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4CC09-D19C-EA14-7786-F55AB9035AA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3D894DC6-E368-94FB-C371-3E75E0913B65}"/>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25E22D1C-44E9-11DD-26DC-ABD793DE7279}"/>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EA2187A1-77EC-3A7C-4E21-1C32A0E89E97}"/>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0BF48E0E-B188-EC03-2EC2-E46B373ABC8F}"/>
              </a:ext>
            </a:extLst>
          </p:cNvPr>
          <p:cNvPicPr/>
          <p:nvPr/>
        </p:nvPicPr>
        <p:blipFill>
          <a:blip r:embed="rId4" cstate="print"/>
          <a:stretch>
            <a:fillRect/>
          </a:stretch>
        </p:blipFill>
        <p:spPr>
          <a:xfrm>
            <a:off x="498058" y="435545"/>
            <a:ext cx="410366" cy="410366"/>
          </a:xfrm>
          <a:prstGeom prst="rect">
            <a:avLst/>
          </a:prstGeom>
        </p:spPr>
      </p:pic>
      <p:sp>
        <p:nvSpPr>
          <p:cNvPr id="6" name="object 6">
            <a:extLst>
              <a:ext uri="{FF2B5EF4-FFF2-40B4-BE49-F238E27FC236}">
                <a16:creationId xmlns:a16="http://schemas.microsoft.com/office/drawing/2014/main" id="{4D6AB38E-8041-D94B-9241-B3E0AA2BF9E1}"/>
              </a:ext>
            </a:extLst>
          </p:cNvPr>
          <p:cNvSpPr txBox="1">
            <a:spLocks noGrp="1"/>
          </p:cNvSpPr>
          <p:nvPr>
            <p:ph type="title"/>
          </p:nvPr>
        </p:nvSpPr>
        <p:spPr>
          <a:xfrm>
            <a:off x="1056503" y="-102996"/>
            <a:ext cx="10524699" cy="1052917"/>
          </a:xfrm>
          <a:prstGeom prst="rect">
            <a:avLst/>
          </a:prstGeom>
        </p:spPr>
        <p:txBody>
          <a:bodyPr vert="horz" wrap="square" lIns="0" tIns="478854" rIns="0" bIns="0" rtlCol="0">
            <a:spAutoFit/>
          </a:bodyPr>
          <a:lstStyle/>
          <a:p>
            <a:pPr marL="12700">
              <a:lnSpc>
                <a:spcPct val="100000"/>
              </a:lnSpc>
              <a:spcBef>
                <a:spcPts val="100"/>
              </a:spcBef>
            </a:pPr>
            <a:r>
              <a:rPr lang="en-US" sz="3600" dirty="0">
                <a:solidFill>
                  <a:srgbClr val="273468"/>
                </a:solidFill>
                <a:latin typeface="Roboto Slab" pitchFamily="2" charset="0"/>
                <a:cs typeface="Times New Roman"/>
              </a:rPr>
              <a:t>Pre-travel Attestation: Polio Vaccine</a:t>
            </a:r>
            <a:endParaRPr sz="3700" dirty="0">
              <a:latin typeface="Roboto Slab" pitchFamily="2" charset="0"/>
              <a:cs typeface="Times New Roman"/>
            </a:endParaRPr>
          </a:p>
        </p:txBody>
      </p:sp>
      <p:sp>
        <p:nvSpPr>
          <p:cNvPr id="7" name="object 7">
            <a:extLst>
              <a:ext uri="{FF2B5EF4-FFF2-40B4-BE49-F238E27FC236}">
                <a16:creationId xmlns:a16="http://schemas.microsoft.com/office/drawing/2014/main" id="{2A18C06C-FB5A-6DCA-410D-EF38244324C5}"/>
              </a:ext>
            </a:extLst>
          </p:cNvPr>
          <p:cNvSpPr txBox="1"/>
          <p:nvPr/>
        </p:nvSpPr>
        <p:spPr>
          <a:xfrm>
            <a:off x="1056503" y="1189406"/>
            <a:ext cx="6563497" cy="5056641"/>
          </a:xfrm>
          <a:prstGeom prst="rect">
            <a:avLst/>
          </a:prstGeom>
        </p:spPr>
        <p:txBody>
          <a:bodyPr vert="horz" wrap="square" lIns="0" tIns="12700" rIns="0" bIns="0" rtlCol="0">
            <a:spAutoFit/>
          </a:bodyPr>
          <a:lstStyle/>
          <a:p>
            <a:pPr marL="342900" marR="0" lvl="0" indent="-342900">
              <a:lnSpc>
                <a:spcPct val="114000"/>
              </a:lnSpc>
              <a:spcBef>
                <a:spcPts val="0"/>
              </a:spcBef>
              <a:spcAft>
                <a:spcPts val="800"/>
              </a:spcAft>
              <a:buFont typeface="Wingdings" pitchFamily="2" charset="2"/>
              <a:buChar char="§"/>
            </a:pP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All individuals 6 weeks and older must complete the Polio vaccine.</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342900" marR="0" lvl="0" indent="-342900">
              <a:lnSpc>
                <a:spcPct val="114000"/>
              </a:lnSpc>
              <a:spcBef>
                <a:spcPts val="0"/>
              </a:spcBef>
              <a:spcAft>
                <a:spcPts val="800"/>
              </a:spcAft>
              <a:buFont typeface="Wingdings" pitchFamily="2" charset="2"/>
              <a:buChar char="§"/>
            </a:pP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Some exceptions may apply:</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800100" marR="0" lvl="1" indent="-342900">
              <a:lnSpc>
                <a:spcPct val="114000"/>
              </a:lnSpc>
              <a:spcBef>
                <a:spcPts val="0"/>
              </a:spcBef>
              <a:spcAft>
                <a:spcPts val="800"/>
              </a:spcAft>
              <a:buFont typeface="Wingdings" pitchFamily="2" charset="2"/>
              <a:buChar char="§"/>
            </a:pP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If the individual is younger than 6 weeks old</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800100" marR="0" lvl="1" indent="-342900">
              <a:lnSpc>
                <a:spcPct val="114000"/>
              </a:lnSpc>
              <a:spcBef>
                <a:spcPts val="0"/>
              </a:spcBef>
              <a:spcAft>
                <a:spcPts val="800"/>
              </a:spcAft>
              <a:buFont typeface="Wingdings" pitchFamily="2" charset="2"/>
              <a:buChar char="§"/>
            </a:pP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If the vaccine is not approved or licensed for the individual’s age group</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800100" marR="0" lvl="1" indent="-342900">
              <a:lnSpc>
                <a:spcPct val="114000"/>
              </a:lnSpc>
              <a:spcBef>
                <a:spcPts val="0"/>
              </a:spcBef>
              <a:spcAft>
                <a:spcPts val="800"/>
              </a:spcAft>
              <a:buFont typeface="Wingdings" pitchFamily="2" charset="2"/>
              <a:buChar char="§"/>
            </a:pP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If the individual qualified for a medical exception</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342900" marR="0" lvl="0" indent="-342900">
              <a:lnSpc>
                <a:spcPct val="114000"/>
              </a:lnSpc>
              <a:spcBef>
                <a:spcPts val="0"/>
              </a:spcBef>
              <a:spcAft>
                <a:spcPts val="800"/>
              </a:spcAft>
              <a:buFont typeface="Wingdings" pitchFamily="2" charset="2"/>
              <a:buChar char="§"/>
            </a:pPr>
            <a:r>
              <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Please see the U4U Vaccine Attestation page for more information.</a:t>
            </a:r>
            <a:endParaRPr lang="en-US" sz="26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10" name="Picture 9" descr="A blue and white circle with a white outline of a ambulance&#10;&#10;Description automatically generated">
            <a:extLst>
              <a:ext uri="{FF2B5EF4-FFF2-40B4-BE49-F238E27FC236}">
                <a16:creationId xmlns:a16="http://schemas.microsoft.com/office/drawing/2014/main" id="{633BFA5F-86EE-3777-0717-74C892DB08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2341" y="1299433"/>
            <a:ext cx="4559300" cy="4259133"/>
          </a:xfrm>
          <a:prstGeom prst="rect">
            <a:avLst/>
          </a:prstGeom>
        </p:spPr>
      </p:pic>
      <p:sp>
        <p:nvSpPr>
          <p:cNvPr id="8" name="TextBox 7">
            <a:extLst>
              <a:ext uri="{FF2B5EF4-FFF2-40B4-BE49-F238E27FC236}">
                <a16:creationId xmlns:a16="http://schemas.microsoft.com/office/drawing/2014/main" id="{C79D1C36-A6C5-09B6-66D8-E2DF5615387B}"/>
              </a:ext>
            </a:extLst>
          </p:cNvPr>
          <p:cNvSpPr txBox="1"/>
          <p:nvPr/>
        </p:nvSpPr>
        <p:spPr>
          <a:xfrm>
            <a:off x="111141" y="6620651"/>
            <a:ext cx="1809703" cy="261610"/>
          </a:xfrm>
          <a:prstGeom prst="rect">
            <a:avLst/>
          </a:prstGeom>
          <a:noFill/>
        </p:spPr>
        <p:txBody>
          <a:bodyPr wrap="square" rtlCol="0">
            <a:spAutoFit/>
          </a:bodyPr>
          <a:lstStyle/>
          <a:p>
            <a:pPr algn="l"/>
            <a:r>
              <a:rPr lang="en-US" sz="1050" i="1" dirty="0">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ADF2780D-DD3A-65D1-498C-C8FD1E12A084}"/>
              </a:ext>
            </a:extLst>
          </p:cNvPr>
          <p:cNvSpPr txBox="1"/>
          <p:nvPr/>
        </p:nvSpPr>
        <p:spPr>
          <a:xfrm>
            <a:off x="8305800" y="6557024"/>
            <a:ext cx="3886200" cy="253916"/>
          </a:xfrm>
          <a:prstGeom prst="rect">
            <a:avLst/>
          </a:prstGeom>
          <a:noFill/>
        </p:spPr>
        <p:txBody>
          <a:bodyPr wrap="square" rtlCol="0">
            <a:spAutoFit/>
          </a:bodyPr>
          <a:lstStyle/>
          <a:p>
            <a:pPr algn="r"/>
            <a:r>
              <a:rPr lang="en-US" sz="1050" dirty="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57860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TotalTime>
  <Words>3202</Words>
  <Application>Microsoft Macintosh PowerPoint</Application>
  <PresentationFormat>Widescreen</PresentationFormat>
  <Paragraphs>185</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Roboto Condensed</vt:lpstr>
      <vt:lpstr>Roboto Condensed Light</vt:lpstr>
      <vt:lpstr>Roboto Slab</vt:lpstr>
      <vt:lpstr>Symbol</vt:lpstr>
      <vt:lpstr>Wingdings</vt:lpstr>
      <vt:lpstr>Office Theme</vt:lpstr>
      <vt:lpstr>PowerPoint Presentation</vt:lpstr>
      <vt:lpstr>Uniting for Ukraine Health Requirements for Maintaining Parolee Status in the U.S. </vt:lpstr>
      <vt:lpstr>PowerPoint Presentation</vt:lpstr>
      <vt:lpstr>What is Humanitarian Parole?</vt:lpstr>
      <vt:lpstr>Health Requirements of U4U</vt:lpstr>
      <vt:lpstr>Health Requirements of U4U</vt:lpstr>
      <vt:lpstr>Pre-travel Attestation: Measles Vaccine</vt:lpstr>
      <vt:lpstr>Pre-travel Attestation: COVID-19 Vaccine</vt:lpstr>
      <vt:lpstr>Pre-travel Attestation: Polio Vaccine</vt:lpstr>
      <vt:lpstr>Attestation Within 90 Days After U.S. Arrival: Tuberculosis Screening</vt:lpstr>
      <vt:lpstr>Tuberculosis Attestation</vt:lpstr>
      <vt:lpstr>Attestation Within 90 Days After U.S. Arrival: Polio Vaccine</vt:lpstr>
      <vt:lpstr>Attestation Within 90 Days After U.S. Arrival: COVID-19 Vaccine</vt:lpstr>
      <vt:lpstr>Finding Vaccines and TB Screening</vt:lpstr>
      <vt:lpstr>Finding Vaccines and TB Screening</vt:lpstr>
      <vt:lpstr>Paying for Vaccines and Screening</vt:lpstr>
      <vt:lpstr>Paying for Vaccines and Screening</vt:lpstr>
      <vt:lpstr>Where Do I Attest?</vt:lpstr>
      <vt:lpstr>What Happens If I Don’t Follow Requirements?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Syreeta L Wilkins</cp:lastModifiedBy>
  <cp:revision>8</cp:revision>
  <dcterms:created xsi:type="dcterms:W3CDTF">2024-01-22T15:32:56Z</dcterms:created>
  <dcterms:modified xsi:type="dcterms:W3CDTF">2024-02-09T15:52:54Z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2023-05-09T00:00:00Z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2023-05-09T00:00:00Z</vt:filetime>
  </property>
</Properties>
</file>